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351" r:id="rId2"/>
    <p:sldId id="257" r:id="rId3"/>
    <p:sldId id="258" r:id="rId4"/>
    <p:sldId id="263" r:id="rId5"/>
    <p:sldId id="265" r:id="rId6"/>
    <p:sldId id="266" r:id="rId7"/>
    <p:sldId id="267" r:id="rId8"/>
    <p:sldId id="268" r:id="rId9"/>
    <p:sldId id="270" r:id="rId10"/>
    <p:sldId id="269" r:id="rId11"/>
    <p:sldId id="274" r:id="rId12"/>
    <p:sldId id="331" r:id="rId13"/>
    <p:sldId id="279" r:id="rId14"/>
    <p:sldId id="280" r:id="rId15"/>
    <p:sldId id="330" r:id="rId16"/>
    <p:sldId id="329" r:id="rId17"/>
    <p:sldId id="336" r:id="rId18"/>
    <p:sldId id="325" r:id="rId19"/>
    <p:sldId id="324" r:id="rId20"/>
    <p:sldId id="313" r:id="rId21"/>
    <p:sldId id="334" r:id="rId22"/>
    <p:sldId id="314" r:id="rId23"/>
    <p:sldId id="321" r:id="rId24"/>
    <p:sldId id="322" r:id="rId25"/>
    <p:sldId id="342" r:id="rId26"/>
    <p:sldId id="341" r:id="rId27"/>
    <p:sldId id="348" r:id="rId28"/>
    <p:sldId id="347" r:id="rId29"/>
    <p:sldId id="306" r:id="rId30"/>
    <p:sldId id="337" r:id="rId31"/>
    <p:sldId id="340" r:id="rId32"/>
    <p:sldId id="338" r:id="rId33"/>
    <p:sldId id="332" r:id="rId34"/>
    <p:sldId id="328" r:id="rId35"/>
    <p:sldId id="335" r:id="rId36"/>
    <p:sldId id="339"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2" autoAdjust="0"/>
    <p:restoredTop sz="54144" autoAdjust="0"/>
  </p:normalViewPr>
  <p:slideViewPr>
    <p:cSldViewPr snapToGrid="0">
      <p:cViewPr varScale="1">
        <p:scale>
          <a:sx n="43" d="100"/>
          <a:sy n="43" d="100"/>
        </p:scale>
        <p:origin x="1524" y="60"/>
      </p:cViewPr>
      <p:guideLst/>
    </p:cSldViewPr>
  </p:slideViewPr>
  <p:notesTextViewPr>
    <p:cViewPr>
      <p:scale>
        <a:sx n="153" d="100"/>
        <a:sy n="153"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orge Alexandrou" userId="43595847c937b2ba" providerId="LiveId" clId="{BAEC480C-7E99-4740-A6E1-1294A550BE3F}"/>
    <pc:docChg chg="modSld">
      <pc:chgData name="George Alexandrou" userId="43595847c937b2ba" providerId="LiveId" clId="{BAEC480C-7E99-4740-A6E1-1294A550BE3F}" dt="2025-05-21T19:37:32.261" v="3" actId="20577"/>
      <pc:docMkLst>
        <pc:docMk/>
      </pc:docMkLst>
      <pc:sldChg chg="modSp mod">
        <pc:chgData name="George Alexandrou" userId="43595847c937b2ba" providerId="LiveId" clId="{BAEC480C-7E99-4740-A6E1-1294A550BE3F}" dt="2025-05-21T19:37:32.261" v="3" actId="20577"/>
        <pc:sldMkLst>
          <pc:docMk/>
          <pc:sldMk cId="2018948453" sldId="280"/>
        </pc:sldMkLst>
        <pc:spChg chg="mod">
          <ac:chgData name="George Alexandrou" userId="43595847c937b2ba" providerId="LiveId" clId="{BAEC480C-7E99-4740-A6E1-1294A550BE3F}" dt="2025-05-21T19:37:32.261" v="3" actId="20577"/>
          <ac:spMkLst>
            <pc:docMk/>
            <pc:sldMk cId="2018948453" sldId="280"/>
            <ac:spMk id="11" creationId="{7F3A1AFE-3AA6-92CD-2A65-81B70490F5ED}"/>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A0238C-75B8-47F5-8AD3-6821314700EB}" type="doc">
      <dgm:prSet loTypeId="urn:microsoft.com/office/officeart/2005/8/layout/funnel1" loCatId="relationship" qsTypeId="urn:microsoft.com/office/officeart/2005/8/quickstyle/simple1" qsCatId="simple" csTypeId="urn:microsoft.com/office/officeart/2005/8/colors/accent1_2" csCatId="accent1" phldr="1"/>
      <dgm:spPr/>
      <dgm:t>
        <a:bodyPr/>
        <a:lstStyle/>
        <a:p>
          <a:endParaRPr lang="el-GR"/>
        </a:p>
      </dgm:t>
    </dgm:pt>
    <dgm:pt modelId="{A8780A84-C93A-4131-8058-A696C94756B0}">
      <dgm:prSet phldrT="[Text]" custT="1"/>
      <dgm:spPr/>
      <dgm:t>
        <a:bodyPr/>
        <a:lstStyle/>
        <a:p>
          <a:r>
            <a:rPr lang="el-GR" sz="3200" b="1" dirty="0"/>
            <a:t>Καταθλιπτικά συμπτώματα</a:t>
          </a:r>
        </a:p>
      </dgm:t>
    </dgm:pt>
    <dgm:pt modelId="{611CAAC0-5BF8-4CC9-8B4A-19CBDF5662BC}" type="parTrans" cxnId="{A679A679-9DCA-46A8-82F6-B94A980C7D30}">
      <dgm:prSet/>
      <dgm:spPr/>
      <dgm:t>
        <a:bodyPr/>
        <a:lstStyle/>
        <a:p>
          <a:endParaRPr lang="el-GR"/>
        </a:p>
      </dgm:t>
    </dgm:pt>
    <dgm:pt modelId="{25E51943-13C1-4FAE-A4FA-A36D622A2CAD}" type="sibTrans" cxnId="{A679A679-9DCA-46A8-82F6-B94A980C7D30}">
      <dgm:prSet/>
      <dgm:spPr/>
      <dgm:t>
        <a:bodyPr/>
        <a:lstStyle/>
        <a:p>
          <a:endParaRPr lang="el-GR"/>
        </a:p>
      </dgm:t>
    </dgm:pt>
    <dgm:pt modelId="{4457E9B4-C31E-4580-8B9A-5C7269C51CB3}" type="pres">
      <dgm:prSet presAssocID="{EDA0238C-75B8-47F5-8AD3-6821314700EB}" presName="Name0" presStyleCnt="0">
        <dgm:presLayoutVars>
          <dgm:chMax val="4"/>
          <dgm:resizeHandles val="exact"/>
        </dgm:presLayoutVars>
      </dgm:prSet>
      <dgm:spPr/>
    </dgm:pt>
    <dgm:pt modelId="{B82FF272-4660-4463-BCF9-D0F82F12D809}" type="pres">
      <dgm:prSet presAssocID="{EDA0238C-75B8-47F5-8AD3-6821314700EB}" presName="ellipse" presStyleLbl="trBgShp" presStyleIdx="0" presStyleCnt="1"/>
      <dgm:spPr/>
    </dgm:pt>
    <dgm:pt modelId="{69773649-A1A7-4930-9BF0-9D066F0CC47F}" type="pres">
      <dgm:prSet presAssocID="{EDA0238C-75B8-47F5-8AD3-6821314700EB}" presName="arrow1" presStyleLbl="fgShp" presStyleIdx="0" presStyleCnt="1"/>
      <dgm:spPr/>
    </dgm:pt>
    <dgm:pt modelId="{9D8C03AC-2479-4B71-BF8E-3FF6B8F3FEB4}" type="pres">
      <dgm:prSet presAssocID="{EDA0238C-75B8-47F5-8AD3-6821314700EB}" presName="rectangle" presStyleLbl="revTx" presStyleIdx="0" presStyleCnt="1" custScaleX="199576">
        <dgm:presLayoutVars>
          <dgm:bulletEnabled val="1"/>
        </dgm:presLayoutVars>
      </dgm:prSet>
      <dgm:spPr/>
    </dgm:pt>
    <dgm:pt modelId="{89B4B5F8-5EB6-4EDD-9C4A-7C91E574970A}" type="pres">
      <dgm:prSet presAssocID="{EDA0238C-75B8-47F5-8AD3-6821314700EB}" presName="funnel" presStyleLbl="trAlignAcc1" presStyleIdx="0" presStyleCnt="1" custScaleX="146607" custLinFactNeighborX="-1710" custLinFactNeighborY="2521"/>
      <dgm:spPr/>
    </dgm:pt>
  </dgm:ptLst>
  <dgm:cxnLst>
    <dgm:cxn modelId="{6BACDA3E-7ED7-4D49-86E6-0CDE13A3A335}" type="presOf" srcId="{A8780A84-C93A-4131-8058-A696C94756B0}" destId="{9D8C03AC-2479-4B71-BF8E-3FF6B8F3FEB4}" srcOrd="0" destOrd="0" presId="urn:microsoft.com/office/officeart/2005/8/layout/funnel1"/>
    <dgm:cxn modelId="{3424F440-B525-4A54-BA79-48EF040CC034}" type="presOf" srcId="{EDA0238C-75B8-47F5-8AD3-6821314700EB}" destId="{4457E9B4-C31E-4580-8B9A-5C7269C51CB3}" srcOrd="0" destOrd="0" presId="urn:microsoft.com/office/officeart/2005/8/layout/funnel1"/>
    <dgm:cxn modelId="{A679A679-9DCA-46A8-82F6-B94A980C7D30}" srcId="{EDA0238C-75B8-47F5-8AD3-6821314700EB}" destId="{A8780A84-C93A-4131-8058-A696C94756B0}" srcOrd="0" destOrd="0" parTransId="{611CAAC0-5BF8-4CC9-8B4A-19CBDF5662BC}" sibTransId="{25E51943-13C1-4FAE-A4FA-A36D622A2CAD}"/>
    <dgm:cxn modelId="{3C363431-354F-4AC3-A6E9-1409127C041B}" type="presParOf" srcId="{4457E9B4-C31E-4580-8B9A-5C7269C51CB3}" destId="{B82FF272-4660-4463-BCF9-D0F82F12D809}" srcOrd="0" destOrd="0" presId="urn:microsoft.com/office/officeart/2005/8/layout/funnel1"/>
    <dgm:cxn modelId="{FBAD185A-8381-4535-88A4-4FC5C5DE8596}" type="presParOf" srcId="{4457E9B4-C31E-4580-8B9A-5C7269C51CB3}" destId="{69773649-A1A7-4930-9BF0-9D066F0CC47F}" srcOrd="1" destOrd="0" presId="urn:microsoft.com/office/officeart/2005/8/layout/funnel1"/>
    <dgm:cxn modelId="{A008F268-9B12-49D1-A040-4AE9B60221D9}" type="presParOf" srcId="{4457E9B4-C31E-4580-8B9A-5C7269C51CB3}" destId="{9D8C03AC-2479-4B71-BF8E-3FF6B8F3FEB4}" srcOrd="2" destOrd="0" presId="urn:microsoft.com/office/officeart/2005/8/layout/funnel1"/>
    <dgm:cxn modelId="{C8D2020D-C51C-4BAF-9D7F-5611F7C38D35}" type="presParOf" srcId="{4457E9B4-C31E-4580-8B9A-5C7269C51CB3}" destId="{89B4B5F8-5EB6-4EDD-9C4A-7C91E574970A}" srcOrd="3" destOrd="0" presId="urn:microsoft.com/office/officeart/2005/8/layout/funnel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A297F28-D64E-41AB-9998-BEEE88F7E1A5}" type="doc">
      <dgm:prSet loTypeId="urn:microsoft.com/office/officeart/2005/8/layout/arrow2" loCatId="process" qsTypeId="urn:microsoft.com/office/officeart/2005/8/quickstyle/simple1" qsCatId="simple" csTypeId="urn:microsoft.com/office/officeart/2005/8/colors/accent1_2" csCatId="accent1" phldr="1"/>
      <dgm:spPr/>
    </dgm:pt>
    <dgm:pt modelId="{92050E79-A70B-4878-B46D-2047EDEA626C}">
      <dgm:prSet phldrT="[Text]"/>
      <dgm:spPr/>
      <dgm:t>
        <a:bodyPr/>
        <a:lstStyle/>
        <a:p>
          <a:r>
            <a:rPr lang="el-GR" dirty="0"/>
            <a:t>Υψηλή Αυτοεκτίμηση</a:t>
          </a:r>
        </a:p>
      </dgm:t>
    </dgm:pt>
    <dgm:pt modelId="{CBC1869E-3B33-4CCA-B21D-8CC83583B085}" type="parTrans" cxnId="{C1C23F85-FEBB-452F-901D-FB25CBDB6D1E}">
      <dgm:prSet/>
      <dgm:spPr/>
      <dgm:t>
        <a:bodyPr/>
        <a:lstStyle/>
        <a:p>
          <a:endParaRPr lang="el-GR"/>
        </a:p>
      </dgm:t>
    </dgm:pt>
    <dgm:pt modelId="{57520AB6-3E72-4ADD-9339-242470CEE48D}" type="sibTrans" cxnId="{C1C23F85-FEBB-452F-901D-FB25CBDB6D1E}">
      <dgm:prSet/>
      <dgm:spPr/>
      <dgm:t>
        <a:bodyPr/>
        <a:lstStyle/>
        <a:p>
          <a:endParaRPr lang="el-GR"/>
        </a:p>
      </dgm:t>
    </dgm:pt>
    <dgm:pt modelId="{70FC10FA-085D-4928-AACA-CB2780E88A96}">
      <dgm:prSet phldrT="[Text]"/>
      <dgm:spPr/>
      <dgm:t>
        <a:bodyPr/>
        <a:lstStyle/>
        <a:p>
          <a:r>
            <a:rPr lang="el-GR" dirty="0"/>
            <a:t>Ικανοποιητική   Αυτοεκτίμηση</a:t>
          </a:r>
        </a:p>
      </dgm:t>
    </dgm:pt>
    <dgm:pt modelId="{C6F0C84C-EFD4-44FD-951A-53AA817B25FD}" type="parTrans" cxnId="{C3E046C4-8666-4578-89E4-28A76B821332}">
      <dgm:prSet/>
      <dgm:spPr/>
      <dgm:t>
        <a:bodyPr/>
        <a:lstStyle/>
        <a:p>
          <a:endParaRPr lang="el-GR"/>
        </a:p>
      </dgm:t>
    </dgm:pt>
    <dgm:pt modelId="{4CB6219D-FB53-40B9-81E9-55C2D4E2DBC5}" type="sibTrans" cxnId="{C3E046C4-8666-4578-89E4-28A76B821332}">
      <dgm:prSet/>
      <dgm:spPr/>
      <dgm:t>
        <a:bodyPr/>
        <a:lstStyle/>
        <a:p>
          <a:endParaRPr lang="el-GR"/>
        </a:p>
      </dgm:t>
    </dgm:pt>
    <dgm:pt modelId="{3A407967-0FC0-4A9A-8F5E-EDAA3BBE1812}">
      <dgm:prSet phldrT="[Text]"/>
      <dgm:spPr/>
      <dgm:t>
        <a:bodyPr/>
        <a:lstStyle/>
        <a:p>
          <a:r>
            <a:rPr lang="el-GR" dirty="0"/>
            <a:t>Χαμηλή Αυτοεκτίμηση </a:t>
          </a:r>
        </a:p>
      </dgm:t>
    </dgm:pt>
    <dgm:pt modelId="{B56AE8A7-45AF-4154-B2F1-F9488A28E695}" type="parTrans" cxnId="{F74ACE04-988E-41ED-A09B-4569CD3E3DCC}">
      <dgm:prSet/>
      <dgm:spPr/>
      <dgm:t>
        <a:bodyPr/>
        <a:lstStyle/>
        <a:p>
          <a:endParaRPr lang="el-GR"/>
        </a:p>
      </dgm:t>
    </dgm:pt>
    <dgm:pt modelId="{BBE167D3-2499-4D02-9651-68E8185DCEFD}" type="sibTrans" cxnId="{F74ACE04-988E-41ED-A09B-4569CD3E3DCC}">
      <dgm:prSet/>
      <dgm:spPr/>
      <dgm:t>
        <a:bodyPr/>
        <a:lstStyle/>
        <a:p>
          <a:endParaRPr lang="el-GR"/>
        </a:p>
      </dgm:t>
    </dgm:pt>
    <dgm:pt modelId="{A6344EFD-DFC7-439E-B55F-7664389BD2F1}" type="pres">
      <dgm:prSet presAssocID="{0A297F28-D64E-41AB-9998-BEEE88F7E1A5}" presName="arrowDiagram" presStyleCnt="0">
        <dgm:presLayoutVars>
          <dgm:chMax val="5"/>
          <dgm:dir/>
          <dgm:resizeHandles val="exact"/>
        </dgm:presLayoutVars>
      </dgm:prSet>
      <dgm:spPr/>
    </dgm:pt>
    <dgm:pt modelId="{40C778F4-0E35-4560-9998-B2088A462F8C}" type="pres">
      <dgm:prSet presAssocID="{0A297F28-D64E-41AB-9998-BEEE88F7E1A5}" presName="arrow" presStyleLbl="bgShp" presStyleIdx="0" presStyleCnt="1" custLinFactNeighborX="-22049" custLinFactNeighborY="9266"/>
      <dgm:spPr/>
    </dgm:pt>
    <dgm:pt modelId="{E19592EC-9330-43C9-ACBD-3A5CD6289A91}" type="pres">
      <dgm:prSet presAssocID="{0A297F28-D64E-41AB-9998-BEEE88F7E1A5}" presName="arrowDiagram3" presStyleCnt="0"/>
      <dgm:spPr/>
    </dgm:pt>
    <dgm:pt modelId="{7EDA23AB-53D7-4F00-8CF6-DDCDE26057B5}" type="pres">
      <dgm:prSet presAssocID="{92050E79-A70B-4878-B46D-2047EDEA626C}" presName="bullet3a" presStyleLbl="node1" presStyleIdx="0" presStyleCnt="3"/>
      <dgm:spPr/>
    </dgm:pt>
    <dgm:pt modelId="{6540597B-3158-4887-95B2-DD4F61B29B66}" type="pres">
      <dgm:prSet presAssocID="{92050E79-A70B-4878-B46D-2047EDEA626C}" presName="textBox3a" presStyleLbl="revTx" presStyleIdx="0" presStyleCnt="3">
        <dgm:presLayoutVars>
          <dgm:bulletEnabled val="1"/>
        </dgm:presLayoutVars>
      </dgm:prSet>
      <dgm:spPr/>
    </dgm:pt>
    <dgm:pt modelId="{FD0E91F5-32B8-4BFC-9D1D-09466E9B5A46}" type="pres">
      <dgm:prSet presAssocID="{70FC10FA-085D-4928-AACA-CB2780E88A96}" presName="bullet3b" presStyleLbl="node1" presStyleIdx="1" presStyleCnt="3"/>
      <dgm:spPr/>
    </dgm:pt>
    <dgm:pt modelId="{64C427E3-8CF5-432A-8EE9-764E0F3DB433}" type="pres">
      <dgm:prSet presAssocID="{70FC10FA-085D-4928-AACA-CB2780E88A96}" presName="textBox3b" presStyleLbl="revTx" presStyleIdx="1" presStyleCnt="3">
        <dgm:presLayoutVars>
          <dgm:bulletEnabled val="1"/>
        </dgm:presLayoutVars>
      </dgm:prSet>
      <dgm:spPr/>
    </dgm:pt>
    <dgm:pt modelId="{D0C97F60-8CBD-4100-9E12-7C624E8BC251}" type="pres">
      <dgm:prSet presAssocID="{3A407967-0FC0-4A9A-8F5E-EDAA3BBE1812}" presName="bullet3c" presStyleLbl="node1" presStyleIdx="2" presStyleCnt="3"/>
      <dgm:spPr/>
    </dgm:pt>
    <dgm:pt modelId="{9673386E-D9EE-4F5C-A6E3-ECBE9A3425D6}" type="pres">
      <dgm:prSet presAssocID="{3A407967-0FC0-4A9A-8F5E-EDAA3BBE1812}" presName="textBox3c" presStyleLbl="revTx" presStyleIdx="2" presStyleCnt="3">
        <dgm:presLayoutVars>
          <dgm:bulletEnabled val="1"/>
        </dgm:presLayoutVars>
      </dgm:prSet>
      <dgm:spPr/>
    </dgm:pt>
  </dgm:ptLst>
  <dgm:cxnLst>
    <dgm:cxn modelId="{F74ACE04-988E-41ED-A09B-4569CD3E3DCC}" srcId="{0A297F28-D64E-41AB-9998-BEEE88F7E1A5}" destId="{3A407967-0FC0-4A9A-8F5E-EDAA3BBE1812}" srcOrd="2" destOrd="0" parTransId="{B56AE8A7-45AF-4154-B2F1-F9488A28E695}" sibTransId="{BBE167D3-2499-4D02-9651-68E8185DCEFD}"/>
    <dgm:cxn modelId="{57026134-37CD-4C48-A566-4EAA788A269F}" type="presOf" srcId="{92050E79-A70B-4878-B46D-2047EDEA626C}" destId="{6540597B-3158-4887-95B2-DD4F61B29B66}" srcOrd="0" destOrd="0" presId="urn:microsoft.com/office/officeart/2005/8/layout/arrow2"/>
    <dgm:cxn modelId="{0808094C-D305-4B1C-94E4-BE6196A2C8E1}" type="presOf" srcId="{3A407967-0FC0-4A9A-8F5E-EDAA3BBE1812}" destId="{9673386E-D9EE-4F5C-A6E3-ECBE9A3425D6}" srcOrd="0" destOrd="0" presId="urn:microsoft.com/office/officeart/2005/8/layout/arrow2"/>
    <dgm:cxn modelId="{C1C23F85-FEBB-452F-901D-FB25CBDB6D1E}" srcId="{0A297F28-D64E-41AB-9998-BEEE88F7E1A5}" destId="{92050E79-A70B-4878-B46D-2047EDEA626C}" srcOrd="0" destOrd="0" parTransId="{CBC1869E-3B33-4CCA-B21D-8CC83583B085}" sibTransId="{57520AB6-3E72-4ADD-9339-242470CEE48D}"/>
    <dgm:cxn modelId="{C3E046C4-8666-4578-89E4-28A76B821332}" srcId="{0A297F28-D64E-41AB-9998-BEEE88F7E1A5}" destId="{70FC10FA-085D-4928-AACA-CB2780E88A96}" srcOrd="1" destOrd="0" parTransId="{C6F0C84C-EFD4-44FD-951A-53AA817B25FD}" sibTransId="{4CB6219D-FB53-40B9-81E9-55C2D4E2DBC5}"/>
    <dgm:cxn modelId="{2E0C2AE2-DDC9-4952-9F6A-4138221C9A20}" type="presOf" srcId="{70FC10FA-085D-4928-AACA-CB2780E88A96}" destId="{64C427E3-8CF5-432A-8EE9-764E0F3DB433}" srcOrd="0" destOrd="0" presId="urn:microsoft.com/office/officeart/2005/8/layout/arrow2"/>
    <dgm:cxn modelId="{B23E65F9-AB55-4C9C-ABBE-11E1A00D8EE0}" type="presOf" srcId="{0A297F28-D64E-41AB-9998-BEEE88F7E1A5}" destId="{A6344EFD-DFC7-439E-B55F-7664389BD2F1}" srcOrd="0" destOrd="0" presId="urn:microsoft.com/office/officeart/2005/8/layout/arrow2"/>
    <dgm:cxn modelId="{1D61EC30-6752-46CD-9844-AD58BC893851}" type="presParOf" srcId="{A6344EFD-DFC7-439E-B55F-7664389BD2F1}" destId="{40C778F4-0E35-4560-9998-B2088A462F8C}" srcOrd="0" destOrd="0" presId="urn:microsoft.com/office/officeart/2005/8/layout/arrow2"/>
    <dgm:cxn modelId="{45BF0622-522F-495D-B262-303B3BF4FC20}" type="presParOf" srcId="{A6344EFD-DFC7-439E-B55F-7664389BD2F1}" destId="{E19592EC-9330-43C9-ACBD-3A5CD6289A91}" srcOrd="1" destOrd="0" presId="urn:microsoft.com/office/officeart/2005/8/layout/arrow2"/>
    <dgm:cxn modelId="{6779FEB8-146F-4129-B6A2-C959BFCEF66F}" type="presParOf" srcId="{E19592EC-9330-43C9-ACBD-3A5CD6289A91}" destId="{7EDA23AB-53D7-4F00-8CF6-DDCDE26057B5}" srcOrd="0" destOrd="0" presId="urn:microsoft.com/office/officeart/2005/8/layout/arrow2"/>
    <dgm:cxn modelId="{BD6E71B9-0484-4E7D-9FC6-0A5D07D530E8}" type="presParOf" srcId="{E19592EC-9330-43C9-ACBD-3A5CD6289A91}" destId="{6540597B-3158-4887-95B2-DD4F61B29B66}" srcOrd="1" destOrd="0" presId="urn:microsoft.com/office/officeart/2005/8/layout/arrow2"/>
    <dgm:cxn modelId="{F80846FF-2FF4-42B8-B352-077D3A6B865D}" type="presParOf" srcId="{E19592EC-9330-43C9-ACBD-3A5CD6289A91}" destId="{FD0E91F5-32B8-4BFC-9D1D-09466E9B5A46}" srcOrd="2" destOrd="0" presId="urn:microsoft.com/office/officeart/2005/8/layout/arrow2"/>
    <dgm:cxn modelId="{2B5682C0-1046-40F5-8055-4EFC5054EDED}" type="presParOf" srcId="{E19592EC-9330-43C9-ACBD-3A5CD6289A91}" destId="{64C427E3-8CF5-432A-8EE9-764E0F3DB433}" srcOrd="3" destOrd="0" presId="urn:microsoft.com/office/officeart/2005/8/layout/arrow2"/>
    <dgm:cxn modelId="{4DF9625C-28D3-47A9-8355-BCF85EFCE2D6}" type="presParOf" srcId="{E19592EC-9330-43C9-ACBD-3A5CD6289A91}" destId="{D0C97F60-8CBD-4100-9E12-7C624E8BC251}" srcOrd="4" destOrd="0" presId="urn:microsoft.com/office/officeart/2005/8/layout/arrow2"/>
    <dgm:cxn modelId="{EA4EED1C-3D83-434A-A0E1-67C02DD46769}" type="presParOf" srcId="{E19592EC-9330-43C9-ACBD-3A5CD6289A91}" destId="{9673386E-D9EE-4F5C-A6E3-ECBE9A3425D6}" srcOrd="5" destOrd="0" presId="urn:microsoft.com/office/officeart/2005/8/layout/arrow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2FF272-4660-4463-BCF9-D0F82F12D809}">
      <dsp:nvSpPr>
        <dsp:cNvPr id="0" name=""/>
        <dsp:cNvSpPr/>
      </dsp:nvSpPr>
      <dsp:spPr>
        <a:xfrm>
          <a:off x="1689102" y="163223"/>
          <a:ext cx="3239351" cy="1124984"/>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9773649-A1A7-4930-9BF0-9D066F0CC47F}">
      <dsp:nvSpPr>
        <dsp:cNvPr id="0" name=""/>
        <dsp:cNvSpPr/>
      </dsp:nvSpPr>
      <dsp:spPr>
        <a:xfrm>
          <a:off x="2999909" y="2917927"/>
          <a:ext cx="627781" cy="401780"/>
        </a:xfrm>
        <a:prstGeom prst="down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D8C03AC-2479-4B71-BF8E-3FF6B8F3FEB4}">
      <dsp:nvSpPr>
        <dsp:cNvPr id="0" name=""/>
        <dsp:cNvSpPr/>
      </dsp:nvSpPr>
      <dsp:spPr>
        <a:xfrm>
          <a:off x="306838" y="3239351"/>
          <a:ext cx="6013923" cy="7533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l-GR" sz="3200" b="1" kern="1200" dirty="0"/>
            <a:t>Καταθλιπτικά συμπτώματα</a:t>
          </a:r>
        </a:p>
      </dsp:txBody>
      <dsp:txXfrm>
        <a:off x="306838" y="3239351"/>
        <a:ext cx="6013923" cy="753337"/>
      </dsp:txXfrm>
    </dsp:sp>
    <dsp:sp modelId="{89B4B5F8-5EB6-4EDD-9C4A-7C91E574970A}">
      <dsp:nvSpPr>
        <dsp:cNvPr id="0" name=""/>
        <dsp:cNvSpPr/>
      </dsp:nvSpPr>
      <dsp:spPr>
        <a:xfrm>
          <a:off x="676644" y="96013"/>
          <a:ext cx="5154079" cy="2812460"/>
        </a:xfrm>
        <a:prstGeom prst="funnel">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C778F4-0E35-4560-9998-B2088A462F8C}">
      <dsp:nvSpPr>
        <dsp:cNvPr id="0" name=""/>
        <dsp:cNvSpPr/>
      </dsp:nvSpPr>
      <dsp:spPr>
        <a:xfrm>
          <a:off x="0" y="338667"/>
          <a:ext cx="8128000" cy="5079999"/>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EDA23AB-53D7-4F00-8CF6-DDCDE26057B5}">
      <dsp:nvSpPr>
        <dsp:cNvPr id="0" name=""/>
        <dsp:cNvSpPr/>
      </dsp:nvSpPr>
      <dsp:spPr>
        <a:xfrm>
          <a:off x="1032256" y="3675549"/>
          <a:ext cx="211328" cy="211328"/>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40597B-3158-4887-95B2-DD4F61B29B66}">
      <dsp:nvSpPr>
        <dsp:cNvPr id="0" name=""/>
        <dsp:cNvSpPr/>
      </dsp:nvSpPr>
      <dsp:spPr>
        <a:xfrm>
          <a:off x="1137920" y="3781213"/>
          <a:ext cx="1893824" cy="1468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978" tIns="0" rIns="0" bIns="0" numCol="1" spcCol="1270" anchor="t" anchorCtr="0">
          <a:noAutofit/>
        </a:bodyPr>
        <a:lstStyle/>
        <a:p>
          <a:pPr marL="0" lvl="0" indent="0" algn="l" defTabSz="977900">
            <a:lnSpc>
              <a:spcPct val="90000"/>
            </a:lnSpc>
            <a:spcBef>
              <a:spcPct val="0"/>
            </a:spcBef>
            <a:spcAft>
              <a:spcPct val="35000"/>
            </a:spcAft>
            <a:buNone/>
          </a:pPr>
          <a:r>
            <a:rPr lang="el-GR" sz="2200" kern="1200" dirty="0"/>
            <a:t>Υψηλή Αυτοεκτίμηση</a:t>
          </a:r>
        </a:p>
      </dsp:txBody>
      <dsp:txXfrm>
        <a:off x="1137920" y="3781213"/>
        <a:ext cx="1893824" cy="1468120"/>
      </dsp:txXfrm>
    </dsp:sp>
    <dsp:sp modelId="{FD0E91F5-32B8-4BFC-9D1D-09466E9B5A46}">
      <dsp:nvSpPr>
        <dsp:cNvPr id="0" name=""/>
        <dsp:cNvSpPr/>
      </dsp:nvSpPr>
      <dsp:spPr>
        <a:xfrm>
          <a:off x="2897632" y="2294805"/>
          <a:ext cx="382016" cy="382016"/>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C427E3-8CF5-432A-8EE9-764E0F3DB433}">
      <dsp:nvSpPr>
        <dsp:cNvPr id="0" name=""/>
        <dsp:cNvSpPr/>
      </dsp:nvSpPr>
      <dsp:spPr>
        <a:xfrm>
          <a:off x="3088640" y="2485813"/>
          <a:ext cx="1950720" cy="2763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422" tIns="0" rIns="0" bIns="0" numCol="1" spcCol="1270" anchor="t" anchorCtr="0">
          <a:noAutofit/>
        </a:bodyPr>
        <a:lstStyle/>
        <a:p>
          <a:pPr marL="0" lvl="0" indent="0" algn="l" defTabSz="977900">
            <a:lnSpc>
              <a:spcPct val="90000"/>
            </a:lnSpc>
            <a:spcBef>
              <a:spcPct val="0"/>
            </a:spcBef>
            <a:spcAft>
              <a:spcPct val="35000"/>
            </a:spcAft>
            <a:buNone/>
          </a:pPr>
          <a:r>
            <a:rPr lang="el-GR" sz="2200" kern="1200" dirty="0"/>
            <a:t>Ικανοποιητική   Αυτοεκτίμηση</a:t>
          </a:r>
        </a:p>
      </dsp:txBody>
      <dsp:txXfrm>
        <a:off x="3088640" y="2485813"/>
        <a:ext cx="1950720" cy="2763519"/>
      </dsp:txXfrm>
    </dsp:sp>
    <dsp:sp modelId="{D0C97F60-8CBD-4100-9E12-7C624E8BC251}">
      <dsp:nvSpPr>
        <dsp:cNvPr id="0" name=""/>
        <dsp:cNvSpPr/>
      </dsp:nvSpPr>
      <dsp:spPr>
        <a:xfrm>
          <a:off x="5140960" y="1454573"/>
          <a:ext cx="528320" cy="52832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673386E-D9EE-4F5C-A6E3-ECBE9A3425D6}">
      <dsp:nvSpPr>
        <dsp:cNvPr id="0" name=""/>
        <dsp:cNvSpPr/>
      </dsp:nvSpPr>
      <dsp:spPr>
        <a:xfrm>
          <a:off x="5405120" y="1718733"/>
          <a:ext cx="1950720" cy="353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946" tIns="0" rIns="0" bIns="0" numCol="1" spcCol="1270" anchor="t" anchorCtr="0">
          <a:noAutofit/>
        </a:bodyPr>
        <a:lstStyle/>
        <a:p>
          <a:pPr marL="0" lvl="0" indent="0" algn="l" defTabSz="977900">
            <a:lnSpc>
              <a:spcPct val="90000"/>
            </a:lnSpc>
            <a:spcBef>
              <a:spcPct val="0"/>
            </a:spcBef>
            <a:spcAft>
              <a:spcPct val="35000"/>
            </a:spcAft>
            <a:buNone/>
          </a:pPr>
          <a:r>
            <a:rPr lang="el-GR" sz="2200" kern="1200" dirty="0"/>
            <a:t>Χαμηλή Αυτοεκτίμηση </a:t>
          </a:r>
        </a:p>
      </dsp:txBody>
      <dsp:txXfrm>
        <a:off x="5405120" y="1718733"/>
        <a:ext cx="1950720" cy="3530600"/>
      </dsp:txXfrm>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23D419-3BB7-45C9-86AD-C7009B0288BE}" type="datetimeFigureOut">
              <a:t>21/5/2025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E5C212-E395-47FB-8463-B2EED7EFC509}" type="slidenum">
              <a:t>‹#›</a:t>
            </a:fld>
            <a:endParaRPr lang="en-US"/>
          </a:p>
        </p:txBody>
      </p:sp>
    </p:spTree>
    <p:extLst>
      <p:ext uri="{BB962C8B-B14F-4D97-AF65-F5344CB8AC3E}">
        <p14:creationId xmlns:p14="http://schemas.microsoft.com/office/powerpoint/2010/main" val="774250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Καλησπέρα σας,  </a:t>
            </a:r>
            <a:r>
              <a:rPr lang="el-GR" dirty="0" err="1"/>
              <a:t>επιλέξα</a:t>
            </a:r>
            <a:r>
              <a:rPr lang="el-GR" dirty="0"/>
              <a:t> το συγκεκριμένο βίντεο για να δείξω ένα μικρό δείγμα το τι γίνεται στα σχολεία μας σε σχέση με το σχολικό εκφοβισμό</a:t>
            </a:r>
            <a:r>
              <a:rPr lang="en-US" dirty="0"/>
              <a:t>.</a:t>
            </a:r>
            <a:r>
              <a:rPr lang="el-GR" dirty="0"/>
              <a:t>  Όπως έχετε δει, αν σκληρές εικόνες είναι η ωμή πραγματικότητα και ακόμα χειρότερα. </a:t>
            </a:r>
          </a:p>
          <a:p>
            <a:r>
              <a:rPr lang="el-GR" dirty="0"/>
              <a:t>Ο σχολικός εκφοβισμός έχει πολλές βραχυπρόθεσμες και μακροπρόθεσμες συνέπειες. </a:t>
            </a:r>
          </a:p>
          <a:p>
            <a:endParaRPr lang="en-US" dirty="0"/>
          </a:p>
          <a:p>
            <a:r>
              <a:rPr lang="el-GR" dirty="0"/>
              <a:t>Θα σας παρουσιάσω μέρος των αποτελεσμάτων της διδακτορικής μου διατριβής που αισίως φτάνει στο τέλος της. Το θέμα είναι η </a:t>
            </a:r>
            <a:r>
              <a:rPr lang="el-GR" sz="1200" b="1" dirty="0">
                <a:latin typeface="Calibri"/>
                <a:ea typeface="Calibri" panose="020F0502020204030204" pitchFamily="34" charset="0"/>
                <a:cs typeface="Times New Roman"/>
              </a:rPr>
              <a:t>Διερεύνηση της σχέση καταθλιπτικών συμπτωμάτων και σχολικού εκφοβισμού </a:t>
            </a:r>
            <a:r>
              <a:rPr lang="el-GR" sz="1200" b="1" dirty="0">
                <a:effectLst/>
                <a:latin typeface="Calibri" panose="020F0502020204030204" pitchFamily="34" charset="0"/>
                <a:ea typeface="Calibri" panose="020F0502020204030204" pitchFamily="34" charset="0"/>
                <a:cs typeface="Calibri" panose="020F0502020204030204" pitchFamily="34" charset="0"/>
              </a:rPr>
              <a:t>σε παιδιά δημοτικής εκπαίδευσης στην Κύπρο </a:t>
            </a:r>
            <a:endParaRPr lang="en-CY" dirty="0"/>
          </a:p>
        </p:txBody>
      </p:sp>
      <p:sp>
        <p:nvSpPr>
          <p:cNvPr id="4" name="Slide Number Placeholder 3"/>
          <p:cNvSpPr>
            <a:spLocks noGrp="1"/>
          </p:cNvSpPr>
          <p:nvPr>
            <p:ph type="sldNum" sz="quarter" idx="5"/>
          </p:nvPr>
        </p:nvSpPr>
        <p:spPr/>
        <p:txBody>
          <a:bodyPr/>
          <a:lstStyle/>
          <a:p>
            <a:fld id="{0379BA19-9928-4EB1-A733-19F66D2B7FFE}" type="slidenum">
              <a:rPr lang="en-CY" smtClean="0"/>
              <a:t>2</a:t>
            </a:fld>
            <a:endParaRPr lang="en-CY"/>
          </a:p>
        </p:txBody>
      </p:sp>
    </p:spTree>
    <p:extLst>
      <p:ext uri="{BB962C8B-B14F-4D97-AF65-F5344CB8AC3E}">
        <p14:creationId xmlns:p14="http://schemas.microsoft.com/office/powerpoint/2010/main" val="22602546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l-GR" dirty="0"/>
          </a:p>
        </p:txBody>
      </p:sp>
      <p:sp>
        <p:nvSpPr>
          <p:cNvPr id="4" name="Slide Number Placeholder 3"/>
          <p:cNvSpPr>
            <a:spLocks noGrp="1"/>
          </p:cNvSpPr>
          <p:nvPr>
            <p:ph type="sldNum" sz="quarter" idx="5"/>
          </p:nvPr>
        </p:nvSpPr>
        <p:spPr/>
        <p:txBody>
          <a:bodyPr/>
          <a:lstStyle/>
          <a:p>
            <a:fld id="{F8E5C212-E395-47FB-8463-B2EED7EFC509}" type="slidenum">
              <a:rPr lang="el-GR" smtClean="0"/>
              <a:t>22</a:t>
            </a:fld>
            <a:endParaRPr lang="el-GR"/>
          </a:p>
        </p:txBody>
      </p:sp>
    </p:spTree>
    <p:extLst>
      <p:ext uri="{BB962C8B-B14F-4D97-AF65-F5344CB8AC3E}">
        <p14:creationId xmlns:p14="http://schemas.microsoft.com/office/powerpoint/2010/main" val="1613429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Απαντώντας στο ερευνητικό μας ερώτημα αν υπάρχει συσχέτιση μεταξύ σχολικού εκφοβισμού και καταθλιπτικών συμπτωμάτων?</a:t>
            </a:r>
          </a:p>
          <a:p>
            <a:endParaRPr lang="el-GR" dirty="0"/>
          </a:p>
          <a:p>
            <a:r>
              <a:rPr lang="el-GR" dirty="0"/>
              <a:t>Φαίνεται ότι υπάρχει συσχέτιση </a:t>
            </a:r>
          </a:p>
          <a:p>
            <a:r>
              <a:rPr lang="el-GR" dirty="0"/>
              <a:t> </a:t>
            </a:r>
          </a:p>
          <a:p>
            <a:r>
              <a:rPr lang="el-GR" sz="1200" kern="1200" dirty="0">
                <a:solidFill>
                  <a:schemeClr val="tx1"/>
                </a:solidFill>
                <a:effectLst/>
                <a:latin typeface="+mn-lt"/>
                <a:ea typeface="+mn-ea"/>
                <a:cs typeface="+mn-cs"/>
              </a:rPr>
              <a:t>Στατιστική σημαντική διαφορά φάνηκε να σημειώνεται στα παιδιά που υπέστησαν εκφοβιστική συμπεριφορά και στα παιδιά που για το ίδιο χρονικό διάστημα εκφόβησαν και υπέστησαν εκφοβιστική συμπεριφορά. Δεν παρατηρήθηκε όμως στα παιδιά που εκφόβησαν. Αναλυτικότερα, από τους συμμετέχοντες που υπέστησαν εκφοβισμό τουλάχιστον 2-3 φορές του τελευταίους δύο μήνες το 24,2% (</a:t>
            </a:r>
            <a:r>
              <a:rPr lang="en-US" sz="1200" kern="1200" dirty="0">
                <a:solidFill>
                  <a:schemeClr val="tx1"/>
                </a:solidFill>
                <a:effectLst/>
                <a:latin typeface="+mn-lt"/>
                <a:ea typeface="+mn-ea"/>
                <a:cs typeface="+mn-cs"/>
              </a:rPr>
              <a:t>n</a:t>
            </a:r>
            <a:r>
              <a:rPr lang="el-GR" sz="1200" kern="1200" dirty="0">
                <a:solidFill>
                  <a:schemeClr val="tx1"/>
                </a:solidFill>
                <a:effectLst/>
                <a:latin typeface="+mn-lt"/>
                <a:ea typeface="+mn-ea"/>
                <a:cs typeface="+mn-cs"/>
              </a:rPr>
              <a:t>=32) σημείωσαν καταθλιπτικά συμπτώματα (</a:t>
            </a:r>
            <a:r>
              <a:rPr lang="en-US" sz="1200" kern="1200" dirty="0">
                <a:solidFill>
                  <a:schemeClr val="tx1"/>
                </a:solidFill>
                <a:effectLst/>
                <a:latin typeface="+mn-lt"/>
                <a:ea typeface="+mn-ea"/>
                <a:cs typeface="+mn-cs"/>
              </a:rPr>
              <a:t>CDI</a:t>
            </a:r>
            <a:r>
              <a:rPr lang="el-GR" sz="1200" kern="1200" dirty="0">
                <a:solidFill>
                  <a:schemeClr val="tx1"/>
                </a:solidFill>
                <a:effectLst/>
                <a:latin typeface="+mn-lt"/>
                <a:ea typeface="+mn-ea"/>
                <a:cs typeface="+mn-cs"/>
              </a:rPr>
              <a:t>≥20) συγκριτικά με αυτούς που δεν εκφοβίστηκαν ποτέ ή 1-2 φορές τους τελευταίους δύο μήνες και είχαν καταθλιπτικά συμπτώματα με ποσοστό 11,2% (</a:t>
            </a:r>
            <a:r>
              <a:rPr lang="en-US" sz="1200" kern="1200" dirty="0">
                <a:solidFill>
                  <a:schemeClr val="tx1"/>
                </a:solidFill>
                <a:effectLst/>
                <a:latin typeface="+mn-lt"/>
                <a:ea typeface="+mn-ea"/>
                <a:cs typeface="+mn-cs"/>
              </a:rPr>
              <a:t>n</a:t>
            </a:r>
            <a:r>
              <a:rPr lang="el-GR" sz="1200" kern="1200" dirty="0">
                <a:solidFill>
                  <a:schemeClr val="tx1"/>
                </a:solidFill>
                <a:effectLst/>
                <a:latin typeface="+mn-lt"/>
                <a:ea typeface="+mn-ea"/>
                <a:cs typeface="+mn-cs"/>
              </a:rPr>
              <a:t>=47)</a:t>
            </a:r>
          </a:p>
          <a:p>
            <a:r>
              <a:rPr lang="el-GR" sz="1200" kern="1200" dirty="0">
                <a:solidFill>
                  <a:schemeClr val="tx1"/>
                </a:solidFill>
                <a:effectLst/>
                <a:latin typeface="+mn-lt"/>
                <a:ea typeface="+mn-ea"/>
                <a:cs typeface="+mn-cs"/>
              </a:rPr>
              <a:t>Όσο αφορά τα παιδία που ήταν </a:t>
            </a:r>
            <a:r>
              <a:rPr lang="el-GR" sz="1200" kern="1200" dirty="0" err="1">
                <a:solidFill>
                  <a:schemeClr val="tx1"/>
                </a:solidFill>
                <a:effectLst/>
                <a:latin typeface="+mn-lt"/>
                <a:ea typeface="+mn-ea"/>
                <a:cs typeface="+mn-cs"/>
              </a:rPr>
              <a:t>Εφοβιστές</a:t>
            </a:r>
            <a:r>
              <a:rPr lang="el-GR" sz="1200" kern="1200" dirty="0">
                <a:solidFill>
                  <a:schemeClr val="tx1"/>
                </a:solidFill>
                <a:effectLst/>
                <a:latin typeface="+mn-lt"/>
                <a:ea typeface="+mn-ea"/>
                <a:cs typeface="+mn-cs"/>
              </a:rPr>
              <a:t>-Δέκτες το ίδιο χρονικό διάστημα το 35,5%(</a:t>
            </a:r>
            <a:r>
              <a:rPr lang="en-US" sz="1200" kern="1200" dirty="0">
                <a:solidFill>
                  <a:schemeClr val="tx1"/>
                </a:solidFill>
                <a:effectLst/>
                <a:latin typeface="+mn-lt"/>
                <a:ea typeface="+mn-ea"/>
                <a:cs typeface="+mn-cs"/>
              </a:rPr>
              <a:t>n</a:t>
            </a:r>
            <a:r>
              <a:rPr lang="el-GR" sz="1200" kern="1200" dirty="0">
                <a:solidFill>
                  <a:schemeClr val="tx1"/>
                </a:solidFill>
                <a:effectLst/>
                <a:latin typeface="+mn-lt"/>
                <a:ea typeface="+mn-ea"/>
                <a:cs typeface="+mn-cs"/>
              </a:rPr>
              <a:t>=22) σημείωσαν καταθλιπτικά συμπτώματα σε σχέση με το 11,6% (</a:t>
            </a:r>
            <a:r>
              <a:rPr lang="en-US" sz="1200" kern="1200" dirty="0">
                <a:solidFill>
                  <a:schemeClr val="tx1"/>
                </a:solidFill>
                <a:effectLst/>
                <a:latin typeface="+mn-lt"/>
                <a:ea typeface="+mn-ea"/>
                <a:cs typeface="+mn-cs"/>
              </a:rPr>
              <a:t>n</a:t>
            </a:r>
            <a:r>
              <a:rPr lang="el-GR" sz="1200" kern="1200" dirty="0">
                <a:solidFill>
                  <a:schemeClr val="tx1"/>
                </a:solidFill>
                <a:effectLst/>
                <a:latin typeface="+mn-lt"/>
                <a:ea typeface="+mn-ea"/>
                <a:cs typeface="+mn-cs"/>
              </a:rPr>
              <a:t>=57) των παιδιών που είχαν καταθλιπτικά συμπτώματα αλλά δεν έγινα ποτέ ή 1-2 φορές </a:t>
            </a:r>
            <a:r>
              <a:rPr lang="el-GR" sz="1200" kern="1200" dirty="0" err="1">
                <a:solidFill>
                  <a:schemeClr val="tx1"/>
                </a:solidFill>
                <a:effectLst/>
                <a:latin typeface="+mn-lt"/>
                <a:ea typeface="+mn-ea"/>
                <a:cs typeface="+mn-cs"/>
              </a:rPr>
              <a:t>Εφοβιστές</a:t>
            </a:r>
            <a:r>
              <a:rPr lang="el-GR" sz="1200" kern="1200" dirty="0">
                <a:solidFill>
                  <a:schemeClr val="tx1"/>
                </a:solidFill>
                <a:effectLst/>
                <a:latin typeface="+mn-lt"/>
                <a:ea typeface="+mn-ea"/>
                <a:cs typeface="+mn-cs"/>
              </a:rPr>
              <a:t>-Δέκτες το ίδιο χρονικό διάστημα </a:t>
            </a:r>
            <a:endParaRPr lang="el-GR" dirty="0"/>
          </a:p>
        </p:txBody>
      </p:sp>
      <p:sp>
        <p:nvSpPr>
          <p:cNvPr id="4" name="Slide Number Placeholder 3"/>
          <p:cNvSpPr>
            <a:spLocks noGrp="1"/>
          </p:cNvSpPr>
          <p:nvPr>
            <p:ph type="sldNum" sz="quarter" idx="5"/>
          </p:nvPr>
        </p:nvSpPr>
        <p:spPr/>
        <p:txBody>
          <a:bodyPr/>
          <a:lstStyle/>
          <a:p>
            <a:fld id="{F8E5C212-E395-47FB-8463-B2EED7EFC509}" type="slidenum">
              <a:rPr lang="el-GR" smtClean="0"/>
              <a:t>24</a:t>
            </a:fld>
            <a:endParaRPr lang="el-GR"/>
          </a:p>
        </p:txBody>
      </p:sp>
    </p:spTree>
    <p:extLst>
      <p:ext uri="{BB962C8B-B14F-4D97-AF65-F5344CB8AC3E}">
        <p14:creationId xmlns:p14="http://schemas.microsoft.com/office/powerpoint/2010/main" val="19812572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Ένα άλλο επίσης σημαντικό εύρημα ήταν η πρόθεση για αυτοτραυματισμό. Συγκεκριμένα,..</a:t>
            </a:r>
          </a:p>
          <a:p>
            <a:endParaRPr lang="el-GR" dirty="0"/>
          </a:p>
          <a:p>
            <a:endParaRPr lang="el-GR" dirty="0"/>
          </a:p>
        </p:txBody>
      </p:sp>
      <p:sp>
        <p:nvSpPr>
          <p:cNvPr id="4" name="Slide Number Placeholder 3"/>
          <p:cNvSpPr>
            <a:spLocks noGrp="1"/>
          </p:cNvSpPr>
          <p:nvPr>
            <p:ph type="sldNum" sz="quarter" idx="5"/>
          </p:nvPr>
        </p:nvSpPr>
        <p:spPr/>
        <p:txBody>
          <a:bodyPr/>
          <a:lstStyle/>
          <a:p>
            <a:fld id="{F8E5C212-E395-47FB-8463-B2EED7EFC509}" type="slidenum">
              <a:rPr lang="el-GR" smtClean="0"/>
              <a:t>25</a:t>
            </a:fld>
            <a:endParaRPr lang="el-GR"/>
          </a:p>
        </p:txBody>
      </p:sp>
    </p:spTree>
    <p:extLst>
      <p:ext uri="{BB962C8B-B14F-4D97-AF65-F5344CB8AC3E}">
        <p14:creationId xmlns:p14="http://schemas.microsoft.com/office/powerpoint/2010/main" val="16212528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Τα παιδιά που ήθελαν να κάνουν κακό στο εαυτό τους σημείωσαν  κατά μέσω</a:t>
            </a:r>
            <a:r>
              <a:rPr lang="en-US" dirty="0"/>
              <a:t>o</a:t>
            </a:r>
            <a:r>
              <a:rPr lang="el-GR" dirty="0"/>
              <a:t> όρο πολύ πιο υψηλές βαθμολογίες στην κλίμακα που βαθμολογούσε τα καταθλιπτικά συμπτώματα</a:t>
            </a:r>
            <a:endParaRPr lang="en-US" dirty="0"/>
          </a:p>
          <a:p>
            <a:endParaRPr lang="el-GR" dirty="0"/>
          </a:p>
          <a:p>
            <a:r>
              <a:rPr lang="el-GR" dirty="0"/>
              <a:t>Όπως βλέπουμε στην γραφική παράσταση τα παιδία που Δεν σκέφτηκαν να κάνουν κακό στον εαυτό τους σημείωσαν πολύ πιο χαμηλές βαθμολογίες από ότι τα παιδιά που είχαν σκεφτεί να κάνουν κακό στον εαυτό τους και τα παιδιά που ήθελαν να κάνουν κακό στον εαυτό τους.</a:t>
            </a:r>
          </a:p>
          <a:p>
            <a:endParaRPr lang="el-GR" dirty="0"/>
          </a:p>
          <a:p>
            <a:endParaRPr lang="el-GR" dirty="0"/>
          </a:p>
          <a:p>
            <a:r>
              <a:rPr lang="el-GR" dirty="0"/>
              <a:t>Συγκεκριμένα, το 73,7% 14 από τα 19 παιδιά που θέλουν να κάνουν κακό στον εαυτό τους εκδήλωσαν καταθλιπτικά συμπτώματα </a:t>
            </a:r>
          </a:p>
          <a:p>
            <a:endParaRPr lang="el-GR" dirty="0"/>
          </a:p>
          <a:p>
            <a:r>
              <a:rPr lang="el-GR" dirty="0"/>
              <a:t>Και σχεδόν τα μισά παιδιά από αυτά που έχουν σκεφτεί να κάνουν κακό στον εαυτό τους εκδήλωσαν καταθλιπτικά συμπτώματα </a:t>
            </a:r>
          </a:p>
          <a:p>
            <a:endParaRPr lang="el-GR" dirty="0"/>
          </a:p>
          <a:p>
            <a:r>
              <a:rPr lang="el-GR" dirty="0"/>
              <a:t>Δηλαδή αν κάνουμε ένα υπολογισμό 38+14= 52 παιδιά,   το 65,8% σχεδόν το 66% το παιδιών με καταθλιπτικά (79) συμπτώματα έχουν ή θέλουν σκεφτεί να κάνουν κακό στον εαυτό τους </a:t>
            </a:r>
          </a:p>
        </p:txBody>
      </p:sp>
      <p:sp>
        <p:nvSpPr>
          <p:cNvPr id="4" name="Slide Number Placeholder 3"/>
          <p:cNvSpPr>
            <a:spLocks noGrp="1"/>
          </p:cNvSpPr>
          <p:nvPr>
            <p:ph type="sldNum" sz="quarter" idx="5"/>
          </p:nvPr>
        </p:nvSpPr>
        <p:spPr/>
        <p:txBody>
          <a:bodyPr/>
          <a:lstStyle/>
          <a:p>
            <a:fld id="{F8E5C212-E395-47FB-8463-B2EED7EFC509}" type="slidenum">
              <a:rPr lang="el-GR" smtClean="0"/>
              <a:t>26</a:t>
            </a:fld>
            <a:endParaRPr lang="el-GR"/>
          </a:p>
        </p:txBody>
      </p:sp>
    </p:spTree>
    <p:extLst>
      <p:ext uri="{BB962C8B-B14F-4D97-AF65-F5344CB8AC3E}">
        <p14:creationId xmlns:p14="http://schemas.microsoft.com/office/powerpoint/2010/main" val="31233372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latin typeface="Times New Roman" panose="02020603050405020304" pitchFamily="18" charset="0"/>
                <a:ea typeface="Times New Roman" panose="02020603050405020304" pitchFamily="18" charset="0"/>
              </a:rPr>
              <a:t>Συγκεκριμένα, το </a:t>
            </a:r>
            <a:r>
              <a:rPr lang="el-GR" dirty="0">
                <a:latin typeface="Times New Roman" panose="02020603050405020304" pitchFamily="18" charset="0"/>
                <a:ea typeface="Calibri" panose="020F0502020204030204" pitchFamily="34" charset="0"/>
              </a:rPr>
              <a:t>28,6</a:t>
            </a:r>
            <a:r>
              <a:rPr lang="el-GR"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n</a:t>
            </a:r>
            <a:r>
              <a:rPr lang="el-GR" dirty="0">
                <a:latin typeface="Times New Roman" panose="02020603050405020304" pitchFamily="18" charset="0"/>
                <a:ea typeface="Times New Roman" panose="02020603050405020304" pitchFamily="18" charset="0"/>
              </a:rPr>
              <a:t>=36) των παιδιών  που ήταν Δέκτες εκφοβιστικής συμπεριφοράς είχαν σκεφτεί να κάνουν κακό στο εαυτό τους αλλά δεν το έχουν κάνει και το 4% (</a:t>
            </a:r>
            <a:r>
              <a:rPr lang="en-US" dirty="0">
                <a:latin typeface="Times New Roman" panose="02020603050405020304" pitchFamily="18" charset="0"/>
                <a:ea typeface="Times New Roman" panose="02020603050405020304" pitchFamily="18" charset="0"/>
              </a:rPr>
              <a:t>n</a:t>
            </a:r>
            <a:r>
              <a:rPr lang="el-GR" dirty="0">
                <a:latin typeface="Times New Roman" panose="02020603050405020304" pitchFamily="18" charset="0"/>
                <a:ea typeface="Times New Roman" panose="02020603050405020304" pitchFamily="18" charset="0"/>
              </a:rPr>
              <a:t>=5) των παιδιών που επίσης ήταν Δέκτες εκφοβιστικής συμπεριφοράς τουλάχιστον 2-3 φορές τους τελευταίους δύο μήνες ήθελαν να κάνουν κακό στον εαυτό τους, συγκριτικά με τα παιδιά που δεν ήταν Δέκτες ποτέ/ 1-2 φορές  και  σκέφτηκαν (10,5% ,</a:t>
            </a:r>
            <a:r>
              <a:rPr lang="en-US" dirty="0">
                <a:latin typeface="Times New Roman" panose="02020603050405020304" pitchFamily="18" charset="0"/>
                <a:ea typeface="Times New Roman" panose="02020603050405020304" pitchFamily="18" charset="0"/>
              </a:rPr>
              <a:t>n</a:t>
            </a:r>
            <a:r>
              <a:rPr lang="el-GR" dirty="0">
                <a:latin typeface="Times New Roman" panose="02020603050405020304" pitchFamily="18" charset="0"/>
                <a:ea typeface="Times New Roman" panose="02020603050405020304" pitchFamily="18" charset="0"/>
              </a:rPr>
              <a:t>=43) ή ήθελα να κάνουν κακό στον εαυτό τους (3,4%, </a:t>
            </a:r>
            <a:r>
              <a:rPr lang="en-US" dirty="0">
                <a:latin typeface="Times New Roman" panose="02020603050405020304" pitchFamily="18" charset="0"/>
                <a:ea typeface="Times New Roman" panose="02020603050405020304" pitchFamily="18" charset="0"/>
              </a:rPr>
              <a:t>n</a:t>
            </a:r>
            <a:r>
              <a:rPr lang="el-GR" dirty="0">
                <a:latin typeface="Times New Roman" panose="02020603050405020304" pitchFamily="18" charset="0"/>
                <a:ea typeface="Times New Roman" panose="02020603050405020304" pitchFamily="18" charset="0"/>
              </a:rPr>
              <a:t>=14)</a:t>
            </a:r>
            <a:endParaRPr lang="el-GR" dirty="0"/>
          </a:p>
        </p:txBody>
      </p:sp>
      <p:sp>
        <p:nvSpPr>
          <p:cNvPr id="4" name="Slide Number Placeholder 3"/>
          <p:cNvSpPr>
            <a:spLocks noGrp="1"/>
          </p:cNvSpPr>
          <p:nvPr>
            <p:ph type="sldNum" sz="quarter" idx="5"/>
          </p:nvPr>
        </p:nvSpPr>
        <p:spPr/>
        <p:txBody>
          <a:bodyPr/>
          <a:lstStyle/>
          <a:p>
            <a:fld id="{F8E5C212-E395-47FB-8463-B2EED7EFC509}" type="slidenum">
              <a:rPr lang="el-GR" smtClean="0"/>
              <a:t>27</a:t>
            </a:fld>
            <a:endParaRPr lang="el-GR"/>
          </a:p>
        </p:txBody>
      </p:sp>
    </p:spTree>
    <p:extLst>
      <p:ext uri="{BB962C8B-B14F-4D97-AF65-F5344CB8AC3E}">
        <p14:creationId xmlns:p14="http://schemas.microsoft.com/office/powerpoint/2010/main" val="24083894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latin typeface="Times New Roman" panose="02020603050405020304" pitchFamily="18" charset="0"/>
                <a:ea typeface="Times New Roman" panose="02020603050405020304" pitchFamily="18" charset="0"/>
              </a:rPr>
              <a:t>Ενώ, το </a:t>
            </a:r>
            <a:r>
              <a:rPr lang="el-GR" sz="1200" b="1" dirty="0">
                <a:solidFill>
                  <a:schemeClr val="tx1"/>
                </a:solidFill>
                <a:latin typeface="Times New Roman" panose="02020603050405020304" pitchFamily="18" charset="0"/>
                <a:ea typeface="Times New Roman" panose="02020603050405020304" pitchFamily="18" charset="0"/>
              </a:rPr>
              <a:t>27,9%</a:t>
            </a:r>
            <a:r>
              <a:rPr lang="el-GR" sz="1200" b="1" dirty="0">
                <a:solidFill>
                  <a:schemeClr val="tx1"/>
                </a:solidFill>
                <a:latin typeface="+mn-lt"/>
                <a:ea typeface="+mn-ea"/>
              </a:rPr>
              <a:t> </a:t>
            </a:r>
            <a:r>
              <a:rPr lang="el-GR" dirty="0">
                <a:latin typeface="Times New Roman" panose="02020603050405020304" pitchFamily="18" charset="0"/>
                <a:ea typeface="Times New Roman" panose="02020603050405020304" pitchFamily="18" charset="0"/>
              </a:rPr>
              <a:t>των παιδιών που ήταν </a:t>
            </a:r>
            <a:r>
              <a:rPr lang="el-GR" dirty="0" err="1">
                <a:latin typeface="Times New Roman" panose="02020603050405020304" pitchFamily="18" charset="0"/>
                <a:ea typeface="Times New Roman" panose="02020603050405020304" pitchFamily="18" charset="0"/>
              </a:rPr>
              <a:t>Δεκτες-Εκφοβιστές</a:t>
            </a:r>
            <a:r>
              <a:rPr lang="el-GR" dirty="0">
                <a:latin typeface="Times New Roman" panose="02020603050405020304" pitchFamily="18" charset="0"/>
                <a:ea typeface="Times New Roman" panose="02020603050405020304" pitchFamily="18" charset="0"/>
              </a:rPr>
              <a:t> για το ίδιο χρονικό είχαν σκεφτεί να κάνουν κακό στο εαυτό τους αλλά δεν το έχουν κάνει και το 6,6%  των παιδιών που επίσης ήταν Δέκτες εκφοβιστικής συμπεριφοράς τουλάχιστον 2-3 φορές τους τελευταίους δύο μήνες ήθελαν να κάνουν κακό στον εαυτό τους, συγκριτικά με τα παιδιά που δεν ήταν Δέκτες ποτέ/ 1-2 φορές  και  σκέφτηκαν (13,1%) ή ήθελα να κάνουν κακό στον εαυτό τους (3,2%,)</a:t>
            </a:r>
            <a:endParaRPr lang="el-GR" dirty="0"/>
          </a:p>
        </p:txBody>
      </p:sp>
      <p:sp>
        <p:nvSpPr>
          <p:cNvPr id="4" name="Slide Number Placeholder 3"/>
          <p:cNvSpPr>
            <a:spLocks noGrp="1"/>
          </p:cNvSpPr>
          <p:nvPr>
            <p:ph type="sldNum" sz="quarter" idx="5"/>
          </p:nvPr>
        </p:nvSpPr>
        <p:spPr/>
        <p:txBody>
          <a:bodyPr/>
          <a:lstStyle/>
          <a:p>
            <a:fld id="{F8E5C212-E395-47FB-8463-B2EED7EFC509}" type="slidenum">
              <a:rPr lang="el-GR" smtClean="0"/>
              <a:t>28</a:t>
            </a:fld>
            <a:endParaRPr lang="el-GR"/>
          </a:p>
        </p:txBody>
      </p:sp>
    </p:spTree>
    <p:extLst>
      <p:ext uri="{BB962C8B-B14F-4D97-AF65-F5344CB8AC3E}">
        <p14:creationId xmlns:p14="http://schemas.microsoft.com/office/powerpoint/2010/main" val="33537439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F8E5C212-E395-47FB-8463-B2EED7EFC509}" type="slidenum">
              <a:rPr lang="el-GR" smtClean="0"/>
              <a:t>29</a:t>
            </a:fld>
            <a:endParaRPr lang="el-GR"/>
          </a:p>
        </p:txBody>
      </p:sp>
    </p:spTree>
    <p:extLst>
      <p:ext uri="{BB962C8B-B14F-4D97-AF65-F5344CB8AC3E}">
        <p14:creationId xmlns:p14="http://schemas.microsoft.com/office/powerpoint/2010/main" val="19222955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F8E5C212-E395-47FB-8463-B2EED7EFC509}" type="slidenum">
              <a:rPr lang="el-GR" smtClean="0"/>
              <a:t>30</a:t>
            </a:fld>
            <a:endParaRPr lang="el-GR"/>
          </a:p>
        </p:txBody>
      </p:sp>
    </p:spTree>
    <p:extLst>
      <p:ext uri="{BB962C8B-B14F-4D97-AF65-F5344CB8AC3E}">
        <p14:creationId xmlns:p14="http://schemas.microsoft.com/office/powerpoint/2010/main" val="8808894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F8E5C212-E395-47FB-8463-B2EED7EFC509}" type="slidenum">
              <a:rPr lang="el-GR" smtClean="0"/>
              <a:t>31</a:t>
            </a:fld>
            <a:endParaRPr lang="el-GR"/>
          </a:p>
        </p:txBody>
      </p:sp>
    </p:spTree>
    <p:extLst>
      <p:ext uri="{BB962C8B-B14F-4D97-AF65-F5344CB8AC3E}">
        <p14:creationId xmlns:p14="http://schemas.microsoft.com/office/powerpoint/2010/main" val="39249683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Στατιστική σημαντική διαφορά παρατηρήθηκε μεταξύ των παιδιών που </a:t>
            </a:r>
            <a:r>
              <a:rPr lang="el-GR" sz="1200" kern="1200" dirty="0" err="1">
                <a:solidFill>
                  <a:schemeClr val="tx1"/>
                </a:solidFill>
                <a:effectLst/>
                <a:latin typeface="+mn-lt"/>
                <a:ea typeface="+mn-ea"/>
                <a:cs typeface="+mn-cs"/>
              </a:rPr>
              <a:t>εμπλάκηκαν</a:t>
            </a:r>
            <a:r>
              <a:rPr lang="el-GR" sz="1200" kern="1200" dirty="0">
                <a:solidFill>
                  <a:schemeClr val="tx1"/>
                </a:solidFill>
                <a:effectLst/>
                <a:latin typeface="+mn-lt"/>
                <a:ea typeface="+mn-ea"/>
                <a:cs typeface="+mn-cs"/>
              </a:rPr>
              <a:t> σε σχολικό εκφοβισμό είτε ως Δέκτες, είτε ως </a:t>
            </a:r>
            <a:r>
              <a:rPr lang="el-GR" sz="1200" kern="1200" dirty="0" err="1">
                <a:solidFill>
                  <a:schemeClr val="tx1"/>
                </a:solidFill>
                <a:effectLst/>
                <a:latin typeface="+mn-lt"/>
                <a:ea typeface="+mn-ea"/>
                <a:cs typeface="+mn-cs"/>
              </a:rPr>
              <a:t>Εκφοβιστές</a:t>
            </a:r>
            <a:r>
              <a:rPr lang="el-GR" sz="1200" kern="1200" dirty="0">
                <a:solidFill>
                  <a:schemeClr val="tx1"/>
                </a:solidFill>
                <a:effectLst/>
                <a:latin typeface="+mn-lt"/>
                <a:ea typeface="+mn-ea"/>
                <a:cs typeface="+mn-cs"/>
              </a:rPr>
              <a:t>-Δέκτες την ίδια χρονική περίοδο, σε σχέση με την  αυτοεκτίμηση τους. Παρόλα αυτά η μεγαλύτερη διαφορά σημειώθηκε στα Δέκτες με το μεγαλύτερο ποσοστό τους να αξιολογούν τον εαυτό τους με χαμηλή αυτοεκτίμηση με ποσοστό 44,7% (</a:t>
            </a:r>
            <a:r>
              <a:rPr lang="en-US" sz="1200" kern="1200" dirty="0">
                <a:solidFill>
                  <a:schemeClr val="tx1"/>
                </a:solidFill>
                <a:effectLst/>
                <a:latin typeface="+mn-lt"/>
                <a:ea typeface="+mn-ea"/>
                <a:cs typeface="+mn-cs"/>
              </a:rPr>
              <a:t>n</a:t>
            </a:r>
            <a:r>
              <a:rPr lang="el-GR" sz="1200" kern="1200" dirty="0">
                <a:solidFill>
                  <a:schemeClr val="tx1"/>
                </a:solidFill>
                <a:effectLst/>
                <a:latin typeface="+mn-lt"/>
                <a:ea typeface="+mn-ea"/>
                <a:cs typeface="+mn-cs"/>
              </a:rPr>
              <a:t>=26) σε σχέση με τα παιδιά που είχαν υψηλή αυτοεκτίμηση και ήταν Δέκτες, το ποσοστό τους ήταν στο 11,1%(</a:t>
            </a:r>
            <a:r>
              <a:rPr lang="en-US" sz="1200" kern="1200" dirty="0">
                <a:solidFill>
                  <a:schemeClr val="tx1"/>
                </a:solidFill>
                <a:effectLst/>
                <a:latin typeface="+mn-lt"/>
                <a:ea typeface="+mn-ea"/>
                <a:cs typeface="+mn-cs"/>
              </a:rPr>
              <a:t>n</a:t>
            </a:r>
            <a:r>
              <a:rPr lang="el-GR" sz="1200" kern="1200" dirty="0">
                <a:solidFill>
                  <a:schemeClr val="tx1"/>
                </a:solidFill>
                <a:effectLst/>
                <a:latin typeface="+mn-lt"/>
                <a:ea typeface="+mn-ea"/>
                <a:cs typeface="+mn-cs"/>
              </a:rPr>
              <a:t>=15) (</a:t>
            </a:r>
            <a:r>
              <a:rPr lang="en-US" sz="1200" kern="1200" dirty="0">
                <a:solidFill>
                  <a:schemeClr val="tx1"/>
                </a:solidFill>
                <a:effectLst/>
                <a:latin typeface="+mn-lt"/>
                <a:ea typeface="+mn-ea"/>
                <a:cs typeface="+mn-cs"/>
              </a:rPr>
              <a:t>x</a:t>
            </a:r>
            <a:r>
              <a:rPr lang="el-GR" sz="1200" kern="1200" baseline="30000" dirty="0">
                <a:solidFill>
                  <a:schemeClr val="tx1"/>
                </a:solidFill>
                <a:effectLst/>
                <a:latin typeface="+mn-lt"/>
                <a:ea typeface="+mn-ea"/>
                <a:cs typeface="+mn-cs"/>
              </a:rPr>
              <a:t>2</a:t>
            </a:r>
            <a:r>
              <a:rPr lang="el-GR" sz="1200" kern="1200" dirty="0">
                <a:solidFill>
                  <a:schemeClr val="tx1"/>
                </a:solidFill>
                <a:effectLst/>
                <a:latin typeface="+mn-lt"/>
                <a:ea typeface="+mn-ea"/>
                <a:cs typeface="+mn-cs"/>
              </a:rPr>
              <a:t>= 25,510,</a:t>
            </a:r>
            <a:r>
              <a:rPr lang="en-US" sz="1200" kern="1200" dirty="0">
                <a:solidFill>
                  <a:schemeClr val="tx1"/>
                </a:solidFill>
                <a:effectLst/>
                <a:latin typeface="+mn-lt"/>
                <a:ea typeface="+mn-ea"/>
                <a:cs typeface="+mn-cs"/>
              </a:rPr>
              <a:t>p</a:t>
            </a:r>
            <a:r>
              <a:rPr lang="el-GR" sz="1200" kern="1200" dirty="0">
                <a:solidFill>
                  <a:schemeClr val="tx1"/>
                </a:solidFill>
                <a:effectLst/>
                <a:latin typeface="+mn-lt"/>
                <a:ea typeface="+mn-ea"/>
                <a:cs typeface="+mn-cs"/>
              </a:rPr>
              <a:t>&lt;0,001)(Πίνακας 27).  </a:t>
            </a:r>
          </a:p>
          <a:p>
            <a:r>
              <a:rPr lang="el-GR" sz="1200" kern="1200" dirty="0">
                <a:solidFill>
                  <a:schemeClr val="tx1"/>
                </a:solidFill>
                <a:effectLst/>
                <a:latin typeface="+mn-lt"/>
                <a:ea typeface="+mn-ea"/>
                <a:cs typeface="+mn-cs"/>
              </a:rPr>
              <a:t>Επίσης, τα παιδιά που εκφόβησαν και εκφοβίστηκαν το ίδιο χρονικό διάσημα παρουσίασαν με στατιστική σημαντική διαφορά πιο χαμηλή αυτοεκτίμηση. Πιο συγκεκριμένα, το 22,4%(</a:t>
            </a:r>
            <a:r>
              <a:rPr lang="en-US" sz="1200" kern="1200" dirty="0">
                <a:solidFill>
                  <a:schemeClr val="tx1"/>
                </a:solidFill>
                <a:effectLst/>
                <a:latin typeface="+mn-lt"/>
                <a:ea typeface="+mn-ea"/>
                <a:cs typeface="+mn-cs"/>
              </a:rPr>
              <a:t>n</a:t>
            </a:r>
            <a:r>
              <a:rPr lang="el-GR" sz="1200" kern="1200" dirty="0">
                <a:solidFill>
                  <a:schemeClr val="tx1"/>
                </a:solidFill>
                <a:effectLst/>
                <a:latin typeface="+mn-lt"/>
                <a:ea typeface="+mn-ea"/>
                <a:cs typeface="+mn-cs"/>
              </a:rPr>
              <a:t>=13) των παιδιών αυτών, παρουσίασαν χαμηλή αυτοεκτίμηση συγκριτικά με τα παιδιά που είχαν υψηλή αυτοεκτίμηση, εκφόβησαν και εκφοβίστηκαν, με το ποσοστό τους να φτάνει μόλις το 4,4%(</a:t>
            </a:r>
            <a:r>
              <a:rPr lang="en-US" sz="1200" kern="1200" dirty="0">
                <a:solidFill>
                  <a:schemeClr val="tx1"/>
                </a:solidFill>
                <a:effectLst/>
                <a:latin typeface="+mn-lt"/>
                <a:ea typeface="+mn-ea"/>
                <a:cs typeface="+mn-cs"/>
              </a:rPr>
              <a:t>n</a:t>
            </a:r>
            <a:r>
              <a:rPr lang="el-GR" sz="1200" kern="1200" dirty="0">
                <a:solidFill>
                  <a:schemeClr val="tx1"/>
                </a:solidFill>
                <a:effectLst/>
                <a:latin typeface="+mn-lt"/>
                <a:ea typeface="+mn-ea"/>
                <a:cs typeface="+mn-cs"/>
              </a:rPr>
              <a:t>=6) (</a:t>
            </a:r>
            <a:r>
              <a:rPr lang="en-US" sz="1200" kern="1200" dirty="0">
                <a:solidFill>
                  <a:schemeClr val="tx1"/>
                </a:solidFill>
                <a:effectLst/>
                <a:latin typeface="+mn-lt"/>
                <a:ea typeface="+mn-ea"/>
                <a:cs typeface="+mn-cs"/>
              </a:rPr>
              <a:t>x</a:t>
            </a:r>
            <a:r>
              <a:rPr lang="el-GR" sz="1200" kern="1200" baseline="30000" dirty="0">
                <a:solidFill>
                  <a:schemeClr val="tx1"/>
                </a:solidFill>
                <a:effectLst/>
                <a:latin typeface="+mn-lt"/>
                <a:ea typeface="+mn-ea"/>
                <a:cs typeface="+mn-cs"/>
              </a:rPr>
              <a:t>2</a:t>
            </a:r>
            <a:r>
              <a:rPr lang="el-GR" sz="1200" kern="1200" dirty="0">
                <a:solidFill>
                  <a:schemeClr val="tx1"/>
                </a:solidFill>
                <a:effectLst/>
                <a:latin typeface="+mn-lt"/>
                <a:ea typeface="+mn-ea"/>
                <a:cs typeface="+mn-cs"/>
              </a:rPr>
              <a:t>= 13,712,</a:t>
            </a:r>
            <a:r>
              <a:rPr lang="en-US" sz="1200" kern="1200" dirty="0">
                <a:solidFill>
                  <a:schemeClr val="tx1"/>
                </a:solidFill>
                <a:effectLst/>
                <a:latin typeface="+mn-lt"/>
                <a:ea typeface="+mn-ea"/>
                <a:cs typeface="+mn-cs"/>
              </a:rPr>
              <a:t>p</a:t>
            </a:r>
            <a:r>
              <a:rPr lang="el-GR" sz="1200" kern="1200" dirty="0">
                <a:solidFill>
                  <a:schemeClr val="tx1"/>
                </a:solidFill>
                <a:effectLst/>
                <a:latin typeface="+mn-lt"/>
                <a:ea typeface="+mn-ea"/>
                <a:cs typeface="+mn-cs"/>
              </a:rPr>
              <a:t>=0,001)</a:t>
            </a:r>
            <a:endParaRPr lang="el-GR" dirty="0"/>
          </a:p>
        </p:txBody>
      </p:sp>
      <p:sp>
        <p:nvSpPr>
          <p:cNvPr id="4" name="Slide Number Placeholder 3"/>
          <p:cNvSpPr>
            <a:spLocks noGrp="1"/>
          </p:cNvSpPr>
          <p:nvPr>
            <p:ph type="sldNum" sz="quarter" idx="5"/>
          </p:nvPr>
        </p:nvSpPr>
        <p:spPr/>
        <p:txBody>
          <a:bodyPr/>
          <a:lstStyle/>
          <a:p>
            <a:fld id="{F8E5C212-E395-47FB-8463-B2EED7EFC509}" type="slidenum">
              <a:rPr lang="el-GR" smtClean="0"/>
              <a:t>32</a:t>
            </a:fld>
            <a:endParaRPr lang="el-GR"/>
          </a:p>
        </p:txBody>
      </p:sp>
    </p:spTree>
    <p:extLst>
      <p:ext uri="{BB962C8B-B14F-4D97-AF65-F5344CB8AC3E}">
        <p14:creationId xmlns:p14="http://schemas.microsoft.com/office/powerpoint/2010/main" val="2653495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Λίγα λόγια περιληπτικά για την παιδική κατάθλιψη</a:t>
            </a:r>
          </a:p>
          <a:p>
            <a:endParaRPr lang="el-GR" dirty="0"/>
          </a:p>
          <a:p>
            <a:r>
              <a:rPr lang="el-GR" b="0" i="0" dirty="0">
                <a:solidFill>
                  <a:srgbClr val="2C2D2E"/>
                </a:solidFill>
                <a:effectLst/>
                <a:latin typeface="g-book"/>
              </a:rPr>
              <a:t>Η παιδική ηλικία θεωρείται κατεξοχήν η ηλικία της ξεγνοιασιάς, απαλλαγμένη από δυσάρεστα και </a:t>
            </a:r>
            <a:r>
              <a:rPr lang="el-GR" b="0" i="0" dirty="0" err="1">
                <a:solidFill>
                  <a:srgbClr val="2C2D2E"/>
                </a:solidFill>
                <a:effectLst/>
                <a:latin typeface="g-book"/>
              </a:rPr>
              <a:t>δυσφορικά</a:t>
            </a:r>
            <a:r>
              <a:rPr lang="el-GR" b="0" i="0" dirty="0">
                <a:solidFill>
                  <a:srgbClr val="2C2D2E"/>
                </a:solidFill>
                <a:effectLst/>
                <a:latin typeface="g-book"/>
              </a:rPr>
              <a:t> συναισθήματα. Αυτή η αντίληψη υπάρχει διότι τα παιδιά είτε αδυνατούν να εκφράσουν τα αρνητικά τους συναισθήματα είτε η έκφραση των συναισθημάτων τους γίνεται με συγκαλυμμένους τρόπους, οι οποίοι συχνά δεν γίνονται αντιληπτοί από το οικογενειακό και σχολικό περιβάλλον του παιδιού. </a:t>
            </a:r>
          </a:p>
          <a:p>
            <a:endParaRPr lang="el-GR" b="0" i="0" dirty="0">
              <a:solidFill>
                <a:srgbClr val="2C2D2E"/>
              </a:solidFill>
              <a:effectLst/>
              <a:latin typeface="g-book"/>
            </a:endParaRPr>
          </a:p>
          <a:p>
            <a:r>
              <a:rPr lang="el-GR" b="0" i="0" dirty="0">
                <a:solidFill>
                  <a:srgbClr val="2C2D2E"/>
                </a:solidFill>
                <a:effectLst/>
                <a:latin typeface="g-book"/>
              </a:rPr>
              <a:t>Στην εμφάνιση της παιδικής κατάθλιψης σημαντικό ρόλο διαδραματίζουν γενετικοί, κληρονομικοί, οικογενειακοί</a:t>
            </a:r>
            <a:r>
              <a:rPr lang="en-US" b="0" i="0" dirty="0">
                <a:solidFill>
                  <a:srgbClr val="2C2D2E"/>
                </a:solidFill>
                <a:effectLst/>
                <a:latin typeface="g-book"/>
              </a:rPr>
              <a:t>,</a:t>
            </a:r>
            <a:r>
              <a:rPr lang="el-GR" b="0" i="0" dirty="0">
                <a:solidFill>
                  <a:srgbClr val="2C2D2E"/>
                </a:solidFill>
                <a:effectLst/>
                <a:latin typeface="g-book"/>
              </a:rPr>
              <a:t> κοινωνικοί και περιβαλλοντικοί παράγοντες</a:t>
            </a:r>
          </a:p>
          <a:p>
            <a:endParaRPr lang="el-GR" b="0" i="0" dirty="0">
              <a:solidFill>
                <a:srgbClr val="2C2D2E"/>
              </a:solidFill>
              <a:effectLst/>
              <a:latin typeface="g-book"/>
            </a:endParaRPr>
          </a:p>
          <a:p>
            <a:r>
              <a:rPr lang="el-GR" b="0" i="0" dirty="0">
                <a:solidFill>
                  <a:srgbClr val="2C2D2E"/>
                </a:solidFill>
                <a:effectLst/>
                <a:latin typeface="g-book"/>
              </a:rPr>
              <a:t>Η παιδική κατάθλιψη ποικίλλει ανάλογα με την ηλικία και το αναπτυξιακό στάδιο του παιδιού</a:t>
            </a:r>
          </a:p>
          <a:p>
            <a:endParaRPr lang="el-GR" dirty="0"/>
          </a:p>
        </p:txBody>
      </p:sp>
      <p:sp>
        <p:nvSpPr>
          <p:cNvPr id="4" name="Slide Number Placeholder 3"/>
          <p:cNvSpPr>
            <a:spLocks noGrp="1"/>
          </p:cNvSpPr>
          <p:nvPr>
            <p:ph type="sldNum" sz="quarter" idx="5"/>
          </p:nvPr>
        </p:nvSpPr>
        <p:spPr/>
        <p:txBody>
          <a:bodyPr/>
          <a:lstStyle/>
          <a:p>
            <a:fld id="{F8E5C212-E395-47FB-8463-B2EED7EFC509}" type="slidenum">
              <a:rPr lang="el-GR" smtClean="0"/>
              <a:t>4</a:t>
            </a:fld>
            <a:endParaRPr lang="el-GR"/>
          </a:p>
        </p:txBody>
      </p:sp>
    </p:spTree>
    <p:extLst>
      <p:ext uri="{BB962C8B-B14F-4D97-AF65-F5344CB8AC3E}">
        <p14:creationId xmlns:p14="http://schemas.microsoft.com/office/powerpoint/2010/main" val="29944036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u="sng" dirty="0">
              <a:solidFill>
                <a:schemeClr val="accent2">
                  <a:lumMod val="75000"/>
                </a:schemeClr>
              </a:solidFill>
              <a:latin typeface="Cond Pro light"/>
            </a:endParaRPr>
          </a:p>
          <a:p>
            <a:endParaRPr lang="el-GR" dirty="0"/>
          </a:p>
        </p:txBody>
      </p:sp>
      <p:sp>
        <p:nvSpPr>
          <p:cNvPr id="4" name="Slide Number Placeholder 3"/>
          <p:cNvSpPr>
            <a:spLocks noGrp="1"/>
          </p:cNvSpPr>
          <p:nvPr>
            <p:ph type="sldNum" sz="quarter" idx="5"/>
          </p:nvPr>
        </p:nvSpPr>
        <p:spPr/>
        <p:txBody>
          <a:bodyPr/>
          <a:lstStyle/>
          <a:p>
            <a:fld id="{F8E5C212-E395-47FB-8463-B2EED7EFC509}" type="slidenum">
              <a:rPr lang="el-GR" smtClean="0"/>
              <a:t>33</a:t>
            </a:fld>
            <a:endParaRPr lang="el-GR"/>
          </a:p>
        </p:txBody>
      </p:sp>
    </p:spTree>
    <p:extLst>
      <p:ext uri="{BB962C8B-B14F-4D97-AF65-F5344CB8AC3E}">
        <p14:creationId xmlns:p14="http://schemas.microsoft.com/office/powerpoint/2010/main" val="13533615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b="0" i="0" dirty="0">
              <a:solidFill>
                <a:srgbClr val="2C2D2E"/>
              </a:solidFill>
              <a:effectLst/>
              <a:latin typeface="g-book"/>
            </a:endParaRPr>
          </a:p>
          <a:p>
            <a:r>
              <a:rPr lang="el-GR" b="0" i="0" dirty="0">
                <a:solidFill>
                  <a:srgbClr val="2C2D2E"/>
                </a:solidFill>
                <a:effectLst/>
                <a:latin typeface="g-book"/>
              </a:rPr>
              <a:t>Καθώς το παιδί εισέρχεται στη σχολική ηλικία, τα συμπτώματα μεταβάλλονται. Τα πιθανά συμπτώματα τα οποία μπορεί να εμφανίσουν τα παιδιά στη σχολική ηλικία είναι </a:t>
            </a:r>
          </a:p>
          <a:p>
            <a:endParaRPr lang="el-GR" dirty="0"/>
          </a:p>
        </p:txBody>
      </p:sp>
      <p:sp>
        <p:nvSpPr>
          <p:cNvPr id="4" name="Slide Number Placeholder 3"/>
          <p:cNvSpPr>
            <a:spLocks noGrp="1"/>
          </p:cNvSpPr>
          <p:nvPr>
            <p:ph type="sldNum" sz="quarter" idx="5"/>
          </p:nvPr>
        </p:nvSpPr>
        <p:spPr/>
        <p:txBody>
          <a:bodyPr/>
          <a:lstStyle/>
          <a:p>
            <a:fld id="{F8E5C212-E395-47FB-8463-B2EED7EFC509}" type="slidenum">
              <a:rPr lang="el-GR" smtClean="0"/>
              <a:t>5</a:t>
            </a:fld>
            <a:endParaRPr lang="el-GR"/>
          </a:p>
        </p:txBody>
      </p:sp>
    </p:spTree>
    <p:extLst>
      <p:ext uri="{BB962C8B-B14F-4D97-AF65-F5344CB8AC3E}">
        <p14:creationId xmlns:p14="http://schemas.microsoft.com/office/powerpoint/2010/main" val="80324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F8E5C212-E395-47FB-8463-B2EED7EFC509}" type="slidenum">
              <a:rPr lang="el-GR" smtClean="0"/>
              <a:t>11</a:t>
            </a:fld>
            <a:endParaRPr lang="el-GR"/>
          </a:p>
        </p:txBody>
      </p:sp>
    </p:spTree>
    <p:extLst>
      <p:ext uri="{BB962C8B-B14F-4D97-AF65-F5344CB8AC3E}">
        <p14:creationId xmlns:p14="http://schemas.microsoft.com/office/powerpoint/2010/main" val="1520882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Ουσιαστικά έχουμε να διερευνήσουμε τη σχέση των τριών παραγόντων και πως επηρεάζουν στην εμφάνιση καταθλιπτικών συμπτωμάτων </a:t>
            </a:r>
          </a:p>
        </p:txBody>
      </p:sp>
      <p:sp>
        <p:nvSpPr>
          <p:cNvPr id="4" name="Slide Number Placeholder 3"/>
          <p:cNvSpPr>
            <a:spLocks noGrp="1"/>
          </p:cNvSpPr>
          <p:nvPr>
            <p:ph type="sldNum" sz="quarter" idx="5"/>
          </p:nvPr>
        </p:nvSpPr>
        <p:spPr/>
        <p:txBody>
          <a:bodyPr/>
          <a:lstStyle/>
          <a:p>
            <a:fld id="{F8E5C212-E395-47FB-8463-B2EED7EFC509}" type="slidenum">
              <a:rPr lang="el-GR" smtClean="0"/>
              <a:t>12</a:t>
            </a:fld>
            <a:endParaRPr lang="el-GR"/>
          </a:p>
        </p:txBody>
      </p:sp>
    </p:spTree>
    <p:extLst>
      <p:ext uri="{BB962C8B-B14F-4D97-AF65-F5344CB8AC3E}">
        <p14:creationId xmlns:p14="http://schemas.microsoft.com/office/powerpoint/2010/main" val="41204130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F8E5C212-E395-47FB-8463-B2EED7EFC509}" type="slidenum">
              <a:rPr lang="el-GR" smtClean="0"/>
              <a:t>18</a:t>
            </a:fld>
            <a:endParaRPr lang="el-GR"/>
          </a:p>
        </p:txBody>
      </p:sp>
    </p:spTree>
    <p:extLst>
      <p:ext uri="{BB962C8B-B14F-4D97-AF65-F5344CB8AC3E}">
        <p14:creationId xmlns:p14="http://schemas.microsoft.com/office/powerpoint/2010/main" val="6713073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Τώρα ποια παιδιά έχουν τις περισσότερες πιθανότητες να εμφανίσουν καταθλιπτικά συμπτώματα σε σχέση με τα κοινωνικό-δημογραφικά χαρακτηριστικά?</a:t>
            </a:r>
          </a:p>
        </p:txBody>
      </p:sp>
      <p:sp>
        <p:nvSpPr>
          <p:cNvPr id="4" name="Slide Number Placeholder 3"/>
          <p:cNvSpPr>
            <a:spLocks noGrp="1"/>
          </p:cNvSpPr>
          <p:nvPr>
            <p:ph type="sldNum" sz="quarter" idx="5"/>
          </p:nvPr>
        </p:nvSpPr>
        <p:spPr/>
        <p:txBody>
          <a:bodyPr/>
          <a:lstStyle/>
          <a:p>
            <a:fld id="{F8E5C212-E395-47FB-8463-B2EED7EFC509}" type="slidenum">
              <a:rPr lang="el-GR" smtClean="0"/>
              <a:t>19</a:t>
            </a:fld>
            <a:endParaRPr lang="el-GR"/>
          </a:p>
        </p:txBody>
      </p:sp>
    </p:spTree>
    <p:extLst>
      <p:ext uri="{BB962C8B-B14F-4D97-AF65-F5344CB8AC3E}">
        <p14:creationId xmlns:p14="http://schemas.microsoft.com/office/powerpoint/2010/main" val="24087475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Όσο αφορά το σχολικό εκφοβισμό το 39,3% σχεδόν το 40% των συμμετεχόντων είχαν εμπλακεί σε οποιαδήποτε μορφής σχολικού εκφοβισμού ή </a:t>
            </a:r>
            <a:r>
              <a:rPr lang="el-GR" dirty="0" err="1"/>
              <a:t>θυματοποιηση</a:t>
            </a:r>
            <a:r>
              <a:rPr lang="el-GR" dirty="0"/>
              <a:t> τους τελευταίους δύο μήνες μέχρι την ημέρα που ρωτήθηκαν.</a:t>
            </a:r>
            <a:endParaRPr lang="en-US" dirty="0"/>
          </a:p>
          <a:p>
            <a:endParaRPr lang="el-GR" dirty="0"/>
          </a:p>
        </p:txBody>
      </p:sp>
      <p:sp>
        <p:nvSpPr>
          <p:cNvPr id="4" name="Slide Number Placeholder 3"/>
          <p:cNvSpPr>
            <a:spLocks noGrp="1"/>
          </p:cNvSpPr>
          <p:nvPr>
            <p:ph type="sldNum" sz="quarter" idx="5"/>
          </p:nvPr>
        </p:nvSpPr>
        <p:spPr/>
        <p:txBody>
          <a:bodyPr/>
          <a:lstStyle/>
          <a:p>
            <a:fld id="{F8E5C212-E395-47FB-8463-B2EED7EFC509}" type="slidenum">
              <a:rPr lang="el-GR" smtClean="0"/>
              <a:t>20</a:t>
            </a:fld>
            <a:endParaRPr lang="el-GR"/>
          </a:p>
        </p:txBody>
      </p:sp>
    </p:spTree>
    <p:extLst>
      <p:ext uri="{BB962C8B-B14F-4D97-AF65-F5344CB8AC3E}">
        <p14:creationId xmlns:p14="http://schemas.microsoft.com/office/powerpoint/2010/main" val="30166188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Το μεγαλύτερο ποσοστό με 29,3% θυματοποιηθήκαν για τουλάχιστον 2-3 φορές τους τελευταίους 2 μήνες </a:t>
            </a:r>
          </a:p>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Το 4,2% διέπραξα εκφοβισμό   για τουλάχιστον 2-3 φορές τους τελευταίους 2 μήνες</a:t>
            </a:r>
          </a:p>
          <a:p>
            <a:r>
              <a:rPr lang="el-GR" dirty="0"/>
              <a:t>Ενώ το 11,2% ήταν και </a:t>
            </a:r>
            <a:r>
              <a:rPr lang="el-GR" b="0" dirty="0"/>
              <a:t>Δέκτες-</a:t>
            </a:r>
            <a:r>
              <a:rPr lang="el-GR" b="0" dirty="0" err="1"/>
              <a:t>Εκφοβιστές</a:t>
            </a:r>
            <a:r>
              <a:rPr lang="el-GR" b="1" dirty="0"/>
              <a:t> </a:t>
            </a:r>
            <a:r>
              <a:rPr lang="el-GR" dirty="0"/>
              <a:t>για τουλάχιστον 2-3 φορές τους τελευταίους 2 μήνες </a:t>
            </a:r>
          </a:p>
          <a:p>
            <a:endParaRPr lang="el-GR" dirty="0"/>
          </a:p>
        </p:txBody>
      </p:sp>
      <p:sp>
        <p:nvSpPr>
          <p:cNvPr id="4" name="Slide Number Placeholder 3"/>
          <p:cNvSpPr>
            <a:spLocks noGrp="1"/>
          </p:cNvSpPr>
          <p:nvPr>
            <p:ph type="sldNum" sz="quarter" idx="5"/>
          </p:nvPr>
        </p:nvSpPr>
        <p:spPr/>
        <p:txBody>
          <a:bodyPr/>
          <a:lstStyle/>
          <a:p>
            <a:fld id="{F8E5C212-E395-47FB-8463-B2EED7EFC509}" type="slidenum">
              <a:rPr lang="el-GR" smtClean="0"/>
              <a:t>21</a:t>
            </a:fld>
            <a:endParaRPr lang="el-GR"/>
          </a:p>
        </p:txBody>
      </p:sp>
    </p:spTree>
    <p:extLst>
      <p:ext uri="{BB962C8B-B14F-4D97-AF65-F5344CB8AC3E}">
        <p14:creationId xmlns:p14="http://schemas.microsoft.com/office/powerpoint/2010/main" val="4118998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5/21/2025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5/21/2025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5/21/2025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5/21/2025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5/21/2025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5/21/2025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5/21/2025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5/21/2025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5/21/2025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5/21/2025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8.png"/><Relationship Id="rId7" Type="http://schemas.openxmlformats.org/officeDocument/2006/relationships/diagramData" Target="../diagrams/data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png"/><Relationship Id="rId11" Type="http://schemas.microsoft.com/office/2007/relationships/diagramDrawing" Target="../diagrams/drawing1.xml"/><Relationship Id="rId5" Type="http://schemas.openxmlformats.org/officeDocument/2006/relationships/image" Target="../media/image10.png"/><Relationship Id="rId10" Type="http://schemas.openxmlformats.org/officeDocument/2006/relationships/diagramColors" Target="../diagrams/colors1.xml"/><Relationship Id="rId4" Type="http://schemas.openxmlformats.org/officeDocument/2006/relationships/image" Target="../media/image9.png"/><Relationship Id="rId9"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7" Type="http://schemas.microsoft.com/office/2007/relationships/hdphoto" Target="../media/hdphoto3.wdp"/><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7" Type="http://schemas.microsoft.com/office/2007/relationships/hdphoto" Target="../media/hdphoto3.wdp"/><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1.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1.png"/><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image" Target="../media/image8.png"/><Relationship Id="rId7" Type="http://schemas.openxmlformats.org/officeDocument/2006/relationships/diagramData" Target="../diagrams/data2.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1.png"/><Relationship Id="rId11" Type="http://schemas.microsoft.com/office/2007/relationships/diagramDrawing" Target="../diagrams/drawing2.xml"/><Relationship Id="rId5" Type="http://schemas.openxmlformats.org/officeDocument/2006/relationships/image" Target="../media/image10.png"/><Relationship Id="rId10" Type="http://schemas.openxmlformats.org/officeDocument/2006/relationships/diagramColors" Target="../diagrams/colors2.xml"/><Relationship Id="rId4" Type="http://schemas.openxmlformats.org/officeDocument/2006/relationships/image" Target="../media/image9.png"/><Relationship Id="rId9"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1.png"/><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2" Type="http://schemas.openxmlformats.org/officeDocument/2006/relationships/hyperlink" Target="https://www.youtube.com/watch?v=AoBVL_mJU2Y&amp;ab_channel=%CE%A5%CF%80%CE%BF%CF%85%CF%81%CE%B3%CE%B5%CE%AF%CE%BF%CE%A0%CE%B1%CE%B9%CE%B4%CE%B5%CE%AF%CE%B1%CF%82%2C%CE%98%CF%81%CE%B7%CF%83%CE%BA%CE%B5%CF%85%CE%BC%CE%AC%CF%84%CF%89%CE%BD%CE%BA%CE%B1%CE%B9%CE%91%CE%B8%CE%BB%CE%B7%CF%84%CE%B9%CF%83%CE%BC%CE%BF%CF%8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4331B-80C2-42A5-9204-CD1B6AC21636}"/>
              </a:ext>
            </a:extLst>
          </p:cNvPr>
          <p:cNvSpPr>
            <a:spLocks noGrp="1"/>
          </p:cNvSpPr>
          <p:nvPr>
            <p:ph type="title"/>
          </p:nvPr>
        </p:nvSpPr>
        <p:spPr/>
        <p:txBody>
          <a:bodyPr/>
          <a:lstStyle/>
          <a:p>
            <a:endParaRPr lang="el-GR"/>
          </a:p>
        </p:txBody>
      </p:sp>
      <p:pic>
        <p:nvPicPr>
          <p:cNvPr id="4" name="Stop Bullying - Μην ανέχεσαι το bullying. Μίλα. Μπορείς.">
            <a:hlinkClick r:id="" action="ppaction://media"/>
            <a:extLst>
              <a:ext uri="{FF2B5EF4-FFF2-40B4-BE49-F238E27FC236}">
                <a16:creationId xmlns:a16="http://schemas.microsoft.com/office/drawing/2014/main" id="{6AAAAFA1-60C9-4D8B-A45B-B94562BFD8A2}"/>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617786" y="365125"/>
            <a:ext cx="8809892" cy="5783079"/>
          </a:xfrm>
        </p:spPr>
      </p:pic>
    </p:spTree>
    <p:extLst>
      <p:ext uri="{BB962C8B-B14F-4D97-AF65-F5344CB8AC3E}">
        <p14:creationId xmlns:p14="http://schemas.microsoft.com/office/powerpoint/2010/main" val="2959663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946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AFF207A5-1CF7-F724-0283-88467864A11A}"/>
              </a:ext>
            </a:extLst>
          </p:cNvPr>
          <p:cNvSpPr>
            <a:spLocks noGrp="1"/>
          </p:cNvSpPr>
          <p:nvPr>
            <p:ph type="title"/>
          </p:nvPr>
        </p:nvSpPr>
        <p:spPr>
          <a:xfrm>
            <a:off x="640080" y="1243013"/>
            <a:ext cx="3855720" cy="4371974"/>
          </a:xfrm>
        </p:spPr>
        <p:txBody>
          <a:bodyPr>
            <a:normAutofit/>
          </a:bodyPr>
          <a:lstStyle/>
          <a:p>
            <a:r>
              <a:rPr lang="en-US" sz="2300" b="1">
                <a:solidFill>
                  <a:schemeClr val="tx2"/>
                </a:solidFill>
                <a:ea typeface="+mj-lt"/>
                <a:cs typeface="+mj-lt"/>
              </a:rPr>
              <a:t>Σχολικός εκφοβισμός/θυματοποίηση </a:t>
            </a:r>
            <a:endParaRPr lang="en-US" sz="2300">
              <a:solidFill>
                <a:schemeClr val="tx2"/>
              </a:solidFill>
            </a:endParaRPr>
          </a:p>
        </p:txBody>
      </p:sp>
      <p:sp>
        <p:nvSpPr>
          <p:cNvPr id="3" name="Content Placeholder 2">
            <a:extLst>
              <a:ext uri="{FF2B5EF4-FFF2-40B4-BE49-F238E27FC236}">
                <a16:creationId xmlns:a16="http://schemas.microsoft.com/office/drawing/2014/main" id="{E8CEF9F0-F4FC-00E8-11BB-F24341293401}"/>
              </a:ext>
            </a:extLst>
          </p:cNvPr>
          <p:cNvSpPr>
            <a:spLocks noGrp="1"/>
          </p:cNvSpPr>
          <p:nvPr>
            <p:ph idx="1"/>
          </p:nvPr>
        </p:nvSpPr>
        <p:spPr>
          <a:xfrm>
            <a:off x="5603929" y="804672"/>
            <a:ext cx="6118089" cy="5230368"/>
          </a:xfrm>
        </p:spPr>
        <p:txBody>
          <a:bodyPr vert="horz" lIns="91440" tIns="45720" rIns="91440" bIns="45720" rtlCol="0" anchor="ctr">
            <a:normAutofit/>
          </a:bodyPr>
          <a:lstStyle/>
          <a:p>
            <a:r>
              <a:rPr lang="en-US" sz="2400" dirty="0" err="1">
                <a:solidFill>
                  <a:schemeClr val="tx2"/>
                </a:solidFill>
                <a:latin typeface="Times New Roman"/>
                <a:cs typeface="Times New Roman"/>
              </a:rPr>
              <a:t>Ότ</a:t>
            </a:r>
            <a:r>
              <a:rPr lang="en-US" sz="2400" dirty="0">
                <a:solidFill>
                  <a:schemeClr val="tx2"/>
                </a:solidFill>
                <a:latin typeface="Times New Roman"/>
                <a:cs typeface="Times New Roman"/>
              </a:rPr>
              <a:t>αν ανα</a:t>
            </a:r>
            <a:r>
              <a:rPr lang="en-US" sz="2400" dirty="0" err="1">
                <a:solidFill>
                  <a:schemeClr val="tx2"/>
                </a:solidFill>
                <a:latin typeface="Times New Roman"/>
                <a:cs typeface="Times New Roman"/>
              </a:rPr>
              <a:t>φέρουμε</a:t>
            </a:r>
            <a:r>
              <a:rPr lang="en-US" sz="2400" dirty="0">
                <a:solidFill>
                  <a:schemeClr val="tx2"/>
                </a:solidFill>
                <a:latin typeface="Times New Roman"/>
                <a:cs typeface="Times New Roman"/>
              </a:rPr>
              <a:t> </a:t>
            </a:r>
            <a:r>
              <a:rPr lang="en-US" sz="2400" dirty="0" err="1">
                <a:solidFill>
                  <a:schemeClr val="tx2"/>
                </a:solidFill>
                <a:latin typeface="Times New Roman"/>
                <a:cs typeface="Times New Roman"/>
              </a:rPr>
              <a:t>σχολικό</a:t>
            </a:r>
            <a:r>
              <a:rPr lang="en-US" sz="2400" dirty="0">
                <a:solidFill>
                  <a:schemeClr val="tx2"/>
                </a:solidFill>
                <a:latin typeface="Times New Roman"/>
                <a:cs typeface="Times New Roman"/>
              </a:rPr>
              <a:t> </a:t>
            </a:r>
            <a:r>
              <a:rPr lang="en-US" sz="2400" dirty="0" err="1">
                <a:solidFill>
                  <a:schemeClr val="tx2"/>
                </a:solidFill>
                <a:latin typeface="Times New Roman"/>
                <a:cs typeface="Times New Roman"/>
              </a:rPr>
              <a:t>εκφο</a:t>
            </a:r>
            <a:r>
              <a:rPr lang="en-US" sz="2400" dirty="0">
                <a:solidFill>
                  <a:schemeClr val="tx2"/>
                </a:solidFill>
                <a:latin typeface="Times New Roman"/>
                <a:cs typeface="Times New Roman"/>
              </a:rPr>
              <a:t>β</a:t>
            </a:r>
            <a:r>
              <a:rPr lang="en-US" sz="2400" dirty="0" err="1">
                <a:solidFill>
                  <a:schemeClr val="tx2"/>
                </a:solidFill>
                <a:latin typeface="Times New Roman"/>
                <a:cs typeface="Times New Roman"/>
              </a:rPr>
              <a:t>ισμό</a:t>
            </a:r>
            <a:r>
              <a:rPr lang="en-US" sz="2400" dirty="0">
                <a:solidFill>
                  <a:schemeClr val="tx2"/>
                </a:solidFill>
                <a:latin typeface="Times New Roman"/>
                <a:cs typeface="Times New Roman"/>
              </a:rPr>
              <a:t>, </a:t>
            </a:r>
            <a:r>
              <a:rPr lang="en-US" sz="2400" dirty="0" err="1">
                <a:solidFill>
                  <a:schemeClr val="tx2"/>
                </a:solidFill>
                <a:latin typeface="Times New Roman"/>
                <a:cs typeface="Times New Roman"/>
              </a:rPr>
              <a:t>δεν</a:t>
            </a:r>
            <a:r>
              <a:rPr lang="en-US" sz="2400" dirty="0">
                <a:solidFill>
                  <a:schemeClr val="tx2"/>
                </a:solidFill>
                <a:latin typeface="Times New Roman"/>
                <a:cs typeface="Times New Roman"/>
              </a:rPr>
              <a:t> </a:t>
            </a:r>
            <a:r>
              <a:rPr lang="en-US" sz="2400" dirty="0" err="1">
                <a:solidFill>
                  <a:schemeClr val="tx2"/>
                </a:solidFill>
                <a:latin typeface="Times New Roman"/>
                <a:cs typeface="Times New Roman"/>
              </a:rPr>
              <a:t>εννοούμε</a:t>
            </a:r>
            <a:r>
              <a:rPr lang="en-US" sz="2400" dirty="0">
                <a:solidFill>
                  <a:schemeClr val="tx2"/>
                </a:solidFill>
                <a:latin typeface="Times New Roman"/>
                <a:cs typeface="Times New Roman"/>
              </a:rPr>
              <a:t> </a:t>
            </a:r>
            <a:r>
              <a:rPr lang="en-US" sz="2400" dirty="0" err="1">
                <a:solidFill>
                  <a:schemeClr val="tx2"/>
                </a:solidFill>
                <a:latin typeface="Times New Roman"/>
                <a:cs typeface="Times New Roman"/>
              </a:rPr>
              <a:t>μόνο</a:t>
            </a:r>
            <a:r>
              <a:rPr lang="en-US" sz="2400" dirty="0">
                <a:solidFill>
                  <a:schemeClr val="tx2"/>
                </a:solidFill>
                <a:latin typeface="Times New Roman"/>
                <a:cs typeface="Times New Roman"/>
              </a:rPr>
              <a:t> </a:t>
            </a:r>
            <a:r>
              <a:rPr lang="en-US" sz="2400" dirty="0" err="1">
                <a:solidFill>
                  <a:schemeClr val="tx2"/>
                </a:solidFill>
                <a:latin typeface="Times New Roman"/>
                <a:cs typeface="Times New Roman"/>
              </a:rPr>
              <a:t>τη</a:t>
            </a:r>
            <a:r>
              <a:rPr lang="en-US" sz="2400" dirty="0">
                <a:solidFill>
                  <a:schemeClr val="tx2"/>
                </a:solidFill>
                <a:latin typeface="Times New Roman"/>
                <a:cs typeface="Times New Roman"/>
              </a:rPr>
              <a:t> </a:t>
            </a:r>
            <a:r>
              <a:rPr lang="en-US" sz="2400" dirty="0" err="1">
                <a:solidFill>
                  <a:schemeClr val="tx2"/>
                </a:solidFill>
                <a:latin typeface="Times New Roman"/>
                <a:cs typeface="Times New Roman"/>
              </a:rPr>
              <a:t>σωμ</a:t>
            </a:r>
            <a:r>
              <a:rPr lang="en-US" sz="2400" dirty="0">
                <a:solidFill>
                  <a:schemeClr val="tx2"/>
                </a:solidFill>
                <a:latin typeface="Times New Roman"/>
                <a:cs typeface="Times New Roman"/>
              </a:rPr>
              <a:t>α</a:t>
            </a:r>
            <a:r>
              <a:rPr lang="en-US" sz="2400" dirty="0" err="1">
                <a:solidFill>
                  <a:schemeClr val="tx2"/>
                </a:solidFill>
                <a:latin typeface="Times New Roman"/>
                <a:cs typeface="Times New Roman"/>
              </a:rPr>
              <a:t>τική</a:t>
            </a:r>
            <a:r>
              <a:rPr lang="en-US" sz="2400" dirty="0">
                <a:solidFill>
                  <a:schemeClr val="tx2"/>
                </a:solidFill>
                <a:latin typeface="Times New Roman"/>
                <a:cs typeface="Times New Roman"/>
              </a:rPr>
              <a:t> βία, α</a:t>
            </a:r>
            <a:r>
              <a:rPr lang="en-US" sz="2400" dirty="0" err="1">
                <a:solidFill>
                  <a:schemeClr val="tx2"/>
                </a:solidFill>
                <a:latin typeface="Times New Roman"/>
                <a:cs typeface="Times New Roman"/>
              </a:rPr>
              <a:t>λλά</a:t>
            </a:r>
            <a:r>
              <a:rPr lang="en-US" sz="2400" dirty="0">
                <a:solidFill>
                  <a:schemeClr val="tx2"/>
                </a:solidFill>
                <a:latin typeface="Times New Roman"/>
                <a:cs typeface="Times New Roman"/>
              </a:rPr>
              <a:t> και </a:t>
            </a:r>
            <a:r>
              <a:rPr lang="en-US" sz="2400" dirty="0" err="1">
                <a:solidFill>
                  <a:schemeClr val="tx2"/>
                </a:solidFill>
                <a:latin typeface="Times New Roman"/>
                <a:cs typeface="Times New Roman"/>
              </a:rPr>
              <a:t>άλλες</a:t>
            </a:r>
            <a:r>
              <a:rPr lang="en-US" sz="2400" dirty="0">
                <a:solidFill>
                  <a:schemeClr val="tx2"/>
                </a:solidFill>
                <a:latin typeface="Times New Roman"/>
                <a:cs typeface="Times New Roman"/>
              </a:rPr>
              <a:t> </a:t>
            </a:r>
            <a:r>
              <a:rPr lang="en-US" sz="2400" dirty="0" err="1">
                <a:solidFill>
                  <a:schemeClr val="tx2"/>
                </a:solidFill>
                <a:latin typeface="Times New Roman"/>
                <a:cs typeface="Times New Roman"/>
              </a:rPr>
              <a:t>μορφές</a:t>
            </a:r>
            <a:r>
              <a:rPr lang="en-US" sz="2400" dirty="0">
                <a:solidFill>
                  <a:schemeClr val="tx2"/>
                </a:solidFill>
                <a:latin typeface="Times New Roman"/>
                <a:cs typeface="Times New Roman"/>
              </a:rPr>
              <a:t>, όπ</a:t>
            </a:r>
            <a:r>
              <a:rPr lang="en-US" sz="2400" dirty="0" err="1">
                <a:solidFill>
                  <a:schemeClr val="tx2"/>
                </a:solidFill>
                <a:latin typeface="Times New Roman"/>
                <a:cs typeface="Times New Roman"/>
              </a:rPr>
              <a:t>ως</a:t>
            </a:r>
            <a:r>
              <a:rPr lang="en-US" sz="2400" dirty="0">
                <a:solidFill>
                  <a:schemeClr val="tx2"/>
                </a:solidFill>
                <a:latin typeface="Times New Roman"/>
                <a:cs typeface="Times New Roman"/>
              </a:rPr>
              <a:t> </a:t>
            </a:r>
            <a:endParaRPr lang="en-US" sz="2400" dirty="0">
              <a:solidFill>
                <a:schemeClr val="tx2"/>
              </a:solidFill>
            </a:endParaRPr>
          </a:p>
          <a:p>
            <a:pPr>
              <a:buFont typeface="Wingdings" panose="05000000000000000000" pitchFamily="2" charset="2"/>
              <a:buChar char="ü"/>
            </a:pPr>
            <a:r>
              <a:rPr lang="en-US" sz="2400" dirty="0">
                <a:solidFill>
                  <a:schemeClr val="tx2"/>
                </a:solidFill>
                <a:latin typeface="Times New Roman"/>
                <a:cs typeface="Times New Roman"/>
              </a:rPr>
              <a:t> </a:t>
            </a:r>
            <a:r>
              <a:rPr lang="el-GR" sz="2400" dirty="0">
                <a:solidFill>
                  <a:schemeClr val="tx2"/>
                </a:solidFill>
                <a:latin typeface="Times New Roman"/>
                <a:cs typeface="Times New Roman"/>
              </a:rPr>
              <a:t>Ο </a:t>
            </a:r>
            <a:r>
              <a:rPr lang="en-US" sz="2400" dirty="0" err="1">
                <a:solidFill>
                  <a:schemeClr val="tx2"/>
                </a:solidFill>
                <a:latin typeface="Times New Roman"/>
                <a:cs typeface="Times New Roman"/>
              </a:rPr>
              <a:t>λεκτικός</a:t>
            </a:r>
            <a:r>
              <a:rPr lang="en-US" sz="2400" dirty="0">
                <a:solidFill>
                  <a:schemeClr val="tx2"/>
                </a:solidFill>
                <a:latin typeface="Times New Roman"/>
                <a:cs typeface="Times New Roman"/>
              </a:rPr>
              <a:t> </a:t>
            </a:r>
            <a:r>
              <a:rPr lang="en-US" sz="2400" dirty="0" err="1">
                <a:solidFill>
                  <a:schemeClr val="tx2"/>
                </a:solidFill>
                <a:latin typeface="Times New Roman"/>
                <a:cs typeface="Times New Roman"/>
              </a:rPr>
              <a:t>εκφο</a:t>
            </a:r>
            <a:r>
              <a:rPr lang="en-US" sz="2400" dirty="0">
                <a:solidFill>
                  <a:schemeClr val="tx2"/>
                </a:solidFill>
                <a:latin typeface="Times New Roman"/>
                <a:cs typeface="Times New Roman"/>
              </a:rPr>
              <a:t>βισμός(π.χ. </a:t>
            </a:r>
            <a:r>
              <a:rPr lang="en-US" sz="2400" dirty="0" err="1">
                <a:solidFill>
                  <a:schemeClr val="tx2"/>
                </a:solidFill>
                <a:latin typeface="Times New Roman"/>
                <a:cs typeface="Times New Roman"/>
              </a:rPr>
              <a:t>κοροϊδίες</a:t>
            </a:r>
            <a:r>
              <a:rPr lang="en-US" sz="2400" dirty="0">
                <a:solidFill>
                  <a:schemeClr val="tx2"/>
                </a:solidFill>
                <a:latin typeface="Times New Roman"/>
                <a:cs typeface="Times New Roman"/>
              </a:rPr>
              <a:t>, β</a:t>
            </a:r>
            <a:r>
              <a:rPr lang="en-US" sz="2400" dirty="0" err="1">
                <a:solidFill>
                  <a:schemeClr val="tx2"/>
                </a:solidFill>
                <a:latin typeface="Times New Roman"/>
                <a:cs typeface="Times New Roman"/>
              </a:rPr>
              <a:t>ρισιές</a:t>
            </a:r>
            <a:r>
              <a:rPr lang="en-US" sz="2400" dirty="0">
                <a:solidFill>
                  <a:schemeClr val="tx2"/>
                </a:solidFill>
                <a:latin typeface="Times New Roman"/>
                <a:cs typeface="Times New Roman"/>
              </a:rPr>
              <a:t>, </a:t>
            </a:r>
            <a:r>
              <a:rPr lang="en-US" sz="2400" dirty="0" err="1">
                <a:solidFill>
                  <a:schemeClr val="tx2"/>
                </a:solidFill>
                <a:latin typeface="Times New Roman"/>
                <a:cs typeface="Times New Roman"/>
              </a:rPr>
              <a:t>συκοφ</a:t>
            </a:r>
            <a:r>
              <a:rPr lang="en-US" sz="2400" dirty="0">
                <a:solidFill>
                  <a:schemeClr val="tx2"/>
                </a:solidFill>
                <a:latin typeface="Times New Roman"/>
                <a:cs typeface="Times New Roman"/>
              </a:rPr>
              <a:t>αντίες) </a:t>
            </a:r>
            <a:endParaRPr lang="en-US" sz="2400" dirty="0">
              <a:solidFill>
                <a:schemeClr val="tx2"/>
              </a:solidFill>
            </a:endParaRPr>
          </a:p>
          <a:p>
            <a:pPr>
              <a:buFont typeface="Wingdings" panose="05000000000000000000" pitchFamily="2" charset="2"/>
              <a:buChar char="ü"/>
            </a:pPr>
            <a:r>
              <a:rPr lang="el-GR" sz="2400" dirty="0">
                <a:solidFill>
                  <a:schemeClr val="tx2"/>
                </a:solidFill>
                <a:latin typeface="Times New Roman"/>
                <a:cs typeface="Times New Roman"/>
              </a:rPr>
              <a:t>Ο </a:t>
            </a:r>
            <a:r>
              <a:rPr lang="en-US" sz="2400" dirty="0" err="1">
                <a:solidFill>
                  <a:schemeClr val="tx2"/>
                </a:solidFill>
                <a:latin typeface="Times New Roman"/>
                <a:cs typeface="Times New Roman"/>
              </a:rPr>
              <a:t>κοινωνικός</a:t>
            </a:r>
            <a:r>
              <a:rPr lang="en-US" sz="2400" dirty="0">
                <a:solidFill>
                  <a:schemeClr val="tx2"/>
                </a:solidFill>
                <a:latin typeface="Times New Roman"/>
                <a:cs typeface="Times New Roman"/>
              </a:rPr>
              <a:t> απ</a:t>
            </a:r>
            <a:r>
              <a:rPr lang="en-US" sz="2400" dirty="0" err="1">
                <a:solidFill>
                  <a:schemeClr val="tx2"/>
                </a:solidFill>
                <a:latin typeface="Times New Roman"/>
                <a:cs typeface="Times New Roman"/>
              </a:rPr>
              <a:t>οκλεισμός</a:t>
            </a:r>
            <a:r>
              <a:rPr lang="en-US" sz="2400" dirty="0">
                <a:solidFill>
                  <a:schemeClr val="tx2"/>
                </a:solidFill>
                <a:latin typeface="Times New Roman"/>
                <a:cs typeface="Times New Roman"/>
              </a:rPr>
              <a:t>(π.χ. από </a:t>
            </a:r>
            <a:r>
              <a:rPr lang="en-US" sz="2400" dirty="0" err="1">
                <a:solidFill>
                  <a:schemeClr val="tx2"/>
                </a:solidFill>
                <a:latin typeface="Times New Roman"/>
                <a:cs typeface="Times New Roman"/>
              </a:rPr>
              <a:t>το</a:t>
            </a:r>
            <a:r>
              <a:rPr lang="en-US" sz="2400" dirty="0">
                <a:solidFill>
                  <a:schemeClr val="tx2"/>
                </a:solidFill>
                <a:latin typeface="Times New Roman"/>
                <a:cs typeface="Times New Roman"/>
              </a:rPr>
              <a:t> πα</a:t>
            </a:r>
            <a:r>
              <a:rPr lang="en-US" sz="2400" dirty="0" err="1">
                <a:solidFill>
                  <a:schemeClr val="tx2"/>
                </a:solidFill>
                <a:latin typeface="Times New Roman"/>
                <a:cs typeface="Times New Roman"/>
              </a:rPr>
              <a:t>ιχνίδι</a:t>
            </a:r>
            <a:r>
              <a:rPr lang="en-US" sz="2400" dirty="0">
                <a:solidFill>
                  <a:schemeClr val="tx2"/>
                </a:solidFill>
                <a:latin typeface="Times New Roman"/>
                <a:cs typeface="Times New Roman"/>
              </a:rPr>
              <a:t> ή από </a:t>
            </a:r>
            <a:r>
              <a:rPr lang="en-US" sz="2400" dirty="0" err="1">
                <a:solidFill>
                  <a:schemeClr val="tx2"/>
                </a:solidFill>
                <a:latin typeface="Times New Roman"/>
                <a:cs typeface="Times New Roman"/>
              </a:rPr>
              <a:t>ομάδ</a:t>
            </a:r>
            <a:r>
              <a:rPr lang="en-US" sz="2400" dirty="0">
                <a:solidFill>
                  <a:schemeClr val="tx2"/>
                </a:solidFill>
                <a:latin typeface="Times New Roman"/>
                <a:cs typeface="Times New Roman"/>
              </a:rPr>
              <a:t>α συνομήλικων) </a:t>
            </a:r>
            <a:endParaRPr lang="en-US" sz="2400" dirty="0">
              <a:solidFill>
                <a:schemeClr val="tx2"/>
              </a:solidFill>
            </a:endParaRPr>
          </a:p>
          <a:p>
            <a:pPr>
              <a:buFont typeface="Wingdings" panose="05000000000000000000" pitchFamily="2" charset="2"/>
              <a:buChar char="ü"/>
            </a:pPr>
            <a:r>
              <a:rPr lang="en-US" sz="2400" dirty="0">
                <a:solidFill>
                  <a:schemeClr val="tx2"/>
                </a:solidFill>
                <a:latin typeface="Times New Roman"/>
                <a:cs typeface="Times New Roman"/>
              </a:rPr>
              <a:t> </a:t>
            </a:r>
            <a:r>
              <a:rPr lang="el-GR" sz="2400" dirty="0">
                <a:solidFill>
                  <a:schemeClr val="tx2"/>
                </a:solidFill>
                <a:latin typeface="Times New Roman"/>
                <a:cs typeface="Times New Roman"/>
              </a:rPr>
              <a:t>Ο </a:t>
            </a:r>
            <a:r>
              <a:rPr lang="en-US" sz="2400" dirty="0" err="1">
                <a:solidFill>
                  <a:schemeClr val="tx2"/>
                </a:solidFill>
                <a:latin typeface="Times New Roman"/>
                <a:cs typeface="Times New Roman"/>
              </a:rPr>
              <a:t>σεξου</a:t>
            </a:r>
            <a:r>
              <a:rPr lang="en-US" sz="2400" dirty="0">
                <a:solidFill>
                  <a:schemeClr val="tx2"/>
                </a:solidFill>
                <a:latin typeface="Times New Roman"/>
                <a:cs typeface="Times New Roman"/>
              </a:rPr>
              <a:t>αλικός εκφοβισμός (π.χ. </a:t>
            </a:r>
            <a:r>
              <a:rPr lang="en-US" sz="2400" dirty="0" err="1">
                <a:solidFill>
                  <a:schemeClr val="tx2"/>
                </a:solidFill>
                <a:latin typeface="Times New Roman"/>
                <a:cs typeface="Times New Roman"/>
              </a:rPr>
              <a:t>χειρονομίες</a:t>
            </a:r>
            <a:r>
              <a:rPr lang="en-US" sz="2400" dirty="0">
                <a:solidFill>
                  <a:schemeClr val="tx2"/>
                </a:solidFill>
                <a:latin typeface="Times New Roman"/>
                <a:cs typeface="Times New Roman"/>
              </a:rPr>
              <a:t> ή </a:t>
            </a:r>
            <a:r>
              <a:rPr lang="en-US" sz="2400" dirty="0" err="1">
                <a:solidFill>
                  <a:schemeClr val="tx2"/>
                </a:solidFill>
                <a:latin typeface="Times New Roman"/>
                <a:cs typeface="Times New Roman"/>
              </a:rPr>
              <a:t>σχόλι</a:t>
            </a:r>
            <a:r>
              <a:rPr lang="en-US" sz="2400" dirty="0">
                <a:solidFill>
                  <a:schemeClr val="tx2"/>
                </a:solidFill>
                <a:latin typeface="Times New Roman"/>
                <a:cs typeface="Times New Roman"/>
              </a:rPr>
              <a:t>α </a:t>
            </a:r>
            <a:r>
              <a:rPr lang="en-US" sz="2400" dirty="0" err="1">
                <a:solidFill>
                  <a:schemeClr val="tx2"/>
                </a:solidFill>
                <a:latin typeface="Times New Roman"/>
                <a:cs typeface="Times New Roman"/>
              </a:rPr>
              <a:t>σεξου</a:t>
            </a:r>
            <a:r>
              <a:rPr lang="en-US" sz="2400" dirty="0">
                <a:solidFill>
                  <a:schemeClr val="tx2"/>
                </a:solidFill>
                <a:latin typeface="Times New Roman"/>
                <a:cs typeface="Times New Roman"/>
              </a:rPr>
              <a:t>α</a:t>
            </a:r>
            <a:r>
              <a:rPr lang="en-US" sz="2400" dirty="0" err="1">
                <a:solidFill>
                  <a:schemeClr val="tx2"/>
                </a:solidFill>
                <a:latin typeface="Times New Roman"/>
                <a:cs typeface="Times New Roman"/>
              </a:rPr>
              <a:t>λικού</a:t>
            </a:r>
            <a:r>
              <a:rPr lang="en-US" sz="2400" dirty="0">
                <a:solidFill>
                  <a:schemeClr val="tx2"/>
                </a:solidFill>
                <a:latin typeface="Times New Roman"/>
                <a:cs typeface="Times New Roman"/>
              </a:rPr>
              <a:t> π</a:t>
            </a:r>
            <a:r>
              <a:rPr lang="en-US" sz="2400" dirty="0" err="1">
                <a:solidFill>
                  <a:schemeClr val="tx2"/>
                </a:solidFill>
                <a:latin typeface="Times New Roman"/>
                <a:cs typeface="Times New Roman"/>
              </a:rPr>
              <a:t>εριεχομένου</a:t>
            </a:r>
            <a:r>
              <a:rPr lang="en-US" sz="2400" dirty="0">
                <a:solidFill>
                  <a:schemeClr val="tx2"/>
                </a:solidFill>
                <a:latin typeface="Times New Roman"/>
                <a:cs typeface="Times New Roman"/>
              </a:rPr>
              <a:t>) και</a:t>
            </a:r>
            <a:endParaRPr lang="en-US" sz="2400" dirty="0">
              <a:solidFill>
                <a:schemeClr val="tx2"/>
              </a:solidFill>
            </a:endParaRPr>
          </a:p>
          <a:p>
            <a:pPr>
              <a:buFont typeface="Wingdings" panose="05000000000000000000" pitchFamily="2" charset="2"/>
              <a:buChar char="ü"/>
            </a:pPr>
            <a:r>
              <a:rPr lang="en-US" sz="2400" dirty="0">
                <a:solidFill>
                  <a:schemeClr val="tx2"/>
                </a:solidFill>
                <a:latin typeface="Times New Roman"/>
                <a:cs typeface="Times New Roman"/>
              </a:rPr>
              <a:t>ο </a:t>
            </a:r>
            <a:r>
              <a:rPr lang="en-US" sz="2400" dirty="0" err="1">
                <a:solidFill>
                  <a:schemeClr val="tx2"/>
                </a:solidFill>
                <a:latin typeface="Times New Roman"/>
                <a:cs typeface="Times New Roman"/>
              </a:rPr>
              <a:t>ηλεκτρονικός</a:t>
            </a:r>
            <a:r>
              <a:rPr lang="en-US" sz="2400" dirty="0">
                <a:solidFill>
                  <a:schemeClr val="tx2"/>
                </a:solidFill>
                <a:latin typeface="Times New Roman"/>
                <a:cs typeface="Times New Roman"/>
              </a:rPr>
              <a:t> </a:t>
            </a:r>
            <a:r>
              <a:rPr lang="en-US" sz="2400" dirty="0" err="1">
                <a:solidFill>
                  <a:schemeClr val="tx2"/>
                </a:solidFill>
                <a:latin typeface="Times New Roman"/>
                <a:cs typeface="Times New Roman"/>
              </a:rPr>
              <a:t>εκφο</a:t>
            </a:r>
            <a:r>
              <a:rPr lang="en-US" sz="2400" dirty="0">
                <a:solidFill>
                  <a:schemeClr val="tx2"/>
                </a:solidFill>
                <a:latin typeface="Times New Roman"/>
                <a:cs typeface="Times New Roman"/>
              </a:rPr>
              <a:t>βισμός μέσω κινητών τηλεφώνων ή διαδικτύου</a:t>
            </a:r>
            <a:endParaRPr lang="en-US" sz="2400" dirty="0">
              <a:solidFill>
                <a:schemeClr val="tx2"/>
              </a:solidFill>
            </a:endParaRPr>
          </a:p>
          <a:p>
            <a:endParaRPr lang="en-US" sz="2400" dirty="0">
              <a:solidFill>
                <a:schemeClr val="tx2"/>
              </a:solidFill>
            </a:endParaRPr>
          </a:p>
        </p:txBody>
      </p:sp>
    </p:spTree>
    <p:extLst>
      <p:ext uri="{BB962C8B-B14F-4D97-AF65-F5344CB8AC3E}">
        <p14:creationId xmlns:p14="http://schemas.microsoft.com/office/powerpoint/2010/main" val="450390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4398B-0986-D74B-D058-E0BD58E6F732}"/>
              </a:ext>
            </a:extLst>
          </p:cNvPr>
          <p:cNvSpPr>
            <a:spLocks noGrp="1"/>
          </p:cNvSpPr>
          <p:nvPr>
            <p:ph type="title"/>
          </p:nvPr>
        </p:nvSpPr>
        <p:spPr>
          <a:xfrm>
            <a:off x="4438077" y="377507"/>
            <a:ext cx="6240780" cy="960755"/>
          </a:xfrm>
        </p:spPr>
        <p:txBody>
          <a:bodyPr/>
          <a:lstStyle/>
          <a:p>
            <a:r>
              <a:rPr lang="en-US" b="1" dirty="0" err="1"/>
              <a:t>Σκο</a:t>
            </a:r>
            <a:r>
              <a:rPr lang="en-US" b="1" dirty="0"/>
              <a:t>πός</a:t>
            </a:r>
          </a:p>
        </p:txBody>
      </p:sp>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a:off x="-2727419" y="157110"/>
            <a:ext cx="6904490" cy="6700890"/>
            <a:chOff x="605717" y="0"/>
            <a:chExt cx="6904490"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0" cy="6700890"/>
              <a:chOff x="481830" y="22847"/>
              <a:chExt cx="6904490" cy="6700890"/>
            </a:xfrm>
          </p:grpSpPr>
          <p:sp>
            <p:nvSpPr>
              <p:cNvPr id="5" name="Oval 4">
                <a:extLst>
                  <a:ext uri="{FF2B5EF4-FFF2-40B4-BE49-F238E27FC236}">
                    <a16:creationId xmlns:a16="http://schemas.microsoft.com/office/drawing/2014/main" id="{38D70FFC-80D4-6F2F-840A-3871BD0AEAEC}"/>
                  </a:ext>
                </a:extLst>
              </p:cNvPr>
              <p:cNvSpPr/>
              <p:nvPr/>
            </p:nvSpPr>
            <p:spPr>
              <a:xfrm>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a:off x="5402456" y="2365581"/>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1" name="Content Placeholder 10">
            <a:extLst>
              <a:ext uri="{FF2B5EF4-FFF2-40B4-BE49-F238E27FC236}">
                <a16:creationId xmlns:a16="http://schemas.microsoft.com/office/drawing/2014/main" id="{7F3A1AFE-3AA6-92CD-2A65-81B70490F5ED}"/>
              </a:ext>
            </a:extLst>
          </p:cNvPr>
          <p:cNvSpPr>
            <a:spLocks noGrp="1"/>
          </p:cNvSpPr>
          <p:nvPr>
            <p:ph idx="1"/>
          </p:nvPr>
        </p:nvSpPr>
        <p:spPr>
          <a:xfrm>
            <a:off x="4587240" y="1825625"/>
            <a:ext cx="7429500" cy="4351338"/>
          </a:xfrm>
        </p:spPr>
        <p:txBody>
          <a:bodyPr>
            <a:normAutofit fontScale="92500" lnSpcReduction="10000"/>
          </a:bodyPr>
          <a:lstStyle/>
          <a:p>
            <a:pPr algn="just"/>
            <a:r>
              <a:rPr lang="en-US" dirty="0" err="1">
                <a:latin typeface="Calibri"/>
                <a:cs typeface="Calibri"/>
              </a:rPr>
              <a:t>Σκο</a:t>
            </a:r>
            <a:r>
              <a:rPr lang="en-US" dirty="0">
                <a:latin typeface="Calibri"/>
                <a:cs typeface="Calibri"/>
              </a:rPr>
              <a:t>πός της παρούσας μελέτης ήταν :</a:t>
            </a:r>
            <a:endParaRPr lang="en-US" dirty="0"/>
          </a:p>
          <a:p>
            <a:pPr marL="0" indent="0" algn="just">
              <a:buNone/>
            </a:pPr>
            <a:r>
              <a:rPr lang="en-US" dirty="0">
                <a:latin typeface="Calibri"/>
                <a:cs typeface="Calibri"/>
              </a:rPr>
              <a:t>α)</a:t>
            </a:r>
            <a:r>
              <a:rPr lang="el-GR" dirty="0">
                <a:latin typeface="Calibri"/>
                <a:cs typeface="Calibri"/>
              </a:rPr>
              <a:t>Η </a:t>
            </a:r>
            <a:r>
              <a:rPr lang="en-US" dirty="0" err="1">
                <a:latin typeface="Calibri"/>
                <a:cs typeface="Calibri"/>
              </a:rPr>
              <a:t>διερεύνηση</a:t>
            </a:r>
            <a:r>
              <a:rPr lang="en-US" dirty="0">
                <a:latin typeface="Calibri"/>
                <a:cs typeface="Calibri"/>
              </a:rPr>
              <a:t> </a:t>
            </a:r>
            <a:r>
              <a:rPr lang="en-US" dirty="0" err="1">
                <a:latin typeface="Calibri"/>
                <a:cs typeface="Calibri"/>
              </a:rPr>
              <a:t>του</a:t>
            </a:r>
            <a:r>
              <a:rPr lang="en-US" dirty="0">
                <a:latin typeface="Calibri"/>
                <a:cs typeface="Calibri"/>
              </a:rPr>
              <a:t> επιπ</a:t>
            </a:r>
            <a:r>
              <a:rPr lang="en-US" dirty="0" err="1">
                <a:latin typeface="Calibri"/>
                <a:cs typeface="Calibri"/>
              </a:rPr>
              <a:t>ολ</a:t>
            </a:r>
            <a:r>
              <a:rPr lang="en-US" dirty="0">
                <a:latin typeface="Calibri"/>
                <a:cs typeface="Calibri"/>
              </a:rPr>
              <a:t>ασμού των καταθλιπτικών συμπτωμάτων σε παιδία δημοτικής εκπαίδευσης στην Κύπρο και </a:t>
            </a:r>
            <a:endParaRPr lang="en-US" dirty="0"/>
          </a:p>
          <a:p>
            <a:pPr marL="0" indent="0" algn="just">
              <a:buNone/>
            </a:pPr>
            <a:r>
              <a:rPr lang="en-US" dirty="0">
                <a:latin typeface="Calibri"/>
                <a:cs typeface="Calibri"/>
              </a:rPr>
              <a:t>β)</a:t>
            </a:r>
            <a:r>
              <a:rPr lang="el-GR" dirty="0">
                <a:latin typeface="Calibri"/>
                <a:cs typeface="Calibri"/>
              </a:rPr>
              <a:t>Δ</a:t>
            </a:r>
            <a:r>
              <a:rPr lang="en-US" dirty="0" err="1">
                <a:latin typeface="Calibri"/>
                <a:cs typeface="Calibri"/>
              </a:rPr>
              <a:t>ιερεύνηση</a:t>
            </a:r>
            <a:r>
              <a:rPr lang="en-US" dirty="0">
                <a:latin typeface="Calibri"/>
                <a:cs typeface="Calibri"/>
              </a:rPr>
              <a:t> </a:t>
            </a:r>
            <a:r>
              <a:rPr lang="en-US" dirty="0" err="1">
                <a:latin typeface="Calibri"/>
                <a:cs typeface="Calibri"/>
              </a:rPr>
              <a:t>τυχών</a:t>
            </a:r>
            <a:r>
              <a:rPr lang="en-US" dirty="0">
                <a:latin typeface="Calibri"/>
                <a:cs typeface="Calibri"/>
              </a:rPr>
              <a:t> </a:t>
            </a:r>
            <a:r>
              <a:rPr lang="en-US" dirty="0" err="1">
                <a:latin typeface="Calibri"/>
                <a:cs typeface="Calibri"/>
              </a:rPr>
              <a:t>συσχετίσεις</a:t>
            </a:r>
            <a:r>
              <a:rPr lang="en-US" dirty="0">
                <a:latin typeface="Calibri"/>
                <a:cs typeface="Calibri"/>
              </a:rPr>
              <a:t> </a:t>
            </a:r>
            <a:r>
              <a:rPr lang="en-US" dirty="0" err="1">
                <a:latin typeface="Calibri"/>
                <a:cs typeface="Calibri"/>
              </a:rPr>
              <a:t>μετ</a:t>
            </a:r>
            <a:r>
              <a:rPr lang="en-US" dirty="0">
                <a:latin typeface="Calibri"/>
                <a:cs typeface="Calibri"/>
              </a:rPr>
              <a:t>αξύ των καταθλιπτικών συμπτωμάτων, του σχολικού εκφοβισμού/Θυματοποίησης και των κοινωνικό-δημογραφικών χαρακτηριστικών</a:t>
            </a:r>
            <a:endParaRPr lang="el-GR" dirty="0">
              <a:latin typeface="Calibri"/>
              <a:cs typeface="Calibri"/>
            </a:endParaRPr>
          </a:p>
          <a:p>
            <a:pPr marL="0" indent="0">
              <a:buNone/>
            </a:pPr>
            <a:r>
              <a:rPr lang="el-GR" dirty="0">
                <a:latin typeface="Calibri"/>
              </a:rPr>
              <a:t>γ)Σχέση μεταξύ αυτοεκτίμησης και </a:t>
            </a:r>
            <a:r>
              <a:rPr lang="en-US" dirty="0" err="1">
                <a:latin typeface="Calibri"/>
                <a:cs typeface="Calibri"/>
              </a:rPr>
              <a:t>κοινωνικό-δημογρ</a:t>
            </a:r>
            <a:r>
              <a:rPr lang="en-US" dirty="0">
                <a:latin typeface="Calibri"/>
                <a:cs typeface="Calibri"/>
              </a:rPr>
              <a:t>αφικών χαρακτηριστικών</a:t>
            </a:r>
            <a:r>
              <a:rPr lang="el-GR" dirty="0">
                <a:latin typeface="Calibri"/>
                <a:cs typeface="Calibri"/>
              </a:rPr>
              <a:t>, </a:t>
            </a:r>
            <a:r>
              <a:rPr lang="en-US" dirty="0" err="1">
                <a:latin typeface="Calibri"/>
                <a:cs typeface="Calibri"/>
              </a:rPr>
              <a:t>των</a:t>
            </a:r>
            <a:r>
              <a:rPr lang="en-US" dirty="0">
                <a:latin typeface="Calibri"/>
                <a:cs typeface="Calibri"/>
              </a:rPr>
              <a:t> κατα</a:t>
            </a:r>
            <a:r>
              <a:rPr lang="en-US" dirty="0" err="1">
                <a:latin typeface="Calibri"/>
                <a:cs typeface="Calibri"/>
              </a:rPr>
              <a:t>θλι</a:t>
            </a:r>
            <a:r>
              <a:rPr lang="en-US" dirty="0">
                <a:latin typeface="Calibri"/>
                <a:cs typeface="Calibri"/>
              </a:rPr>
              <a:t>πτικών συμπτωμάτων</a:t>
            </a:r>
            <a:r>
              <a:rPr lang="el-GR" dirty="0">
                <a:latin typeface="Calibri"/>
                <a:cs typeface="Calibri"/>
              </a:rPr>
              <a:t> και </a:t>
            </a:r>
            <a:r>
              <a:rPr lang="en-US" dirty="0" err="1">
                <a:latin typeface="Calibri"/>
                <a:cs typeface="Calibri"/>
              </a:rPr>
              <a:t>του</a:t>
            </a:r>
            <a:r>
              <a:rPr lang="en-US" dirty="0">
                <a:latin typeface="Calibri"/>
                <a:cs typeface="Calibri"/>
              </a:rPr>
              <a:t> </a:t>
            </a:r>
            <a:r>
              <a:rPr lang="en-US" dirty="0" err="1">
                <a:latin typeface="Calibri"/>
                <a:cs typeface="Calibri"/>
              </a:rPr>
              <a:t>σχολικού</a:t>
            </a:r>
            <a:r>
              <a:rPr lang="en-US" dirty="0">
                <a:latin typeface="Calibri"/>
                <a:cs typeface="Calibri"/>
              </a:rPr>
              <a:t> </a:t>
            </a:r>
            <a:r>
              <a:rPr lang="en-US" dirty="0" err="1">
                <a:latin typeface="Calibri"/>
                <a:cs typeface="Calibri"/>
              </a:rPr>
              <a:t>εκφο</a:t>
            </a:r>
            <a:r>
              <a:rPr lang="en-US" dirty="0">
                <a:latin typeface="Calibri"/>
                <a:cs typeface="Calibri"/>
              </a:rPr>
              <a:t>βισμού/Θυματοποίησης </a:t>
            </a:r>
            <a:endParaRPr lang="en-US" dirty="0"/>
          </a:p>
          <a:p>
            <a:endParaRPr lang="el-GR" dirty="0"/>
          </a:p>
        </p:txBody>
      </p:sp>
    </p:spTree>
    <p:extLst>
      <p:ext uri="{BB962C8B-B14F-4D97-AF65-F5344CB8AC3E}">
        <p14:creationId xmlns:p14="http://schemas.microsoft.com/office/powerpoint/2010/main" val="15889502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4398B-0986-D74B-D058-E0BD58E6F732}"/>
              </a:ext>
            </a:extLst>
          </p:cNvPr>
          <p:cNvSpPr>
            <a:spLocks noGrp="1"/>
          </p:cNvSpPr>
          <p:nvPr>
            <p:ph type="title"/>
          </p:nvPr>
        </p:nvSpPr>
        <p:spPr>
          <a:xfrm>
            <a:off x="2495580" y="112816"/>
            <a:ext cx="6240780" cy="960755"/>
          </a:xfrm>
        </p:spPr>
        <p:txBody>
          <a:bodyPr/>
          <a:lstStyle/>
          <a:p>
            <a:r>
              <a:rPr lang="el-GR" b="1" dirty="0"/>
              <a:t>Στόχοι</a:t>
            </a:r>
            <a:endParaRPr lang="en-US" b="1" dirty="0"/>
          </a:p>
        </p:txBody>
      </p:sp>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a:off x="-4713168" y="-1958293"/>
            <a:ext cx="6904490" cy="6700890"/>
            <a:chOff x="605717" y="0"/>
            <a:chExt cx="6904490"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0" cy="6700890"/>
              <a:chOff x="481830" y="22847"/>
              <a:chExt cx="6904490" cy="6700890"/>
            </a:xfrm>
          </p:grpSpPr>
          <p:sp>
            <p:nvSpPr>
              <p:cNvPr id="5" name="Oval 4">
                <a:extLst>
                  <a:ext uri="{FF2B5EF4-FFF2-40B4-BE49-F238E27FC236}">
                    <a16:creationId xmlns:a16="http://schemas.microsoft.com/office/drawing/2014/main" id="{38D70FFC-80D4-6F2F-840A-3871BD0AEAEC}"/>
                  </a:ext>
                </a:extLst>
              </p:cNvPr>
              <p:cNvSpPr/>
              <p:nvPr/>
            </p:nvSpPr>
            <p:spPr>
              <a:xfrm>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a:off x="5402456" y="2365581"/>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graphicFrame>
        <p:nvGraphicFramePr>
          <p:cNvPr id="18" name="Diagram 17">
            <a:extLst>
              <a:ext uri="{FF2B5EF4-FFF2-40B4-BE49-F238E27FC236}">
                <a16:creationId xmlns:a16="http://schemas.microsoft.com/office/drawing/2014/main" id="{5CCB5684-8E7C-640D-D8D2-8AFCA401DDD6}"/>
              </a:ext>
            </a:extLst>
          </p:cNvPr>
          <p:cNvGraphicFramePr/>
          <p:nvPr>
            <p:extLst>
              <p:ext uri="{D42A27DB-BD31-4B8C-83A1-F6EECF244321}">
                <p14:modId xmlns:p14="http://schemas.microsoft.com/office/powerpoint/2010/main" val="3770254627"/>
              </p:ext>
            </p:extLst>
          </p:nvPr>
        </p:nvGraphicFramePr>
        <p:xfrm>
          <a:off x="2904161" y="2682240"/>
          <a:ext cx="6627600" cy="4017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0" name="Oval 19">
            <a:extLst>
              <a:ext uri="{FF2B5EF4-FFF2-40B4-BE49-F238E27FC236}">
                <a16:creationId xmlns:a16="http://schemas.microsoft.com/office/drawing/2014/main" id="{11FCE96D-B341-29AA-33FB-04F04E787D7F}"/>
              </a:ext>
            </a:extLst>
          </p:cNvPr>
          <p:cNvSpPr/>
          <p:nvPr/>
        </p:nvSpPr>
        <p:spPr>
          <a:xfrm>
            <a:off x="7464726" y="1730963"/>
            <a:ext cx="2810094" cy="146481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l-GR" sz="2400" dirty="0">
              <a:effectLst/>
            </a:endParaRPr>
          </a:p>
          <a:p>
            <a:r>
              <a:rPr lang="el-GR" sz="2400" dirty="0">
                <a:effectLst/>
              </a:rPr>
              <a:t>Σχολικός εκφοβισμός</a:t>
            </a:r>
          </a:p>
          <a:p>
            <a:pPr lvl="0"/>
            <a:endParaRPr lang="el-GR" sz="2400" dirty="0"/>
          </a:p>
        </p:txBody>
      </p:sp>
      <p:sp>
        <p:nvSpPr>
          <p:cNvPr id="27" name="Oval 26">
            <a:extLst>
              <a:ext uri="{FF2B5EF4-FFF2-40B4-BE49-F238E27FC236}">
                <a16:creationId xmlns:a16="http://schemas.microsoft.com/office/drawing/2014/main" id="{6E9A79BC-1A32-4F97-16AA-99839BB96066}"/>
              </a:ext>
            </a:extLst>
          </p:cNvPr>
          <p:cNvSpPr/>
          <p:nvPr/>
        </p:nvSpPr>
        <p:spPr>
          <a:xfrm>
            <a:off x="2031650" y="1780757"/>
            <a:ext cx="3272240" cy="150293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2400" dirty="0">
                <a:effectLst/>
              </a:rPr>
              <a:t>Κοινωνικό -δημογραφικά χαρακτηριστικά</a:t>
            </a:r>
          </a:p>
          <a:p>
            <a:pPr algn="ctr"/>
            <a:endParaRPr lang="el-GR" dirty="0"/>
          </a:p>
        </p:txBody>
      </p:sp>
      <p:cxnSp>
        <p:nvCxnSpPr>
          <p:cNvPr id="29" name="Straight Arrow Connector 28">
            <a:extLst>
              <a:ext uri="{FF2B5EF4-FFF2-40B4-BE49-F238E27FC236}">
                <a16:creationId xmlns:a16="http://schemas.microsoft.com/office/drawing/2014/main" id="{0AABC31C-7595-9BB8-4D7B-52D3EB762FDF}"/>
              </a:ext>
            </a:extLst>
          </p:cNvPr>
          <p:cNvCxnSpPr>
            <a:cxnSpLocks/>
          </p:cNvCxnSpPr>
          <p:nvPr/>
        </p:nvCxnSpPr>
        <p:spPr>
          <a:xfrm flipH="1">
            <a:off x="5128084" y="1814233"/>
            <a:ext cx="326816" cy="436588"/>
          </a:xfrm>
          <a:prstGeom prst="straightConnector1">
            <a:avLst/>
          </a:prstGeom>
          <a:ln w="50800">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1E7F6347-7D58-104C-20B2-5FB5E567EF7D}"/>
              </a:ext>
            </a:extLst>
          </p:cNvPr>
          <p:cNvCxnSpPr>
            <a:cxnSpLocks/>
          </p:cNvCxnSpPr>
          <p:nvPr/>
        </p:nvCxnSpPr>
        <p:spPr>
          <a:xfrm flipH="1" flipV="1">
            <a:off x="7092191" y="1853084"/>
            <a:ext cx="325634" cy="585931"/>
          </a:xfrm>
          <a:prstGeom prst="straightConnector1">
            <a:avLst/>
          </a:prstGeom>
          <a:ln w="50800">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ED659689-A253-CF42-72AC-6CAAD0F8849D}"/>
              </a:ext>
            </a:extLst>
          </p:cNvPr>
          <p:cNvCxnSpPr>
            <a:cxnSpLocks/>
          </p:cNvCxnSpPr>
          <p:nvPr/>
        </p:nvCxnSpPr>
        <p:spPr>
          <a:xfrm>
            <a:off x="5348176" y="2532225"/>
            <a:ext cx="1937194" cy="0"/>
          </a:xfrm>
          <a:prstGeom prst="straightConnector1">
            <a:avLst/>
          </a:prstGeom>
          <a:ln w="57150" cmpd="sng">
            <a:headEnd type="triangle"/>
            <a:tailEnd type="triangle"/>
          </a:ln>
        </p:spPr>
        <p:style>
          <a:lnRef idx="2">
            <a:schemeClr val="accent1"/>
          </a:lnRef>
          <a:fillRef idx="0">
            <a:schemeClr val="accent1"/>
          </a:fillRef>
          <a:effectRef idx="1">
            <a:schemeClr val="accent1"/>
          </a:effectRef>
          <a:fontRef idx="minor">
            <a:schemeClr val="tx1"/>
          </a:fontRef>
        </p:style>
      </p:cxnSp>
      <p:sp>
        <p:nvSpPr>
          <p:cNvPr id="10" name="Oval 9">
            <a:extLst>
              <a:ext uri="{FF2B5EF4-FFF2-40B4-BE49-F238E27FC236}">
                <a16:creationId xmlns:a16="http://schemas.microsoft.com/office/drawing/2014/main" id="{24911F05-C372-840A-C86A-745CEFFFF4FD}"/>
              </a:ext>
            </a:extLst>
          </p:cNvPr>
          <p:cNvSpPr/>
          <p:nvPr/>
        </p:nvSpPr>
        <p:spPr>
          <a:xfrm>
            <a:off x="4928272" y="471071"/>
            <a:ext cx="2912073" cy="146481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l-GR" sz="2400" dirty="0">
              <a:effectLst/>
            </a:endParaRPr>
          </a:p>
          <a:p>
            <a:r>
              <a:rPr lang="el-GR" sz="2400" dirty="0"/>
              <a:t>Αυτοεκτίμηση </a:t>
            </a:r>
            <a:endParaRPr lang="el-GR" sz="2400" dirty="0">
              <a:effectLst/>
            </a:endParaRPr>
          </a:p>
          <a:p>
            <a:pPr lvl="0"/>
            <a:endParaRPr lang="el-GR" sz="2400" dirty="0"/>
          </a:p>
        </p:txBody>
      </p:sp>
    </p:spTree>
    <p:extLst>
      <p:ext uri="{BB962C8B-B14F-4D97-AF65-F5344CB8AC3E}">
        <p14:creationId xmlns:p14="http://schemas.microsoft.com/office/powerpoint/2010/main" val="15383395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4398B-0986-D74B-D058-E0BD58E6F732}"/>
              </a:ext>
            </a:extLst>
          </p:cNvPr>
          <p:cNvSpPr>
            <a:spLocks noGrp="1"/>
          </p:cNvSpPr>
          <p:nvPr>
            <p:ph type="title"/>
          </p:nvPr>
        </p:nvSpPr>
        <p:spPr>
          <a:xfrm>
            <a:off x="4454041" y="433706"/>
            <a:ext cx="5349240" cy="1088300"/>
          </a:xfrm>
        </p:spPr>
        <p:txBody>
          <a:bodyPr/>
          <a:lstStyle/>
          <a:p>
            <a:r>
              <a:rPr lang="en-US" b="1" dirty="0" err="1">
                <a:ea typeface="+mj-lt"/>
                <a:cs typeface="+mj-lt"/>
              </a:rPr>
              <a:t>Μεθοδολογί</a:t>
            </a:r>
            <a:r>
              <a:rPr lang="en-US" b="1" dirty="0">
                <a:ea typeface="+mj-lt"/>
                <a:cs typeface="+mj-lt"/>
              </a:rPr>
              <a:t>α</a:t>
            </a:r>
            <a:endParaRPr lang="en-US" dirty="0"/>
          </a:p>
        </p:txBody>
      </p:sp>
      <p:grpSp>
        <p:nvGrpSpPr>
          <p:cNvPr id="3" name="Group 2">
            <a:extLst>
              <a:ext uri="{FF2B5EF4-FFF2-40B4-BE49-F238E27FC236}">
                <a16:creationId xmlns:a16="http://schemas.microsoft.com/office/drawing/2014/main" id="{59D56CEB-EF53-94AF-AEC4-2CF28A882744}"/>
              </a:ext>
            </a:extLst>
          </p:cNvPr>
          <p:cNvGrpSpPr/>
          <p:nvPr/>
        </p:nvGrpSpPr>
        <p:grpSpPr>
          <a:xfrm rot="5400000">
            <a:off x="-2767750" y="157111"/>
            <a:ext cx="6944821" cy="6660560"/>
            <a:chOff x="565387" y="40330"/>
            <a:chExt cx="6944821" cy="666056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565387" y="40330"/>
              <a:ext cx="6944821" cy="6660560"/>
              <a:chOff x="441500" y="63177"/>
              <a:chExt cx="6944821" cy="6660560"/>
            </a:xfrm>
          </p:grpSpPr>
          <p:sp>
            <p:nvSpPr>
              <p:cNvPr id="5" name="Oval 4">
                <a:extLst>
                  <a:ext uri="{FF2B5EF4-FFF2-40B4-BE49-F238E27FC236}">
                    <a16:creationId xmlns:a16="http://schemas.microsoft.com/office/drawing/2014/main" id="{38D70FFC-80D4-6F2F-840A-3871BD0AEAEC}"/>
                  </a:ext>
                </a:extLst>
              </p:cNvPr>
              <p:cNvSpPr/>
              <p:nvPr/>
            </p:nvSpPr>
            <p:spPr>
              <a:xfrm>
                <a:off x="3163260" y="4659214"/>
                <a:ext cx="1983864" cy="2064523"/>
              </a:xfrm>
              <a:prstGeom prst="ellipse">
                <a:avLst/>
              </a:prstGeom>
              <a:blipFill>
                <a:blip r:embed="rId2"/>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6200000">
                <a:off x="3064063" y="22847"/>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6200000">
                <a:off x="481830" y="2231211"/>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1" name="Content Placeholder 10">
            <a:extLst>
              <a:ext uri="{FF2B5EF4-FFF2-40B4-BE49-F238E27FC236}">
                <a16:creationId xmlns:a16="http://schemas.microsoft.com/office/drawing/2014/main" id="{7F3A1AFE-3AA6-92CD-2A65-81B70490F5ED}"/>
              </a:ext>
            </a:extLst>
          </p:cNvPr>
          <p:cNvSpPr>
            <a:spLocks noGrp="1"/>
          </p:cNvSpPr>
          <p:nvPr>
            <p:ph idx="1"/>
          </p:nvPr>
        </p:nvSpPr>
        <p:spPr>
          <a:xfrm>
            <a:off x="4454041" y="1825625"/>
            <a:ext cx="6899759" cy="4351338"/>
          </a:xfrm>
        </p:spPr>
        <p:txBody>
          <a:bodyPr>
            <a:normAutofit/>
          </a:bodyPr>
          <a:lstStyle/>
          <a:p>
            <a:r>
              <a:rPr lang="en-US" dirty="0" err="1">
                <a:latin typeface="Calibri"/>
                <a:cs typeface="Calibri"/>
              </a:rPr>
              <a:t>Πρόκειτ</a:t>
            </a:r>
            <a:r>
              <a:rPr lang="en-US" dirty="0">
                <a:latin typeface="Calibri"/>
                <a:cs typeface="Calibri"/>
              </a:rPr>
              <a:t>αι για μια περιγραφική μελέτη συσχέτισης με συγχρονικές συγκρίσεις </a:t>
            </a:r>
            <a:endParaRPr lang="en-US" dirty="0"/>
          </a:p>
          <a:p>
            <a:r>
              <a:rPr lang="en-US" dirty="0" err="1">
                <a:latin typeface="Calibri"/>
                <a:cs typeface="Calibri"/>
              </a:rPr>
              <a:t>Τυχ</a:t>
            </a:r>
            <a:r>
              <a:rPr lang="en-US" dirty="0">
                <a:latin typeface="Calibri"/>
                <a:cs typeface="Calibri"/>
              </a:rPr>
              <a:t>αία δειγματοληψία. </a:t>
            </a:r>
            <a:endParaRPr lang="en-US" dirty="0"/>
          </a:p>
          <a:p>
            <a:r>
              <a:rPr lang="en-US" dirty="0" err="1">
                <a:latin typeface="Calibri"/>
                <a:cs typeface="Calibri"/>
              </a:rPr>
              <a:t>Το</a:t>
            </a:r>
            <a:r>
              <a:rPr lang="en-US" dirty="0">
                <a:latin typeface="Calibri"/>
                <a:cs typeface="Calibri"/>
              </a:rPr>
              <a:t> </a:t>
            </a:r>
            <a:r>
              <a:rPr lang="en-US" dirty="0" err="1">
                <a:latin typeface="Calibri"/>
                <a:cs typeface="Calibri"/>
              </a:rPr>
              <a:t>δείγμ</a:t>
            </a:r>
            <a:r>
              <a:rPr lang="en-US" dirty="0">
                <a:latin typeface="Calibri"/>
                <a:cs typeface="Calibri"/>
              </a:rPr>
              <a:t>α αποτέλεσαν τελειόφοιτοι μαθητές δημοτικής εκπαίδευσης 10-13 ετών</a:t>
            </a:r>
            <a:endParaRPr lang="en-US" dirty="0"/>
          </a:p>
          <a:p>
            <a:r>
              <a:rPr lang="en-US" dirty="0">
                <a:latin typeface="Calibri"/>
                <a:cs typeface="Calibri"/>
              </a:rPr>
              <a:t>Η πα</a:t>
            </a:r>
            <a:r>
              <a:rPr lang="en-US" dirty="0" err="1">
                <a:latin typeface="Calibri"/>
                <a:cs typeface="Calibri"/>
              </a:rPr>
              <a:t>ρουσί</a:t>
            </a:r>
            <a:r>
              <a:rPr lang="en-US" dirty="0">
                <a:latin typeface="Calibri"/>
                <a:cs typeface="Calibri"/>
              </a:rPr>
              <a:t>α των συμπτωμάτων κατάθλιψης αξιολογήθηκε με το ψυχομετρικό εργαλείο CDI-2 και </a:t>
            </a:r>
            <a:r>
              <a:rPr lang="en-US" dirty="0">
                <a:solidFill>
                  <a:srgbClr val="282828"/>
                </a:solidFill>
                <a:ea typeface="+mn-lt"/>
                <a:cs typeface="+mn-lt"/>
              </a:rPr>
              <a:t>Revised Olweus Bully/Victim Questionnaire</a:t>
            </a:r>
            <a:endParaRPr lang="en-US" dirty="0"/>
          </a:p>
        </p:txBody>
      </p:sp>
    </p:spTree>
    <p:extLst>
      <p:ext uri="{BB962C8B-B14F-4D97-AF65-F5344CB8AC3E}">
        <p14:creationId xmlns:p14="http://schemas.microsoft.com/office/powerpoint/2010/main" val="40947945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4398B-0986-D74B-D058-E0BD58E6F732}"/>
              </a:ext>
            </a:extLst>
          </p:cNvPr>
          <p:cNvSpPr>
            <a:spLocks noGrp="1"/>
          </p:cNvSpPr>
          <p:nvPr>
            <p:ph type="title"/>
          </p:nvPr>
        </p:nvSpPr>
        <p:spPr>
          <a:xfrm>
            <a:off x="4396740" y="377507"/>
            <a:ext cx="6278880" cy="1242695"/>
          </a:xfrm>
        </p:spPr>
        <p:txBody>
          <a:bodyPr/>
          <a:lstStyle/>
          <a:p>
            <a:r>
              <a:rPr lang="el-GR" b="1" dirty="0"/>
              <a:t>Αποτελέσματα</a:t>
            </a:r>
            <a:endParaRPr lang="en-US" b="1" dirty="0"/>
          </a:p>
        </p:txBody>
      </p:sp>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b="1" dirty="0"/>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2809045" y="-61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2"/>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1" name="Content Placeholder 10">
            <a:extLst>
              <a:ext uri="{FF2B5EF4-FFF2-40B4-BE49-F238E27FC236}">
                <a16:creationId xmlns:a16="http://schemas.microsoft.com/office/drawing/2014/main" id="{7F3A1AFE-3AA6-92CD-2A65-81B70490F5ED}"/>
              </a:ext>
            </a:extLst>
          </p:cNvPr>
          <p:cNvSpPr>
            <a:spLocks noGrp="1"/>
          </p:cNvSpPr>
          <p:nvPr>
            <p:ph idx="1"/>
          </p:nvPr>
        </p:nvSpPr>
        <p:spPr>
          <a:xfrm>
            <a:off x="4594619" y="1825625"/>
            <a:ext cx="6759181" cy="4351338"/>
          </a:xfrm>
        </p:spPr>
        <p:txBody>
          <a:bodyPr>
            <a:normAutofit fontScale="85000" lnSpcReduction="20000"/>
          </a:bodyPr>
          <a:lstStyle/>
          <a:p>
            <a:pPr algn="just">
              <a:lnSpc>
                <a:spcPct val="115000"/>
              </a:lnSpc>
              <a:spcAft>
                <a:spcPts val="800"/>
              </a:spcAft>
            </a:pPr>
            <a:r>
              <a:rPr lang="el-GR" dirty="0">
                <a:latin typeface="Calibri" panose="020F0502020204030204" pitchFamily="34" charset="0"/>
                <a:ea typeface="Calibri" panose="020F0502020204030204" pitchFamily="34" charset="0"/>
                <a:cs typeface="Times New Roman" panose="02020603050405020304" pitchFamily="18" charset="0"/>
              </a:rPr>
              <a:t>Τ</a:t>
            </a:r>
            <a:r>
              <a:rPr lang="el-GR" sz="2800" dirty="0">
                <a:effectLst/>
                <a:latin typeface="Calibri" panose="020F0502020204030204" pitchFamily="34" charset="0"/>
                <a:ea typeface="Calibri" panose="020F0502020204030204" pitchFamily="34" charset="0"/>
                <a:cs typeface="Times New Roman" panose="02020603050405020304" pitchFamily="18" charset="0"/>
              </a:rPr>
              <a:t>ο τελικό δείγμα  αποτέλεσαν 5</a:t>
            </a:r>
            <a:r>
              <a:rPr lang="en-US" sz="2800" dirty="0">
                <a:effectLst/>
                <a:latin typeface="Calibri" panose="020F0502020204030204" pitchFamily="34" charset="0"/>
                <a:ea typeface="Calibri" panose="020F0502020204030204" pitchFamily="34" charset="0"/>
                <a:cs typeface="Times New Roman" panose="02020603050405020304" pitchFamily="18" charset="0"/>
              </a:rPr>
              <a:t>52</a:t>
            </a:r>
            <a:r>
              <a:rPr lang="el-GR" sz="2800" dirty="0">
                <a:effectLst/>
                <a:latin typeface="Calibri" panose="020F0502020204030204" pitchFamily="34" charset="0"/>
                <a:ea typeface="Calibri" panose="020F0502020204030204" pitchFamily="34" charset="0"/>
                <a:cs typeface="Times New Roman" panose="02020603050405020304" pitchFamily="18" charset="0"/>
              </a:rPr>
              <a:t> παιδιά από όλη την Κύπρο</a:t>
            </a:r>
          </a:p>
          <a:p>
            <a:pPr algn="just">
              <a:lnSpc>
                <a:spcPct val="115000"/>
              </a:lnSpc>
              <a:spcAft>
                <a:spcPts val="800"/>
              </a:spcAft>
            </a:pPr>
            <a:r>
              <a:rPr lang="el-GR" dirty="0">
                <a:latin typeface="Calibri" panose="020F0502020204030204" pitchFamily="34" charset="0"/>
                <a:ea typeface="Calibri" panose="020F0502020204030204" pitchFamily="34" charset="0"/>
                <a:cs typeface="Times New Roman" panose="02020603050405020304" pitchFamily="18" charset="0"/>
              </a:rPr>
              <a:t>Ποσοστό ανταπόκρισης </a:t>
            </a:r>
            <a:r>
              <a:rPr lang="en-US" dirty="0">
                <a:latin typeface="Calibri" panose="020F0502020204030204" pitchFamily="34" charset="0"/>
                <a:ea typeface="Calibri" panose="020F0502020204030204" pitchFamily="34" charset="0"/>
                <a:cs typeface="Times New Roman" panose="02020603050405020304" pitchFamily="18" charset="0"/>
              </a:rPr>
              <a:t>66,7</a:t>
            </a:r>
            <a:r>
              <a:rPr lang="el-GR" dirty="0">
                <a:latin typeface="Calibri" panose="020F0502020204030204" pitchFamily="34" charset="0"/>
                <a:ea typeface="Calibri" panose="020F0502020204030204" pitchFamily="34" charset="0"/>
                <a:cs typeface="Times New Roman" panose="02020603050405020304" pitchFamily="18" charset="0"/>
              </a:rPr>
              <a:t>%</a:t>
            </a:r>
          </a:p>
          <a:p>
            <a:pPr algn="just">
              <a:lnSpc>
                <a:spcPct val="115000"/>
              </a:lnSpc>
              <a:spcAft>
                <a:spcPts val="800"/>
              </a:spcAft>
            </a:pPr>
            <a:r>
              <a:rPr lang="el-GR" dirty="0">
                <a:latin typeface="Calibri" panose="020F0502020204030204" pitchFamily="34" charset="0"/>
                <a:ea typeface="Calibri" panose="020F0502020204030204" pitchFamily="34" charset="0"/>
                <a:cs typeface="Times New Roman" panose="02020603050405020304" pitchFamily="18" charset="0"/>
              </a:rPr>
              <a:t>Οι ηλικίες των παιδιών ήταν από 10 -13 χρονών</a:t>
            </a:r>
          </a:p>
          <a:p>
            <a:pPr algn="just">
              <a:lnSpc>
                <a:spcPct val="115000"/>
              </a:lnSpc>
              <a:spcAft>
                <a:spcPts val="800"/>
              </a:spcAft>
            </a:pPr>
            <a:r>
              <a:rPr lang="el-GR" dirty="0">
                <a:latin typeface="Calibri" panose="020F0502020204030204" pitchFamily="34" charset="0"/>
                <a:ea typeface="Calibri" panose="020F0502020204030204" pitchFamily="34" charset="0"/>
                <a:cs typeface="Times New Roman" panose="02020603050405020304" pitchFamily="18" charset="0"/>
              </a:rPr>
              <a:t>Μέση ηλικία παιδιών    </a:t>
            </a:r>
            <a:r>
              <a:rPr lang="en-US" dirty="0">
                <a:latin typeface="Calibri" panose="020F0502020204030204" pitchFamily="34" charset="0"/>
                <a:ea typeface="Calibri" panose="020F0502020204030204" pitchFamily="34" charset="0"/>
                <a:cs typeface="Times New Roman" panose="02020603050405020304" pitchFamily="18" charset="0"/>
              </a:rPr>
              <a:t>=&gt;</a:t>
            </a:r>
            <a:r>
              <a:rPr lang="el-GR" dirty="0">
                <a:latin typeface="Calibri" panose="020F0502020204030204" pitchFamily="34" charset="0"/>
                <a:ea typeface="Calibri" panose="020F0502020204030204" pitchFamily="34" charset="0"/>
                <a:cs typeface="Times New Roman" panose="02020603050405020304" pitchFamily="18" charset="0"/>
              </a:rPr>
              <a:t>11.18 (±0.42)</a:t>
            </a:r>
          </a:p>
          <a:p>
            <a:pPr algn="just">
              <a:lnSpc>
                <a:spcPct val="115000"/>
              </a:lnSpc>
              <a:spcAft>
                <a:spcPts val="800"/>
              </a:spcAft>
            </a:pPr>
            <a:r>
              <a:rPr lang="el-GR" dirty="0">
                <a:latin typeface="Calibri" panose="020F0502020204030204" pitchFamily="34" charset="0"/>
                <a:ea typeface="Calibri" panose="020F0502020204030204" pitchFamily="34" charset="0"/>
                <a:cs typeface="Times New Roman" panose="02020603050405020304" pitchFamily="18" charset="0"/>
              </a:rPr>
              <a:t>92.3% ήταν Κύπριοι, 1.4% </a:t>
            </a:r>
            <a:r>
              <a:rPr lang="el-GR" dirty="0" err="1">
                <a:latin typeface="Calibri" panose="020F0502020204030204" pitchFamily="34" charset="0"/>
                <a:ea typeface="Calibri" panose="020F0502020204030204" pitchFamily="34" charset="0"/>
                <a:cs typeface="Times New Roman" panose="02020603050405020304" pitchFamily="18" charset="0"/>
              </a:rPr>
              <a:t>Ελλαδίτες</a:t>
            </a:r>
            <a:r>
              <a:rPr lang="el-GR" dirty="0">
                <a:latin typeface="Calibri" panose="020F0502020204030204" pitchFamily="34" charset="0"/>
                <a:ea typeface="Calibri" panose="020F0502020204030204" pitchFamily="34" charset="0"/>
                <a:cs typeface="Times New Roman" panose="02020603050405020304" pitchFamily="18" charset="0"/>
              </a:rPr>
              <a:t> και 6.3% τουλάχιστον ένα ξενόγλωσσο γονέα </a:t>
            </a:r>
          </a:p>
          <a:p>
            <a:pPr marL="0" indent="0">
              <a:buNone/>
            </a:pPr>
            <a:r>
              <a:rPr lang="el-GR" dirty="0"/>
              <a:t>     </a:t>
            </a:r>
          </a:p>
          <a:p>
            <a:pPr marL="0" indent="0">
              <a:buNone/>
            </a:pPr>
            <a:r>
              <a:rPr lang="el-GR" dirty="0"/>
              <a:t>     </a:t>
            </a:r>
          </a:p>
        </p:txBody>
      </p:sp>
    </p:spTree>
    <p:extLst>
      <p:ext uri="{BB962C8B-B14F-4D97-AF65-F5344CB8AC3E}">
        <p14:creationId xmlns:p14="http://schemas.microsoft.com/office/powerpoint/2010/main" val="20189484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4398B-0986-D74B-D058-E0BD58E6F732}"/>
              </a:ext>
            </a:extLst>
          </p:cNvPr>
          <p:cNvSpPr>
            <a:spLocks noGrp="1"/>
          </p:cNvSpPr>
          <p:nvPr>
            <p:ph type="title"/>
          </p:nvPr>
        </p:nvSpPr>
        <p:spPr>
          <a:xfrm>
            <a:off x="2377440" y="377507"/>
            <a:ext cx="9144000" cy="1325563"/>
          </a:xfrm>
        </p:spPr>
        <p:txBody>
          <a:bodyPr>
            <a:normAutofit/>
          </a:bodyPr>
          <a:lstStyle/>
          <a:p>
            <a:r>
              <a:rPr lang="el-GR" sz="4400" b="1" u="sng" dirty="0">
                <a:solidFill>
                  <a:schemeClr val="tx1">
                    <a:lumMod val="95000"/>
                    <a:lumOff val="5000"/>
                  </a:schemeClr>
                </a:solidFill>
                <a:latin typeface="Cond Pro light"/>
              </a:rPr>
              <a:t>Καταθλιπτικά συμπτώματα</a:t>
            </a:r>
            <a:endParaRPr lang="en-US" u="sng" dirty="0">
              <a:solidFill>
                <a:schemeClr val="tx1">
                  <a:lumMod val="95000"/>
                  <a:lumOff val="5000"/>
                </a:schemeClr>
              </a:solidFill>
            </a:endParaRPr>
          </a:p>
        </p:txBody>
      </p:sp>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2"/>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1" name="Content Placeholder 10">
            <a:extLst>
              <a:ext uri="{FF2B5EF4-FFF2-40B4-BE49-F238E27FC236}">
                <a16:creationId xmlns:a16="http://schemas.microsoft.com/office/drawing/2014/main" id="{7F3A1AFE-3AA6-92CD-2A65-81B70490F5ED}"/>
              </a:ext>
            </a:extLst>
          </p:cNvPr>
          <p:cNvSpPr>
            <a:spLocks noGrp="1"/>
          </p:cNvSpPr>
          <p:nvPr>
            <p:ph idx="1"/>
          </p:nvPr>
        </p:nvSpPr>
        <p:spPr>
          <a:xfrm>
            <a:off x="4594619" y="1825625"/>
            <a:ext cx="6759181" cy="4351338"/>
          </a:xfrm>
        </p:spPr>
        <p:txBody>
          <a:bodyPr>
            <a:normAutofit/>
          </a:bodyPr>
          <a:lstStyle/>
          <a:p>
            <a:pPr marL="0" indent="0">
              <a:buNone/>
            </a:pPr>
            <a:r>
              <a:rPr lang="el-GR" dirty="0"/>
              <a:t>     </a:t>
            </a:r>
          </a:p>
          <a:p>
            <a:pPr marL="0" indent="0">
              <a:buNone/>
            </a:pPr>
            <a:r>
              <a:rPr lang="el-GR" dirty="0"/>
              <a:t>     </a:t>
            </a:r>
          </a:p>
        </p:txBody>
      </p:sp>
      <p:pic>
        <p:nvPicPr>
          <p:cNvPr id="10" name="Picture 9">
            <a:extLst>
              <a:ext uri="{FF2B5EF4-FFF2-40B4-BE49-F238E27FC236}">
                <a16:creationId xmlns:a16="http://schemas.microsoft.com/office/drawing/2014/main" id="{FC9A4660-E4A8-C767-3E50-55FFD694906D}"/>
              </a:ext>
            </a:extLst>
          </p:cNvPr>
          <p:cNvPicPr>
            <a:picLocks noChangeAspect="1"/>
          </p:cNvPicPr>
          <p:nvPr/>
        </p:nvPicPr>
        <p:blipFill>
          <a:blip r:embed="rId6">
            <a:extLst>
              <a:ext uri="{BEBA8EAE-BF5A-486C-A8C5-ECC9F3942E4B}">
                <a14:imgProps xmlns:a14="http://schemas.microsoft.com/office/drawing/2010/main">
                  <a14:imgLayer r:embed="rId7">
                    <a14:imgEffect>
                      <a14:sharpenSoften amount="27000"/>
                    </a14:imgEffect>
                    <a14:imgEffect>
                      <a14:brightnessContrast bright="27000"/>
                    </a14:imgEffect>
                  </a14:imgLayer>
                </a14:imgProps>
              </a:ext>
            </a:extLst>
          </a:blip>
          <a:stretch>
            <a:fillRect/>
          </a:stretch>
        </p:blipFill>
        <p:spPr>
          <a:xfrm>
            <a:off x="4212139" y="1952687"/>
            <a:ext cx="7583621" cy="4905314"/>
          </a:xfrm>
          <a:prstGeom prst="rect">
            <a:avLst/>
          </a:prstGeom>
          <a:effectLst>
            <a:softEdge rad="177800"/>
          </a:effectLst>
        </p:spPr>
      </p:pic>
      <p:sp>
        <p:nvSpPr>
          <p:cNvPr id="17" name="TextBox 16">
            <a:extLst>
              <a:ext uri="{FF2B5EF4-FFF2-40B4-BE49-F238E27FC236}">
                <a16:creationId xmlns:a16="http://schemas.microsoft.com/office/drawing/2014/main" id="{48E43E7A-A642-3DE5-C298-FF916B1E3FBF}"/>
              </a:ext>
            </a:extLst>
          </p:cNvPr>
          <p:cNvSpPr txBox="1"/>
          <p:nvPr/>
        </p:nvSpPr>
        <p:spPr>
          <a:xfrm>
            <a:off x="2377440" y="1359728"/>
            <a:ext cx="8485494" cy="1054263"/>
          </a:xfrm>
          <a:prstGeom prst="rect">
            <a:avLst/>
          </a:prstGeom>
          <a:noFill/>
        </p:spPr>
        <p:txBody>
          <a:bodyPr wrap="square">
            <a:spAutoFit/>
          </a:bodyPr>
          <a:lstStyle/>
          <a:p>
            <a:pPr marL="0" marR="0" lvl="0" indent="0" algn="just" defTabSz="914400" rtl="0" eaLnBrk="1" fontAlgn="auto" latinLnBrk="0" hangingPunct="1">
              <a:lnSpc>
                <a:spcPct val="115000"/>
              </a:lnSpc>
              <a:spcBef>
                <a:spcPts val="1000"/>
              </a:spcBef>
              <a:spcAft>
                <a:spcPts val="800"/>
              </a:spcAft>
              <a:buClrTx/>
              <a:buSzTx/>
              <a:buFont typeface="Arial" panose="020B0604020202020204" pitchFamily="34" charset="0"/>
              <a:buNone/>
              <a:tabLst/>
              <a:defRPr/>
            </a:pP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Το </a:t>
            </a:r>
            <a:r>
              <a:rPr kumimoji="0" lang="el-GR" sz="280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14.</a:t>
            </a:r>
            <a:r>
              <a:rPr kumimoji="0" lang="en-US" sz="280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3</a:t>
            </a:r>
            <a:r>
              <a:rPr kumimoji="0" lang="el-GR" sz="280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 (</a:t>
            </a:r>
            <a:r>
              <a:rPr kumimoji="0" lang="en-US" sz="280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n</a:t>
            </a:r>
            <a:r>
              <a:rPr kumimoji="0" lang="el-GR" sz="280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=7</a:t>
            </a:r>
            <a:r>
              <a:rPr kumimoji="0" lang="en-US" sz="280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9</a:t>
            </a:r>
            <a:r>
              <a:rPr kumimoji="0" lang="el-GR" sz="280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σημείωσαν καταθλιπτικά συμπτώματα (</a:t>
            </a:r>
            <a:r>
              <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CDI</a:t>
            </a: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-2</a:t>
            </a: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t>
            </a: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20). </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724707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4398B-0986-D74B-D058-E0BD58E6F732}"/>
              </a:ext>
            </a:extLst>
          </p:cNvPr>
          <p:cNvSpPr>
            <a:spLocks noGrp="1"/>
          </p:cNvSpPr>
          <p:nvPr>
            <p:ph type="title"/>
          </p:nvPr>
        </p:nvSpPr>
        <p:spPr>
          <a:xfrm>
            <a:off x="2377440" y="377507"/>
            <a:ext cx="9144000" cy="1325563"/>
          </a:xfrm>
        </p:spPr>
        <p:txBody>
          <a:bodyPr>
            <a:normAutofit/>
          </a:bodyPr>
          <a:lstStyle/>
          <a:p>
            <a:r>
              <a:rPr lang="el-GR" sz="4400" b="1" u="sng" dirty="0">
                <a:solidFill>
                  <a:schemeClr val="tx1">
                    <a:lumMod val="95000"/>
                    <a:lumOff val="5000"/>
                  </a:schemeClr>
                </a:solidFill>
                <a:latin typeface="Cond Pro light"/>
              </a:rPr>
              <a:t>Καταθλιπτικά συμπτώματα</a:t>
            </a:r>
            <a:endParaRPr lang="en-US" u="sng" dirty="0">
              <a:solidFill>
                <a:schemeClr val="tx1">
                  <a:lumMod val="95000"/>
                  <a:lumOff val="5000"/>
                </a:schemeClr>
              </a:solidFill>
            </a:endParaRPr>
          </a:p>
        </p:txBody>
      </p:sp>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2"/>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1" name="Content Placeholder 10">
            <a:extLst>
              <a:ext uri="{FF2B5EF4-FFF2-40B4-BE49-F238E27FC236}">
                <a16:creationId xmlns:a16="http://schemas.microsoft.com/office/drawing/2014/main" id="{7F3A1AFE-3AA6-92CD-2A65-81B70490F5ED}"/>
              </a:ext>
            </a:extLst>
          </p:cNvPr>
          <p:cNvSpPr>
            <a:spLocks noGrp="1"/>
          </p:cNvSpPr>
          <p:nvPr>
            <p:ph idx="1"/>
          </p:nvPr>
        </p:nvSpPr>
        <p:spPr>
          <a:xfrm>
            <a:off x="4594619" y="1825625"/>
            <a:ext cx="6759181" cy="4351338"/>
          </a:xfrm>
        </p:spPr>
        <p:txBody>
          <a:bodyPr>
            <a:normAutofit/>
          </a:bodyPr>
          <a:lstStyle/>
          <a:p>
            <a:pPr marL="0" indent="0">
              <a:buNone/>
            </a:pPr>
            <a:r>
              <a:rPr lang="el-GR" dirty="0"/>
              <a:t>     </a:t>
            </a:r>
          </a:p>
          <a:p>
            <a:pPr marL="0" indent="0">
              <a:buNone/>
            </a:pPr>
            <a:r>
              <a:rPr lang="el-GR" dirty="0"/>
              <a:t>     </a:t>
            </a:r>
          </a:p>
        </p:txBody>
      </p:sp>
      <p:pic>
        <p:nvPicPr>
          <p:cNvPr id="10" name="Picture 9">
            <a:extLst>
              <a:ext uri="{FF2B5EF4-FFF2-40B4-BE49-F238E27FC236}">
                <a16:creationId xmlns:a16="http://schemas.microsoft.com/office/drawing/2014/main" id="{FC9A4660-E4A8-C767-3E50-55FFD694906D}"/>
              </a:ext>
            </a:extLst>
          </p:cNvPr>
          <p:cNvPicPr>
            <a:picLocks noChangeAspect="1"/>
          </p:cNvPicPr>
          <p:nvPr/>
        </p:nvPicPr>
        <p:blipFill>
          <a:blip r:embed="rId6">
            <a:extLst>
              <a:ext uri="{BEBA8EAE-BF5A-486C-A8C5-ECC9F3942E4B}">
                <a14:imgProps xmlns:a14="http://schemas.microsoft.com/office/drawing/2010/main">
                  <a14:imgLayer r:embed="rId7">
                    <a14:imgEffect>
                      <a14:sharpenSoften amount="27000"/>
                    </a14:imgEffect>
                    <a14:imgEffect>
                      <a14:brightnessContrast bright="27000"/>
                    </a14:imgEffect>
                  </a14:imgLayer>
                </a14:imgProps>
              </a:ext>
            </a:extLst>
          </a:blip>
          <a:stretch>
            <a:fillRect/>
          </a:stretch>
        </p:blipFill>
        <p:spPr>
          <a:xfrm>
            <a:off x="4212139" y="1952687"/>
            <a:ext cx="7583621" cy="4905314"/>
          </a:xfrm>
          <a:prstGeom prst="rect">
            <a:avLst/>
          </a:prstGeom>
          <a:effectLst>
            <a:softEdge rad="177800"/>
          </a:effectLst>
        </p:spPr>
      </p:pic>
      <p:sp>
        <p:nvSpPr>
          <p:cNvPr id="17" name="TextBox 16">
            <a:extLst>
              <a:ext uri="{FF2B5EF4-FFF2-40B4-BE49-F238E27FC236}">
                <a16:creationId xmlns:a16="http://schemas.microsoft.com/office/drawing/2014/main" id="{48E43E7A-A642-3DE5-C298-FF916B1E3FBF}"/>
              </a:ext>
            </a:extLst>
          </p:cNvPr>
          <p:cNvSpPr txBox="1"/>
          <p:nvPr/>
        </p:nvSpPr>
        <p:spPr>
          <a:xfrm>
            <a:off x="2377440" y="1359728"/>
            <a:ext cx="8485494" cy="1408206"/>
          </a:xfrm>
          <a:prstGeom prst="rect">
            <a:avLst/>
          </a:prstGeom>
          <a:noFill/>
        </p:spPr>
        <p:txBody>
          <a:bodyPr wrap="square">
            <a:spAutoFit/>
          </a:bodyPr>
          <a:lstStyle/>
          <a:p>
            <a:pPr marL="0" marR="0" lvl="0" indent="0" algn="just" defTabSz="914400" rtl="0" eaLnBrk="1" fontAlgn="auto" latinLnBrk="0" hangingPunct="1">
              <a:lnSpc>
                <a:spcPct val="115000"/>
              </a:lnSpc>
              <a:spcBef>
                <a:spcPts val="1000"/>
              </a:spcBef>
              <a:spcAft>
                <a:spcPts val="800"/>
              </a:spcAft>
              <a:buClrTx/>
              <a:buSzTx/>
              <a:buFont typeface="Arial" panose="020B0604020202020204" pitchFamily="34" charset="0"/>
              <a:buNone/>
              <a:tabLst/>
              <a:defRPr/>
            </a:pP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Το </a:t>
            </a:r>
            <a:r>
              <a:rPr kumimoji="0" lang="el-GR" sz="4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14.</a:t>
            </a:r>
            <a:r>
              <a:rPr kumimoji="0" lang="en-US" sz="4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3</a:t>
            </a:r>
            <a:r>
              <a:rPr kumimoji="0" lang="el-GR" sz="4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 (</a:t>
            </a:r>
            <a:r>
              <a:rPr kumimoji="0" lang="en-US" sz="4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n</a:t>
            </a:r>
            <a:r>
              <a:rPr kumimoji="0" lang="el-GR" sz="4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=7</a:t>
            </a:r>
            <a:r>
              <a:rPr kumimoji="0" lang="en-US" sz="4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9</a:t>
            </a:r>
            <a:r>
              <a:rPr kumimoji="0" lang="el-GR" sz="4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σημείωσαν καταθλιπτικά συμπτώματα (</a:t>
            </a:r>
            <a:r>
              <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CDI</a:t>
            </a: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-2</a:t>
            </a: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t>
            </a: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20). </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456500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4398B-0986-D74B-D058-E0BD58E6F732}"/>
              </a:ext>
            </a:extLst>
          </p:cNvPr>
          <p:cNvSpPr>
            <a:spLocks noGrp="1"/>
          </p:cNvSpPr>
          <p:nvPr>
            <p:ph type="title"/>
          </p:nvPr>
        </p:nvSpPr>
        <p:spPr>
          <a:xfrm>
            <a:off x="2377440" y="377507"/>
            <a:ext cx="9144000" cy="1325563"/>
          </a:xfrm>
        </p:spPr>
        <p:txBody>
          <a:bodyPr>
            <a:normAutofit/>
          </a:bodyPr>
          <a:lstStyle/>
          <a:p>
            <a:r>
              <a:rPr lang="el-GR" sz="4400" b="1" u="sng" dirty="0">
                <a:solidFill>
                  <a:schemeClr val="tx1">
                    <a:lumMod val="95000"/>
                    <a:lumOff val="5000"/>
                  </a:schemeClr>
                </a:solidFill>
                <a:latin typeface="Cond Pro light"/>
              </a:rPr>
              <a:t>Καταθλιπτικά συμπτώματα</a:t>
            </a:r>
            <a:endParaRPr lang="en-US" u="sng" dirty="0">
              <a:solidFill>
                <a:schemeClr val="tx1">
                  <a:lumMod val="95000"/>
                  <a:lumOff val="5000"/>
                </a:schemeClr>
              </a:solidFill>
            </a:endParaRPr>
          </a:p>
        </p:txBody>
      </p:sp>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2"/>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1" name="Content Placeholder 10">
            <a:extLst>
              <a:ext uri="{FF2B5EF4-FFF2-40B4-BE49-F238E27FC236}">
                <a16:creationId xmlns:a16="http://schemas.microsoft.com/office/drawing/2014/main" id="{7F3A1AFE-3AA6-92CD-2A65-81B70490F5ED}"/>
              </a:ext>
            </a:extLst>
          </p:cNvPr>
          <p:cNvSpPr>
            <a:spLocks noGrp="1"/>
          </p:cNvSpPr>
          <p:nvPr>
            <p:ph idx="1"/>
          </p:nvPr>
        </p:nvSpPr>
        <p:spPr>
          <a:xfrm>
            <a:off x="4594619" y="1825625"/>
            <a:ext cx="6759181" cy="4351338"/>
          </a:xfrm>
        </p:spPr>
        <p:txBody>
          <a:bodyPr>
            <a:normAutofit/>
          </a:bodyPr>
          <a:lstStyle/>
          <a:p>
            <a:pPr marL="0" indent="0">
              <a:buNone/>
            </a:pPr>
            <a:r>
              <a:rPr lang="el-GR" dirty="0"/>
              <a:t>     </a:t>
            </a:r>
          </a:p>
          <a:p>
            <a:pPr marL="0" indent="0">
              <a:buNone/>
            </a:pPr>
            <a:r>
              <a:rPr lang="el-GR" dirty="0"/>
              <a:t>     </a:t>
            </a:r>
          </a:p>
        </p:txBody>
      </p:sp>
      <p:sp>
        <p:nvSpPr>
          <p:cNvPr id="17" name="TextBox 16">
            <a:extLst>
              <a:ext uri="{FF2B5EF4-FFF2-40B4-BE49-F238E27FC236}">
                <a16:creationId xmlns:a16="http://schemas.microsoft.com/office/drawing/2014/main" id="{48E43E7A-A642-3DE5-C298-FF916B1E3FBF}"/>
              </a:ext>
            </a:extLst>
          </p:cNvPr>
          <p:cNvSpPr txBox="1"/>
          <p:nvPr/>
        </p:nvSpPr>
        <p:spPr>
          <a:xfrm>
            <a:off x="2377440" y="1359728"/>
            <a:ext cx="8485494" cy="1408206"/>
          </a:xfrm>
          <a:prstGeom prst="rect">
            <a:avLst/>
          </a:prstGeom>
          <a:noFill/>
        </p:spPr>
        <p:txBody>
          <a:bodyPr wrap="square">
            <a:spAutoFit/>
          </a:bodyPr>
          <a:lstStyle/>
          <a:p>
            <a:pPr marL="0" marR="0" lvl="0" indent="0" algn="just" defTabSz="914400" rtl="0" eaLnBrk="1" fontAlgn="auto" latinLnBrk="0" hangingPunct="1">
              <a:lnSpc>
                <a:spcPct val="115000"/>
              </a:lnSpc>
              <a:spcBef>
                <a:spcPts val="1000"/>
              </a:spcBef>
              <a:spcAft>
                <a:spcPts val="800"/>
              </a:spcAft>
              <a:buClrTx/>
              <a:buSzTx/>
              <a:buFont typeface="Arial" panose="020B0604020202020204" pitchFamily="34" charset="0"/>
              <a:buNone/>
              <a:tabLst/>
              <a:defRPr/>
            </a:pP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Το </a:t>
            </a:r>
            <a:r>
              <a:rPr kumimoji="0" lang="el-GR" sz="4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14.</a:t>
            </a:r>
            <a:r>
              <a:rPr kumimoji="0" lang="en-US" sz="4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3</a:t>
            </a:r>
            <a:r>
              <a:rPr kumimoji="0" lang="el-GR" sz="4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 (</a:t>
            </a:r>
            <a:r>
              <a:rPr kumimoji="0" lang="en-US" sz="4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n</a:t>
            </a:r>
            <a:r>
              <a:rPr kumimoji="0" lang="el-GR" sz="4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=7</a:t>
            </a:r>
            <a:r>
              <a:rPr kumimoji="0" lang="en-US" sz="4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9</a:t>
            </a:r>
            <a:r>
              <a:rPr kumimoji="0" lang="el-GR" sz="4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σημείωσαν καταθλιπτικά συμπτώματα (</a:t>
            </a:r>
            <a:r>
              <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CDI</a:t>
            </a: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-2</a:t>
            </a: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t>
            </a: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20). </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a:extLst>
              <a:ext uri="{FF2B5EF4-FFF2-40B4-BE49-F238E27FC236}">
                <a16:creationId xmlns:a16="http://schemas.microsoft.com/office/drawing/2014/main" id="{90057E2E-562C-6867-9CEC-9FB855700187}"/>
              </a:ext>
            </a:extLst>
          </p:cNvPr>
          <p:cNvPicPr>
            <a:picLocks noChangeAspect="1"/>
          </p:cNvPicPr>
          <p:nvPr/>
        </p:nvPicPr>
        <p:blipFill>
          <a:blip r:embed="rId6"/>
          <a:stretch>
            <a:fillRect/>
          </a:stretch>
        </p:blipFill>
        <p:spPr>
          <a:xfrm>
            <a:off x="7324683" y="2448052"/>
            <a:ext cx="4615072" cy="4389500"/>
          </a:xfrm>
          <a:prstGeom prst="rect">
            <a:avLst/>
          </a:prstGeom>
        </p:spPr>
      </p:pic>
      <p:sp>
        <p:nvSpPr>
          <p:cNvPr id="14" name="Oval 13">
            <a:extLst>
              <a:ext uri="{FF2B5EF4-FFF2-40B4-BE49-F238E27FC236}">
                <a16:creationId xmlns:a16="http://schemas.microsoft.com/office/drawing/2014/main" id="{6FB62566-31D5-FEE4-66E8-F4F13B7B0111}"/>
              </a:ext>
            </a:extLst>
          </p:cNvPr>
          <p:cNvSpPr/>
          <p:nvPr/>
        </p:nvSpPr>
        <p:spPr>
          <a:xfrm>
            <a:off x="1186128" y="4344965"/>
            <a:ext cx="3221096" cy="1172048"/>
          </a:xfrm>
          <a:prstGeom prst="ellipse">
            <a:avLst/>
          </a:prstGeom>
          <a:solidFill>
            <a:srgbClr val="549E39">
              <a:alpha val="29000"/>
            </a:srgbClr>
          </a:solidFill>
          <a:ln w="15875" cap="rnd" cmpd="sng" algn="ctr">
            <a:solidFill>
              <a:srgbClr val="549E39">
                <a:shade val="50000"/>
              </a:srgbClr>
            </a:solidFill>
            <a:prstDash val="solid"/>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ysClr val="windowText" lastClr="000000"/>
                </a:solidFill>
                <a:effectLst/>
                <a:uLnTx/>
                <a:uFillTx/>
                <a:latin typeface="Century Gothic" panose="020B0502020202020204"/>
                <a:ea typeface="+mn-ea"/>
                <a:cs typeface="+mn-cs"/>
              </a:rPr>
              <a:t>36.7%</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3200" b="1" i="0" u="none" strike="noStrike" kern="1200" cap="none" spc="0" normalizeH="0" baseline="0" noProof="0" dirty="0">
                <a:ln>
                  <a:noFill/>
                </a:ln>
                <a:solidFill>
                  <a:sysClr val="windowText" lastClr="000000"/>
                </a:solidFill>
                <a:effectLst/>
                <a:uLnTx/>
                <a:uFillTx/>
                <a:latin typeface="Century Gothic" panose="020B0502020202020204"/>
                <a:ea typeface="+mn-ea"/>
                <a:cs typeface="+mn-cs"/>
              </a:rPr>
              <a:t>Αγόρια</a:t>
            </a:r>
          </a:p>
        </p:txBody>
      </p:sp>
      <p:sp>
        <p:nvSpPr>
          <p:cNvPr id="15" name="Oval 14">
            <a:extLst>
              <a:ext uri="{FF2B5EF4-FFF2-40B4-BE49-F238E27FC236}">
                <a16:creationId xmlns:a16="http://schemas.microsoft.com/office/drawing/2014/main" id="{DA84CC15-D46D-0A86-CA2D-8AADB312B389}"/>
              </a:ext>
            </a:extLst>
          </p:cNvPr>
          <p:cNvSpPr/>
          <p:nvPr/>
        </p:nvSpPr>
        <p:spPr>
          <a:xfrm>
            <a:off x="4482899" y="4326224"/>
            <a:ext cx="3026510" cy="1172048"/>
          </a:xfrm>
          <a:prstGeom prst="ellipse">
            <a:avLst/>
          </a:prstGeom>
          <a:solidFill>
            <a:srgbClr val="549E39">
              <a:alpha val="24000"/>
            </a:srgbClr>
          </a:solidFill>
          <a:ln w="15875" cap="rnd" cmpd="sng" algn="ctr">
            <a:solidFill>
              <a:srgbClr val="549E39">
                <a:shade val="50000"/>
              </a:srgbClr>
            </a:solidFill>
            <a:prstDash val="solid"/>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3200" b="1" i="0" u="none" strike="noStrike" kern="1200" cap="none" spc="0" normalizeH="0" baseline="0" noProof="0" dirty="0">
                <a:ln>
                  <a:noFill/>
                </a:ln>
                <a:solidFill>
                  <a:sysClr val="windowText" lastClr="000000"/>
                </a:solidFill>
                <a:effectLst/>
                <a:uLnTx/>
                <a:uFillTx/>
                <a:latin typeface="Century Gothic" panose="020B0502020202020204"/>
                <a:ea typeface="+mn-ea"/>
                <a:cs typeface="+mn-cs"/>
              </a:rPr>
              <a:t>63.</a:t>
            </a:r>
            <a:r>
              <a:rPr kumimoji="0" lang="en-US" sz="3200" b="1" i="0" u="none" strike="noStrike" kern="1200" cap="none" spc="0" normalizeH="0" baseline="0" noProof="0" dirty="0">
                <a:ln>
                  <a:noFill/>
                </a:ln>
                <a:solidFill>
                  <a:sysClr val="windowText" lastClr="000000"/>
                </a:solidFill>
                <a:effectLst/>
                <a:uLnTx/>
                <a:uFillTx/>
                <a:latin typeface="Century Gothic" panose="020B0502020202020204"/>
                <a:ea typeface="+mn-ea"/>
                <a:cs typeface="+mn-cs"/>
              </a:rPr>
              <a:t>3</a:t>
            </a:r>
            <a:r>
              <a:rPr kumimoji="0" lang="el-GR" sz="3200" b="1" i="0" u="none" strike="noStrike" kern="1200" cap="none" spc="0" normalizeH="0" baseline="0" noProof="0" dirty="0">
                <a:ln>
                  <a:noFill/>
                </a:ln>
                <a:solidFill>
                  <a:sysClr val="windowText" lastClr="000000"/>
                </a:solidFill>
                <a:effectLst/>
                <a:uLnTx/>
                <a:uFillTx/>
                <a:latin typeface="Century Gothic" panose="020B0502020202020204"/>
                <a:ea typeface="+mn-ea"/>
                <a:cs typeface="+mn-cs"/>
              </a:rPr>
              <a: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3200" b="1" i="0" u="none" strike="noStrike" kern="1200" cap="none" spc="0" normalizeH="0" baseline="0" noProof="0" dirty="0">
                <a:ln>
                  <a:noFill/>
                </a:ln>
                <a:solidFill>
                  <a:sysClr val="windowText" lastClr="000000"/>
                </a:solidFill>
                <a:effectLst/>
                <a:uLnTx/>
                <a:uFillTx/>
                <a:latin typeface="Century Gothic" panose="020B0502020202020204"/>
                <a:ea typeface="+mn-ea"/>
                <a:cs typeface="+mn-cs"/>
              </a:rPr>
              <a:t>Κορίτσια</a:t>
            </a:r>
          </a:p>
        </p:txBody>
      </p:sp>
      <p:cxnSp>
        <p:nvCxnSpPr>
          <p:cNvPr id="20" name="Straight Arrow Connector 19">
            <a:extLst>
              <a:ext uri="{FF2B5EF4-FFF2-40B4-BE49-F238E27FC236}">
                <a16:creationId xmlns:a16="http://schemas.microsoft.com/office/drawing/2014/main" id="{D98D1565-FC56-6CE3-805F-5C996A5FC0F9}"/>
              </a:ext>
            </a:extLst>
          </p:cNvPr>
          <p:cNvCxnSpPr/>
          <p:nvPr/>
        </p:nvCxnSpPr>
        <p:spPr>
          <a:xfrm flipH="1">
            <a:off x="3358195" y="2969777"/>
            <a:ext cx="234669" cy="11733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4A1251E6-C1F9-CFDA-4687-F26DC87BFB9C}"/>
              </a:ext>
            </a:extLst>
          </p:cNvPr>
          <p:cNvCxnSpPr>
            <a:cxnSpLocks/>
          </p:cNvCxnSpPr>
          <p:nvPr/>
        </p:nvCxnSpPr>
        <p:spPr>
          <a:xfrm>
            <a:off x="4867318" y="2874108"/>
            <a:ext cx="254940" cy="12159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195880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4398B-0986-D74B-D058-E0BD58E6F732}"/>
              </a:ext>
            </a:extLst>
          </p:cNvPr>
          <p:cNvSpPr>
            <a:spLocks noGrp="1"/>
          </p:cNvSpPr>
          <p:nvPr>
            <p:ph type="title"/>
          </p:nvPr>
        </p:nvSpPr>
        <p:spPr>
          <a:xfrm>
            <a:off x="2377440" y="377507"/>
            <a:ext cx="9144000" cy="1325563"/>
          </a:xfrm>
        </p:spPr>
        <p:txBody>
          <a:bodyPr>
            <a:normAutofit fontScale="90000"/>
          </a:bodyPr>
          <a:lstStyle/>
          <a:p>
            <a:r>
              <a:rPr lang="el-GR" sz="4400" b="1" u="sng" dirty="0">
                <a:solidFill>
                  <a:schemeClr val="tx1">
                    <a:lumMod val="95000"/>
                    <a:lumOff val="5000"/>
                  </a:schemeClr>
                </a:solidFill>
                <a:latin typeface="Cond Pro light"/>
              </a:rPr>
              <a:t>Καταθλιπτικά συμπτώματα και κοινωνικό-δημογραφικ</a:t>
            </a:r>
            <a:r>
              <a:rPr lang="el-GR" b="1" u="sng" dirty="0">
                <a:solidFill>
                  <a:schemeClr val="tx1">
                    <a:lumMod val="95000"/>
                    <a:lumOff val="5000"/>
                  </a:schemeClr>
                </a:solidFill>
                <a:latin typeface="Cond Pro light"/>
              </a:rPr>
              <a:t>ά χαρακτηριστικά </a:t>
            </a:r>
            <a:endParaRPr lang="en-US" u="sng" dirty="0">
              <a:solidFill>
                <a:schemeClr val="tx1">
                  <a:lumMod val="95000"/>
                  <a:lumOff val="5000"/>
                </a:schemeClr>
              </a:solidFill>
            </a:endParaRPr>
          </a:p>
        </p:txBody>
      </p:sp>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1" name="Content Placeholder 10">
            <a:extLst>
              <a:ext uri="{FF2B5EF4-FFF2-40B4-BE49-F238E27FC236}">
                <a16:creationId xmlns:a16="http://schemas.microsoft.com/office/drawing/2014/main" id="{7F3A1AFE-3AA6-92CD-2A65-81B70490F5ED}"/>
              </a:ext>
            </a:extLst>
          </p:cNvPr>
          <p:cNvSpPr>
            <a:spLocks noGrp="1"/>
          </p:cNvSpPr>
          <p:nvPr>
            <p:ph idx="1"/>
          </p:nvPr>
        </p:nvSpPr>
        <p:spPr>
          <a:xfrm>
            <a:off x="4594619" y="1825625"/>
            <a:ext cx="6759181" cy="4351338"/>
          </a:xfrm>
        </p:spPr>
        <p:txBody>
          <a:bodyPr>
            <a:normAutofit/>
          </a:bodyPr>
          <a:lstStyle/>
          <a:p>
            <a:pPr marL="0" indent="0">
              <a:buNone/>
            </a:pPr>
            <a:r>
              <a:rPr lang="el-GR" dirty="0"/>
              <a:t>     </a:t>
            </a:r>
          </a:p>
          <a:p>
            <a:pPr marL="0" indent="0">
              <a:buNone/>
            </a:pPr>
            <a:r>
              <a:rPr lang="el-GR" dirty="0"/>
              <a:t>     </a:t>
            </a:r>
          </a:p>
        </p:txBody>
      </p:sp>
      <p:sp>
        <p:nvSpPr>
          <p:cNvPr id="12" name="TextBox 11">
            <a:extLst>
              <a:ext uri="{FF2B5EF4-FFF2-40B4-BE49-F238E27FC236}">
                <a16:creationId xmlns:a16="http://schemas.microsoft.com/office/drawing/2014/main" id="{BE5B139B-4E05-BBE1-72FC-DCBD11BF973F}"/>
              </a:ext>
            </a:extLst>
          </p:cNvPr>
          <p:cNvSpPr txBox="1"/>
          <p:nvPr/>
        </p:nvSpPr>
        <p:spPr>
          <a:xfrm>
            <a:off x="2152345" y="1825626"/>
            <a:ext cx="8853705" cy="3897477"/>
          </a:xfrm>
          <a:prstGeom prst="rect">
            <a:avLst/>
          </a:prstGeom>
          <a:noFill/>
        </p:spPr>
        <p:txBody>
          <a:bodyPr wrap="square">
            <a:spAutoFit/>
          </a:bodyPr>
          <a:lstStyle/>
          <a:p>
            <a:pPr marL="228600" marR="0" lvl="0" indent="-228600" algn="just" defTabSz="914400" rtl="0" eaLnBrk="1" fontAlgn="auto" latinLnBrk="0" hangingPunct="1">
              <a:lnSpc>
                <a:spcPct val="115000"/>
              </a:lnSpc>
              <a:spcBef>
                <a:spcPts val="1000"/>
              </a:spcBef>
              <a:spcAft>
                <a:spcPts val="800"/>
              </a:spcAft>
              <a:buClrTx/>
              <a:buSzTx/>
              <a:buFont typeface="Arial" panose="020B0604020202020204" pitchFamily="34" charset="0"/>
              <a:buChar char="•"/>
              <a:tabLst/>
              <a:defRPr/>
            </a:pP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Τα </a:t>
            </a:r>
            <a:r>
              <a:rPr kumimoji="0" lang="el-GR"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κορίτσια</a:t>
            </a: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σημείωσαν περισσότερο καταθλιπτικά συμπτώματα από ότι τα αγόρια (</a:t>
            </a:r>
            <a:r>
              <a:rPr kumimoji="0" lang="el-GR"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17.3</a:t>
            </a: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a:t>
            </a:r>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vs </a:t>
            </a: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11.1%</a:t>
            </a:r>
            <a:r>
              <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)(p&lt;0.05)</a:t>
            </a:r>
            <a:endPar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l-GR" sz="2800" b="1" i="0" u="none" strike="noStrike" kern="1200" cap="none" spc="0" normalizeH="0" baseline="0" noProof="0" dirty="0">
                <a:ln>
                  <a:noFill/>
                </a:ln>
                <a:solidFill>
                  <a:prstClr val="black"/>
                </a:solidFill>
                <a:effectLst/>
                <a:uLnTx/>
                <a:uFillTx/>
                <a:latin typeface="Calibri" panose="020F0502020204030204"/>
                <a:ea typeface="+mn-ea"/>
                <a:cs typeface="+mn-cs"/>
              </a:rPr>
              <a:t>Παιδία με ΔΕΠΥ</a:t>
            </a:r>
          </a:p>
          <a:p>
            <a:pPr lvl="0" algn="just">
              <a:lnSpc>
                <a:spcPct val="90000"/>
              </a:lnSpc>
              <a:spcBef>
                <a:spcPts val="1000"/>
              </a:spcBef>
              <a:defRPr/>
            </a:pPr>
            <a:r>
              <a:rPr kumimoji="0" lang="el-GR" sz="2800" b="0" i="0" u="none" strike="noStrike" kern="1200" cap="none" spc="0" normalizeH="0" baseline="0" noProof="0" dirty="0">
                <a:ln>
                  <a:noFill/>
                </a:ln>
                <a:solidFill>
                  <a:prstClr val="black"/>
                </a:solidFill>
                <a:effectLst/>
                <a:uLnTx/>
                <a:uFillTx/>
                <a:latin typeface="Calibri" panose="020F0502020204030204"/>
                <a:ea typeface="+mn-ea"/>
                <a:cs typeface="+mn-cs"/>
              </a:rPr>
              <a:t>         - </a:t>
            </a:r>
            <a:r>
              <a:rPr kumimoji="0" lang="en-US" sz="2800" b="1" i="0" u="none" strike="noStrike" kern="1200" cap="none" spc="0" normalizeH="0" baseline="0" noProof="0" dirty="0">
                <a:ln>
                  <a:noFill/>
                </a:ln>
                <a:effectLst/>
                <a:uLnTx/>
                <a:uFillTx/>
                <a:latin typeface="Calibri" panose="020F0502020204030204"/>
                <a:ea typeface="+mn-ea"/>
                <a:cs typeface="+mn-cs"/>
              </a:rPr>
              <a:t>39,1</a:t>
            </a:r>
            <a:r>
              <a:rPr kumimoji="0" lang="el-GR" sz="2800" b="1" i="0" u="none" strike="noStrike" kern="1200" cap="none" spc="0" normalizeH="0" baseline="0" noProof="0" dirty="0">
                <a:ln>
                  <a:noFill/>
                </a:ln>
                <a:effectLst/>
                <a:uLnTx/>
                <a:uFillTx/>
                <a:latin typeface="Calibri" panose="020F0502020204030204"/>
                <a:ea typeface="+mn-ea"/>
                <a:cs typeface="+mn-cs"/>
              </a:rPr>
              <a:t>%</a:t>
            </a:r>
            <a:r>
              <a:rPr kumimoji="0" lang="el-GR" sz="2800" i="0" u="none" strike="noStrike" kern="1200" cap="none" spc="0" normalizeH="0" baseline="0" noProof="0" dirty="0">
                <a:ln>
                  <a:noFill/>
                </a:ln>
                <a:effectLst/>
                <a:uLnTx/>
                <a:uFillTx/>
                <a:latin typeface="Calibri" panose="020F0502020204030204"/>
                <a:ea typeface="+mn-ea"/>
                <a:cs typeface="+mn-cs"/>
              </a:rPr>
              <a:t> των παιδιών που είχαν διαγνωστεί </a:t>
            </a:r>
            <a:r>
              <a:rPr lang="el-GR" sz="2800" dirty="0">
                <a:latin typeface="Calibri" panose="020F0502020204030204"/>
              </a:rPr>
              <a:t>με</a:t>
            </a:r>
            <a:r>
              <a:rPr lang="en-US" sz="2800" dirty="0">
                <a:latin typeface="Calibri" panose="020F0502020204030204"/>
              </a:rPr>
              <a:t> </a:t>
            </a:r>
            <a:r>
              <a:rPr lang="el-GR" sz="2800" dirty="0">
                <a:latin typeface="Calibri" panose="020F0502020204030204"/>
              </a:rPr>
              <a:t>ΔΕΠΥ παρουσίαζαν </a:t>
            </a:r>
            <a:r>
              <a:rPr kumimoji="0" lang="el-GR" sz="2800" i="0" u="none" strike="noStrike" kern="1200" cap="none" spc="0" normalizeH="0" baseline="0" noProof="0" dirty="0">
                <a:ln>
                  <a:noFill/>
                </a:ln>
                <a:effectLst/>
                <a:uLnTx/>
                <a:uFillTx/>
                <a:latin typeface="Calibri" panose="020F0502020204030204"/>
                <a:ea typeface="+mn-ea"/>
                <a:cs typeface="+mn-cs"/>
              </a:rPr>
              <a:t>καταθλιπτικά συμπτώματα σε σύγκριση με το</a:t>
            </a:r>
            <a:r>
              <a:rPr kumimoji="0" lang="en-US" sz="2800" i="0" u="none" strike="noStrike" kern="1200" cap="none" spc="0" normalizeH="0" baseline="0" noProof="0" dirty="0">
                <a:ln>
                  <a:noFill/>
                </a:ln>
                <a:effectLst/>
                <a:uLnTx/>
                <a:uFillTx/>
                <a:latin typeface="Calibri" panose="020F0502020204030204"/>
                <a:ea typeface="+mn-ea"/>
                <a:cs typeface="+mn-cs"/>
              </a:rPr>
              <a:t> </a:t>
            </a:r>
            <a:r>
              <a:rPr kumimoji="0" lang="en-US" sz="2800" b="1" i="0" u="none" strike="noStrike" kern="1200" cap="none" spc="0" normalizeH="0" baseline="0" noProof="0" dirty="0">
                <a:ln>
                  <a:noFill/>
                </a:ln>
                <a:effectLst/>
                <a:uLnTx/>
                <a:uFillTx/>
                <a:latin typeface="Calibri" panose="020F0502020204030204"/>
                <a:ea typeface="+mn-ea"/>
                <a:cs typeface="+mn-cs"/>
              </a:rPr>
              <a:t>12,4%</a:t>
            </a:r>
            <a:r>
              <a:rPr kumimoji="0" lang="en-US" sz="2800" i="0" u="none" strike="noStrike" kern="1200" cap="none" spc="0" normalizeH="0" baseline="0" noProof="0" dirty="0">
                <a:ln>
                  <a:noFill/>
                </a:ln>
                <a:effectLst/>
                <a:uLnTx/>
                <a:uFillTx/>
                <a:latin typeface="Calibri" panose="020F0502020204030204"/>
                <a:ea typeface="+mn-ea"/>
                <a:cs typeface="+mn-cs"/>
              </a:rPr>
              <a:t> </a:t>
            </a:r>
            <a:r>
              <a:rPr kumimoji="0" lang="el-GR" sz="2800" i="0" u="none" strike="noStrike" kern="1200" cap="none" spc="0" normalizeH="0" baseline="0" noProof="0" dirty="0">
                <a:ln>
                  <a:noFill/>
                </a:ln>
                <a:effectLst/>
                <a:uLnTx/>
                <a:uFillTx/>
                <a:latin typeface="Calibri" panose="020F0502020204030204"/>
                <a:ea typeface="+mn-ea"/>
                <a:cs typeface="+mn-cs"/>
              </a:rPr>
              <a:t> των παιδιών που </a:t>
            </a:r>
            <a:r>
              <a:rPr lang="el-GR" sz="2800" dirty="0">
                <a:latin typeface="Calibri" panose="020F0502020204030204"/>
              </a:rPr>
              <a:t>δεν είχαν</a:t>
            </a:r>
            <a:r>
              <a:rPr kumimoji="0" lang="el-GR" sz="2800" i="0" u="none" strike="noStrike" kern="1200" cap="none" spc="0" normalizeH="0" baseline="0" noProof="0" dirty="0">
                <a:ln>
                  <a:noFill/>
                </a:ln>
                <a:effectLst/>
                <a:uLnTx/>
                <a:uFillTx/>
                <a:latin typeface="Calibri" panose="020F0502020204030204"/>
                <a:ea typeface="+mn-ea"/>
                <a:cs typeface="+mn-cs"/>
              </a:rPr>
              <a:t> ΔΕΠΥ αλλά με καταθλιπτικά συμπτώματα</a:t>
            </a:r>
            <a:r>
              <a:rPr kumimoji="0" lang="el-GR" sz="2800" i="1" u="none" strike="noStrike" kern="1200" cap="none" spc="0" normalizeH="0" baseline="0" noProof="0" dirty="0">
                <a:ln>
                  <a:noFill/>
                </a:ln>
                <a:effectLst/>
                <a:uLnTx/>
                <a:uFillTx/>
                <a:latin typeface="Calibri" panose="020F0502020204030204"/>
                <a:ea typeface="+mn-ea"/>
                <a:cs typeface="+mn-cs"/>
              </a:rPr>
              <a:t>. </a:t>
            </a:r>
          </a:p>
          <a:p>
            <a:pPr lvl="0" algn="r">
              <a:lnSpc>
                <a:spcPct val="90000"/>
              </a:lnSpc>
              <a:spcBef>
                <a:spcPts val="1000"/>
              </a:spcBef>
              <a:defRPr/>
            </a:pPr>
            <a:r>
              <a:rPr kumimoji="0" lang="el-GR" sz="2800" i="1" u="none" strike="noStrike" kern="1200" cap="none" spc="0" normalizeH="0" baseline="0" noProof="0" dirty="0">
                <a:ln>
                  <a:noFill/>
                </a:ln>
                <a:effectLst/>
                <a:uLnTx/>
                <a:uFillTx/>
                <a:latin typeface="Calibri" panose="020F0502020204030204"/>
                <a:ea typeface="+mn-ea"/>
                <a:cs typeface="+mn-cs"/>
              </a:rPr>
              <a:t>(</a:t>
            </a:r>
            <a:r>
              <a:rPr kumimoji="0" lang="en-US" sz="2800" i="1" u="none" strike="noStrike" kern="1200" cap="none" spc="0" normalizeH="0" baseline="0" noProof="0" dirty="0">
                <a:ln>
                  <a:noFill/>
                </a:ln>
                <a:effectLst/>
                <a:uLnTx/>
                <a:uFillTx/>
                <a:latin typeface="Calibri" panose="020F0502020204030204"/>
                <a:ea typeface="+mn-ea"/>
                <a:cs typeface="+mn-cs"/>
              </a:rPr>
              <a:t>p&lt;0.001)</a:t>
            </a:r>
            <a:endParaRPr kumimoji="0" lang="el-GR" sz="2800" i="1" u="none" strike="noStrike" kern="1200" cap="none" spc="0" normalizeH="0" baseline="0" noProof="0" dirty="0">
              <a:ln>
                <a:noFill/>
              </a:ln>
              <a:effectLst/>
              <a:uLnTx/>
              <a:uFillTx/>
              <a:latin typeface="Calibri" panose="020F0502020204030204"/>
              <a:ea typeface="+mn-ea"/>
              <a:cs typeface="+mn-cs"/>
            </a:endParaRPr>
          </a:p>
        </p:txBody>
      </p:sp>
    </p:spTree>
    <p:extLst>
      <p:ext uri="{BB962C8B-B14F-4D97-AF65-F5344CB8AC3E}">
        <p14:creationId xmlns:p14="http://schemas.microsoft.com/office/powerpoint/2010/main" val="18638863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4398B-0986-D74B-D058-E0BD58E6F732}"/>
              </a:ext>
            </a:extLst>
          </p:cNvPr>
          <p:cNvSpPr>
            <a:spLocks noGrp="1"/>
          </p:cNvSpPr>
          <p:nvPr>
            <p:ph type="title"/>
          </p:nvPr>
        </p:nvSpPr>
        <p:spPr>
          <a:xfrm>
            <a:off x="2377440" y="377507"/>
            <a:ext cx="9144000" cy="1325563"/>
          </a:xfrm>
        </p:spPr>
        <p:txBody>
          <a:bodyPr>
            <a:normAutofit fontScale="90000"/>
          </a:bodyPr>
          <a:lstStyle/>
          <a:p>
            <a:r>
              <a:rPr lang="el-GR" sz="4400" b="1" u="sng" dirty="0">
                <a:solidFill>
                  <a:schemeClr val="tx1">
                    <a:lumMod val="95000"/>
                    <a:lumOff val="5000"/>
                  </a:schemeClr>
                </a:solidFill>
                <a:latin typeface="Cond Pro light"/>
              </a:rPr>
              <a:t>Καταθλιπτικά συμπτώματα και κοινωνικό-δημογραφικ</a:t>
            </a:r>
            <a:r>
              <a:rPr lang="el-GR" b="1" u="sng" dirty="0">
                <a:solidFill>
                  <a:schemeClr val="tx1">
                    <a:lumMod val="95000"/>
                    <a:lumOff val="5000"/>
                  </a:schemeClr>
                </a:solidFill>
                <a:latin typeface="Cond Pro light"/>
              </a:rPr>
              <a:t>ά χαρακτηριστικά </a:t>
            </a:r>
            <a:endParaRPr lang="en-US" u="sng" dirty="0">
              <a:solidFill>
                <a:schemeClr val="tx1">
                  <a:lumMod val="95000"/>
                  <a:lumOff val="5000"/>
                </a:schemeClr>
              </a:solidFill>
            </a:endParaRPr>
          </a:p>
        </p:txBody>
      </p:sp>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2" name="TextBox 11">
            <a:extLst>
              <a:ext uri="{FF2B5EF4-FFF2-40B4-BE49-F238E27FC236}">
                <a16:creationId xmlns:a16="http://schemas.microsoft.com/office/drawing/2014/main" id="{BE5B139B-4E05-BBE1-72FC-DCBD11BF973F}"/>
              </a:ext>
            </a:extLst>
          </p:cNvPr>
          <p:cNvSpPr txBox="1"/>
          <p:nvPr/>
        </p:nvSpPr>
        <p:spPr>
          <a:xfrm>
            <a:off x="2194883" y="4849867"/>
            <a:ext cx="1562099" cy="625428"/>
          </a:xfrm>
          <a:prstGeom prst="rect">
            <a:avLst/>
          </a:prstGeom>
          <a:noFill/>
        </p:spPr>
        <p:txBody>
          <a:bodyPr wrap="square">
            <a:spAutoFit/>
          </a:bodyPr>
          <a:lstStyle/>
          <a:p>
            <a:pPr marL="0" marR="0" lvl="0" indent="0" algn="just" defTabSz="914400" rtl="0" eaLnBrk="1" fontAlgn="auto" latinLnBrk="0" hangingPunct="1">
              <a:lnSpc>
                <a:spcPct val="115000"/>
              </a:lnSpc>
              <a:spcBef>
                <a:spcPts val="1000"/>
              </a:spcBef>
              <a:spcAft>
                <a:spcPts val="800"/>
              </a:spcAft>
              <a:buClrTx/>
              <a:buSzTx/>
              <a:buFont typeface="Arial" panose="020B0604020202020204" pitchFamily="34" charset="0"/>
              <a:buNone/>
              <a:tabLst/>
              <a:defRPr/>
            </a:pPr>
            <a:r>
              <a:rPr lang="el-GR" sz="3200" b="1" dirty="0">
                <a:solidFill>
                  <a:prstClr val="black"/>
                </a:solidFill>
                <a:latin typeface="Calibri" panose="020F0502020204030204"/>
              </a:rPr>
              <a:t>5,6</a:t>
            </a:r>
            <a:r>
              <a:rPr kumimoji="0" lang="en-US" sz="3200" b="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l-GR" sz="3200" b="1"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15" name="Oval 14">
            <a:extLst>
              <a:ext uri="{FF2B5EF4-FFF2-40B4-BE49-F238E27FC236}">
                <a16:creationId xmlns:a16="http://schemas.microsoft.com/office/drawing/2014/main" id="{BFDEA039-C2BA-9CDC-6E72-5873AE70DDB2}"/>
              </a:ext>
            </a:extLst>
          </p:cNvPr>
          <p:cNvSpPr/>
          <p:nvPr/>
        </p:nvSpPr>
        <p:spPr>
          <a:xfrm>
            <a:off x="1699582" y="3090091"/>
            <a:ext cx="1821180" cy="1508760"/>
          </a:xfrm>
          <a:prstGeom prst="ellipse">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2000" b="1" dirty="0">
                <a:solidFill>
                  <a:prstClr val="black"/>
                </a:solidFill>
                <a:latin typeface="Calibri" panose="020F0502020204030204"/>
              </a:rPr>
              <a:t>ΔΕΠΥ</a:t>
            </a:r>
            <a:endParaRPr lang="el-GR" sz="2000" dirty="0"/>
          </a:p>
        </p:txBody>
      </p:sp>
      <p:sp>
        <p:nvSpPr>
          <p:cNvPr id="16" name="Oval 15">
            <a:extLst>
              <a:ext uri="{FF2B5EF4-FFF2-40B4-BE49-F238E27FC236}">
                <a16:creationId xmlns:a16="http://schemas.microsoft.com/office/drawing/2014/main" id="{1F65F144-D903-9C58-9D91-DD64298F2EE5}"/>
              </a:ext>
            </a:extLst>
          </p:cNvPr>
          <p:cNvSpPr/>
          <p:nvPr/>
        </p:nvSpPr>
        <p:spPr>
          <a:xfrm>
            <a:off x="7033262" y="3090091"/>
            <a:ext cx="1987646" cy="1508760"/>
          </a:xfrm>
          <a:prstGeom prst="ellipse">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2000" b="1" dirty="0">
                <a:solidFill>
                  <a:prstClr val="black"/>
                </a:solidFill>
                <a:latin typeface="Calibri" panose="020F0502020204030204"/>
              </a:rPr>
              <a:t>Κορίτσια</a:t>
            </a:r>
            <a:endParaRPr lang="el-GR" sz="2000" dirty="0"/>
          </a:p>
        </p:txBody>
      </p:sp>
      <p:sp>
        <p:nvSpPr>
          <p:cNvPr id="18" name="TextBox 17">
            <a:extLst>
              <a:ext uri="{FF2B5EF4-FFF2-40B4-BE49-F238E27FC236}">
                <a16:creationId xmlns:a16="http://schemas.microsoft.com/office/drawing/2014/main" id="{1CBC052E-EDE7-7CC1-668B-CE4458D67682}"/>
              </a:ext>
            </a:extLst>
          </p:cNvPr>
          <p:cNvSpPr txBox="1"/>
          <p:nvPr/>
        </p:nvSpPr>
        <p:spPr>
          <a:xfrm>
            <a:off x="7660313" y="4828964"/>
            <a:ext cx="2127885" cy="646331"/>
          </a:xfrm>
          <a:prstGeom prst="rect">
            <a:avLst/>
          </a:prstGeom>
          <a:noFill/>
        </p:spPr>
        <p:txBody>
          <a:bodyPr wrap="square">
            <a:spAutoFit/>
          </a:bodyPr>
          <a:lstStyle/>
          <a:p>
            <a:r>
              <a:rPr kumimoji="0" lang="el-GR" sz="3600" b="1" u="none" strike="noStrike" kern="1200" cap="none" spc="0" normalizeH="0" baseline="0" noProof="0" dirty="0">
                <a:ln>
                  <a:noFill/>
                </a:ln>
                <a:solidFill>
                  <a:prstClr val="black"/>
                </a:solidFill>
                <a:effectLst/>
                <a:uLnTx/>
                <a:uFillTx/>
                <a:latin typeface="Calibri" panose="020F0502020204030204"/>
                <a:ea typeface="+mn-ea"/>
                <a:cs typeface="+mn-cs"/>
              </a:rPr>
              <a:t>4.5</a:t>
            </a:r>
            <a:endParaRPr lang="el-GR" sz="3600" dirty="0"/>
          </a:p>
        </p:txBody>
      </p:sp>
      <p:sp>
        <p:nvSpPr>
          <p:cNvPr id="21" name="TextBox 20">
            <a:extLst>
              <a:ext uri="{FF2B5EF4-FFF2-40B4-BE49-F238E27FC236}">
                <a16:creationId xmlns:a16="http://schemas.microsoft.com/office/drawing/2014/main" id="{3C1B74D8-2466-86BE-B0C2-DBE6D28E1201}"/>
              </a:ext>
            </a:extLst>
          </p:cNvPr>
          <p:cNvSpPr txBox="1"/>
          <p:nvPr/>
        </p:nvSpPr>
        <p:spPr>
          <a:xfrm>
            <a:off x="4227368" y="5985872"/>
            <a:ext cx="4496887" cy="558743"/>
          </a:xfrm>
          <a:prstGeom prst="rect">
            <a:avLst/>
          </a:prstGeom>
          <a:noFill/>
        </p:spPr>
        <p:txBody>
          <a:bodyPr wrap="square">
            <a:spAutoFit/>
          </a:bodyPr>
          <a:lstStyle/>
          <a:p>
            <a:pPr marL="0" marR="0" indent="0" algn="just" rtl="0" eaLnBrk="1" fontAlgn="auto" latinLnBrk="0" hangingPunct="1">
              <a:lnSpc>
                <a:spcPct val="115000"/>
              </a:lnSpc>
              <a:spcBef>
                <a:spcPts val="1000"/>
              </a:spcBef>
              <a:spcAft>
                <a:spcPts val="800"/>
              </a:spcAft>
            </a:pPr>
            <a:r>
              <a:rPr lang="el-GR" sz="2800" b="1" kern="1200" spc="0" baseline="0" dirty="0">
                <a:ln>
                  <a:noFill/>
                </a:ln>
                <a:solidFill>
                  <a:srgbClr val="000000"/>
                </a:solidFill>
                <a:effectLst/>
                <a:latin typeface="Calibri" panose="020F0502020204030204" pitchFamily="34" charset="0"/>
                <a:ea typeface="+mn-ea"/>
                <a:cs typeface="+mn-cs"/>
              </a:rPr>
              <a:t>Καταθλιπτικά συμπτώμα</a:t>
            </a:r>
            <a:r>
              <a:rPr lang="el-GR" sz="2800" b="1" kern="1200" dirty="0">
                <a:solidFill>
                  <a:srgbClr val="000000"/>
                </a:solidFill>
                <a:effectLst/>
                <a:latin typeface="Calibri" panose="020F0502020204030204" pitchFamily="34" charset="0"/>
                <a:ea typeface="+mn-ea"/>
                <a:cs typeface="+mn-cs"/>
              </a:rPr>
              <a:t>τα</a:t>
            </a:r>
            <a:endParaRPr lang="el-GR" sz="2800" b="1" dirty="0">
              <a:effectLst/>
            </a:endParaRPr>
          </a:p>
        </p:txBody>
      </p:sp>
      <p:sp>
        <p:nvSpPr>
          <p:cNvPr id="17" name="Oval 16">
            <a:extLst>
              <a:ext uri="{FF2B5EF4-FFF2-40B4-BE49-F238E27FC236}">
                <a16:creationId xmlns:a16="http://schemas.microsoft.com/office/drawing/2014/main" id="{05A5A3B9-0183-478F-8231-38B535740434}"/>
              </a:ext>
            </a:extLst>
          </p:cNvPr>
          <p:cNvSpPr/>
          <p:nvPr/>
        </p:nvSpPr>
        <p:spPr>
          <a:xfrm>
            <a:off x="4274820" y="3090091"/>
            <a:ext cx="1987646" cy="1508760"/>
          </a:xfrm>
          <a:prstGeom prst="ellipse">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2000" b="1">
                <a:solidFill>
                  <a:prstClr val="black"/>
                </a:solidFill>
                <a:latin typeface="Calibri" panose="020F0502020204030204"/>
              </a:rPr>
              <a:t>Αλλοδαπό Πατέρα</a:t>
            </a:r>
            <a:endParaRPr lang="el-GR" sz="2000" dirty="0"/>
          </a:p>
        </p:txBody>
      </p:sp>
      <p:sp>
        <p:nvSpPr>
          <p:cNvPr id="19" name="Oval 18">
            <a:extLst>
              <a:ext uri="{FF2B5EF4-FFF2-40B4-BE49-F238E27FC236}">
                <a16:creationId xmlns:a16="http://schemas.microsoft.com/office/drawing/2014/main" id="{7C03FC43-9D6A-4E91-820C-C832BC1377D5}"/>
              </a:ext>
            </a:extLst>
          </p:cNvPr>
          <p:cNvSpPr/>
          <p:nvPr/>
        </p:nvSpPr>
        <p:spPr>
          <a:xfrm>
            <a:off x="9645590" y="3090091"/>
            <a:ext cx="1821180" cy="1508760"/>
          </a:xfrm>
          <a:prstGeom prst="ellipse">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2000" b="1" dirty="0">
                <a:solidFill>
                  <a:schemeClr val="tx1"/>
                </a:solidFill>
              </a:rPr>
              <a:t>Πατέρας ≥44</a:t>
            </a:r>
          </a:p>
        </p:txBody>
      </p:sp>
      <p:sp>
        <p:nvSpPr>
          <p:cNvPr id="20" name="TextBox 19">
            <a:extLst>
              <a:ext uri="{FF2B5EF4-FFF2-40B4-BE49-F238E27FC236}">
                <a16:creationId xmlns:a16="http://schemas.microsoft.com/office/drawing/2014/main" id="{DF1CF8D5-E9D9-4100-887E-3AAB8D78D3BA}"/>
              </a:ext>
            </a:extLst>
          </p:cNvPr>
          <p:cNvSpPr txBox="1"/>
          <p:nvPr/>
        </p:nvSpPr>
        <p:spPr>
          <a:xfrm>
            <a:off x="4927598" y="4849867"/>
            <a:ext cx="1562099" cy="625428"/>
          </a:xfrm>
          <a:prstGeom prst="rect">
            <a:avLst/>
          </a:prstGeom>
          <a:noFill/>
        </p:spPr>
        <p:txBody>
          <a:bodyPr wrap="square">
            <a:spAutoFit/>
          </a:bodyPr>
          <a:lstStyle/>
          <a:p>
            <a:pPr marL="0" marR="0" lvl="0" indent="0" algn="just" defTabSz="914400" rtl="0" eaLnBrk="1" fontAlgn="auto" latinLnBrk="0" hangingPunct="1">
              <a:lnSpc>
                <a:spcPct val="115000"/>
              </a:lnSpc>
              <a:spcBef>
                <a:spcPts val="1000"/>
              </a:spcBef>
              <a:spcAft>
                <a:spcPts val="800"/>
              </a:spcAft>
              <a:buClrTx/>
              <a:buSzTx/>
              <a:buFont typeface="Arial" panose="020B0604020202020204" pitchFamily="34" charset="0"/>
              <a:buNone/>
              <a:tabLst/>
              <a:defRPr/>
            </a:pPr>
            <a:r>
              <a:rPr kumimoji="0" lang="el-GR" sz="3200" b="1" u="none" strike="noStrike" kern="1200" cap="none" spc="0" normalizeH="0" baseline="0" noProof="0" dirty="0">
                <a:ln>
                  <a:noFill/>
                </a:ln>
                <a:solidFill>
                  <a:prstClr val="black"/>
                </a:solidFill>
                <a:effectLst/>
                <a:uLnTx/>
                <a:uFillTx/>
                <a:latin typeface="Calibri" panose="020F0502020204030204"/>
                <a:ea typeface="+mn-ea"/>
                <a:cs typeface="+mn-cs"/>
              </a:rPr>
              <a:t>1.9</a:t>
            </a:r>
            <a:r>
              <a:rPr kumimoji="0" lang="en-US" sz="3200" b="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l-GR" sz="3200" b="1"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23" name="TextBox 22">
            <a:extLst>
              <a:ext uri="{FF2B5EF4-FFF2-40B4-BE49-F238E27FC236}">
                <a16:creationId xmlns:a16="http://schemas.microsoft.com/office/drawing/2014/main" id="{814C7211-E7AB-422A-A153-B36ED729BE4F}"/>
              </a:ext>
            </a:extLst>
          </p:cNvPr>
          <p:cNvSpPr txBox="1"/>
          <p:nvPr/>
        </p:nvSpPr>
        <p:spPr>
          <a:xfrm>
            <a:off x="10313114" y="4853840"/>
            <a:ext cx="1562099" cy="625428"/>
          </a:xfrm>
          <a:prstGeom prst="rect">
            <a:avLst/>
          </a:prstGeom>
          <a:noFill/>
        </p:spPr>
        <p:txBody>
          <a:bodyPr wrap="square">
            <a:spAutoFit/>
          </a:bodyPr>
          <a:lstStyle/>
          <a:p>
            <a:pPr marL="0" marR="0" lvl="0" indent="0" algn="just" defTabSz="914400" rtl="0" eaLnBrk="1" fontAlgn="auto" latinLnBrk="0" hangingPunct="1">
              <a:lnSpc>
                <a:spcPct val="115000"/>
              </a:lnSpc>
              <a:spcBef>
                <a:spcPts val="1000"/>
              </a:spcBef>
              <a:spcAft>
                <a:spcPts val="800"/>
              </a:spcAft>
              <a:buClrTx/>
              <a:buSzTx/>
              <a:buFont typeface="Arial" panose="020B0604020202020204" pitchFamily="34" charset="0"/>
              <a:buNone/>
              <a:tabLst/>
              <a:defRPr/>
            </a:pPr>
            <a:r>
              <a:rPr lang="el-GR" sz="3200" b="1" dirty="0">
                <a:solidFill>
                  <a:prstClr val="black"/>
                </a:solidFill>
                <a:latin typeface="Calibri" panose="020F0502020204030204"/>
              </a:rPr>
              <a:t>0,4</a:t>
            </a:r>
            <a:r>
              <a:rPr kumimoji="0" lang="en-US" sz="3200" b="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l-GR" sz="3200" b="1"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15201725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2E1C5-2D62-5308-E484-A23A7EFB8135}"/>
              </a:ext>
            </a:extLst>
          </p:cNvPr>
          <p:cNvSpPr>
            <a:spLocks noGrp="1"/>
          </p:cNvSpPr>
          <p:nvPr>
            <p:ph type="ctrTitle"/>
          </p:nvPr>
        </p:nvSpPr>
        <p:spPr>
          <a:xfrm>
            <a:off x="1524000" y="-88540"/>
            <a:ext cx="9144000" cy="2387600"/>
          </a:xfrm>
        </p:spPr>
        <p:txBody>
          <a:bodyPr>
            <a:normAutofit fontScale="90000"/>
          </a:bodyPr>
          <a:lstStyle/>
          <a:p>
            <a:r>
              <a:rPr lang="el-GR" sz="3100" b="1" dirty="0">
                <a:latin typeface="Calibri"/>
                <a:ea typeface="Calibri" panose="020F0502020204030204" pitchFamily="34" charset="0"/>
                <a:cs typeface="Times New Roman"/>
              </a:rPr>
              <a:t>Διερεύνηση της σχέση καταθλιπτικών συμπτωμάτων σχολικού εκφοβισμού</a:t>
            </a:r>
            <a:r>
              <a:rPr lang="en-US" sz="3100" b="1" dirty="0">
                <a:latin typeface="Calibri"/>
                <a:ea typeface="Calibri" panose="020F0502020204030204" pitchFamily="34" charset="0"/>
                <a:cs typeface="Times New Roman"/>
              </a:rPr>
              <a:t> </a:t>
            </a:r>
            <a:r>
              <a:rPr lang="el-GR" sz="3100" b="1" dirty="0">
                <a:effectLst/>
                <a:latin typeface="Calibri" panose="020F0502020204030204" pitchFamily="34" charset="0"/>
                <a:ea typeface="Calibri" panose="020F0502020204030204" pitchFamily="34" charset="0"/>
                <a:cs typeface="Calibri" panose="020F0502020204030204" pitchFamily="34" charset="0"/>
              </a:rPr>
              <a:t>σε παιδιά δημοτικής εκπαίδευσης στην Κύπρο</a:t>
            </a:r>
            <a:br>
              <a:rPr lang="en-US" sz="3400" b="1" dirty="0">
                <a:effectLst/>
                <a:latin typeface="Calibri" panose="020F0502020204030204" pitchFamily="34" charset="0"/>
                <a:ea typeface="Calibri" panose="020F0502020204030204" pitchFamily="34" charset="0"/>
                <a:cs typeface="Times New Roman" panose="02020603050405020304" pitchFamily="18" charset="0"/>
              </a:rPr>
            </a:br>
            <a:r>
              <a:rPr lang="el-GR" sz="2200" b="1" dirty="0">
                <a:latin typeface="Calibri"/>
                <a:ea typeface="Calibri" panose="020F0502020204030204" pitchFamily="34" charset="0"/>
                <a:cs typeface="Times New Roman"/>
              </a:rPr>
              <a:t>Αλεξάνδρου Γ., </a:t>
            </a:r>
            <a:r>
              <a:rPr lang="el-GR" sz="2200" dirty="0" err="1">
                <a:latin typeface="Calibri"/>
                <a:ea typeface="Calibri" panose="020F0502020204030204" pitchFamily="34" charset="0"/>
                <a:cs typeface="Times New Roman"/>
              </a:rPr>
              <a:t>Καρανικόλα</a:t>
            </a:r>
            <a:r>
              <a:rPr lang="el-GR" sz="2200" dirty="0">
                <a:latin typeface="Calibri"/>
                <a:ea typeface="Calibri" panose="020F0502020204030204" pitchFamily="34" charset="0"/>
                <a:cs typeface="Times New Roman"/>
              </a:rPr>
              <a:t> Μ., </a:t>
            </a:r>
            <a:r>
              <a:rPr lang="el-GR" sz="2200" dirty="0" err="1">
                <a:latin typeface="Calibri"/>
                <a:ea typeface="Calibri" panose="020F0502020204030204" pitchFamily="34" charset="0"/>
                <a:cs typeface="Times New Roman"/>
              </a:rPr>
              <a:t>Χατζηττοφής</a:t>
            </a:r>
            <a:r>
              <a:rPr lang="el-GR" sz="2200" dirty="0">
                <a:latin typeface="Calibri"/>
                <a:ea typeface="Calibri" panose="020F0502020204030204" pitchFamily="34" charset="0"/>
                <a:cs typeface="Times New Roman"/>
              </a:rPr>
              <a:t> Α., </a:t>
            </a:r>
            <a:r>
              <a:rPr lang="el-GR" sz="2200" dirty="0" err="1">
                <a:latin typeface="Calibri"/>
                <a:ea typeface="Calibri" panose="020F0502020204030204" pitchFamily="34" charset="0"/>
                <a:cs typeface="Times New Roman"/>
              </a:rPr>
              <a:t>Σωκράτους</a:t>
            </a:r>
            <a:r>
              <a:rPr lang="el-GR" sz="2200" dirty="0">
                <a:latin typeface="Calibri"/>
                <a:ea typeface="Calibri" panose="020F0502020204030204" pitchFamily="34" charset="0"/>
                <a:cs typeface="Times New Roman"/>
              </a:rPr>
              <a:t> Σ.</a:t>
            </a:r>
            <a:br>
              <a:rPr lang="en-CY" sz="6000" dirty="0">
                <a:effectLst/>
                <a:latin typeface="Calibri" panose="020F0502020204030204" pitchFamily="34" charset="0"/>
                <a:ea typeface="Calibri" panose="020F0502020204030204" pitchFamily="34" charset="0"/>
                <a:cs typeface="Times New Roman" panose="02020603050405020304" pitchFamily="18" charset="0"/>
              </a:rPr>
            </a:br>
            <a:endParaRPr lang="en-CY" dirty="0"/>
          </a:p>
        </p:txBody>
      </p:sp>
      <p:pic>
        <p:nvPicPr>
          <p:cNvPr id="5" name="Picture 4">
            <a:extLst>
              <a:ext uri="{FF2B5EF4-FFF2-40B4-BE49-F238E27FC236}">
                <a16:creationId xmlns:a16="http://schemas.microsoft.com/office/drawing/2014/main" id="{429147AF-D5A5-C7EE-5745-482B3BBF57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45" y="1681316"/>
            <a:ext cx="12192000" cy="748374"/>
          </a:xfrm>
          <a:prstGeom prst="rect">
            <a:avLst/>
          </a:prstGeom>
        </p:spPr>
      </p:pic>
      <p:pic>
        <p:nvPicPr>
          <p:cNvPr id="7" name="Picture 6">
            <a:extLst>
              <a:ext uri="{FF2B5EF4-FFF2-40B4-BE49-F238E27FC236}">
                <a16:creationId xmlns:a16="http://schemas.microsoft.com/office/drawing/2014/main" id="{74F6B548-7A3D-4A0D-83AA-040AF7F5B084}"/>
              </a:ext>
            </a:extLst>
          </p:cNvPr>
          <p:cNvPicPr>
            <a:picLocks noChangeAspect="1"/>
          </p:cNvPicPr>
          <p:nvPr/>
        </p:nvPicPr>
        <p:blipFill>
          <a:blip r:embed="rId4"/>
          <a:stretch>
            <a:fillRect/>
          </a:stretch>
        </p:blipFill>
        <p:spPr>
          <a:xfrm>
            <a:off x="3142232" y="2429690"/>
            <a:ext cx="5907536" cy="4237087"/>
          </a:xfrm>
          <a:prstGeom prst="rect">
            <a:avLst/>
          </a:prstGeom>
        </p:spPr>
      </p:pic>
    </p:spTree>
    <p:extLst>
      <p:ext uri="{BB962C8B-B14F-4D97-AF65-F5344CB8AC3E}">
        <p14:creationId xmlns:p14="http://schemas.microsoft.com/office/powerpoint/2010/main" val="22011888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4" name="Title 13">
            <a:extLst>
              <a:ext uri="{FF2B5EF4-FFF2-40B4-BE49-F238E27FC236}">
                <a16:creationId xmlns:a16="http://schemas.microsoft.com/office/drawing/2014/main" id="{B8BC6F33-974A-07AF-8FF7-469B07D9E6E7}"/>
              </a:ext>
            </a:extLst>
          </p:cNvPr>
          <p:cNvSpPr>
            <a:spLocks noGrp="1"/>
          </p:cNvSpPr>
          <p:nvPr>
            <p:ph type="title"/>
          </p:nvPr>
        </p:nvSpPr>
        <p:spPr>
          <a:xfrm>
            <a:off x="2399107" y="451236"/>
            <a:ext cx="9498261" cy="1113543"/>
          </a:xfrm>
        </p:spPr>
        <p:txBody>
          <a:bodyPr>
            <a:normAutofit/>
          </a:bodyPr>
          <a:lstStyle/>
          <a:p>
            <a:r>
              <a:rPr lang="el-GR" b="1" u="sng" dirty="0">
                <a:latin typeface="Cond Pro light"/>
              </a:rPr>
              <a:t>Συχνότητα σχολικού εκφοβισμού </a:t>
            </a:r>
            <a:endParaRPr lang="el-GR" b="1" u="sng" dirty="0"/>
          </a:p>
        </p:txBody>
      </p:sp>
      <p:pic>
        <p:nvPicPr>
          <p:cNvPr id="12" name="Picture 11">
            <a:extLst>
              <a:ext uri="{FF2B5EF4-FFF2-40B4-BE49-F238E27FC236}">
                <a16:creationId xmlns:a16="http://schemas.microsoft.com/office/drawing/2014/main" id="{754C3E06-2D2C-210B-6A56-3012C75ECE18}"/>
              </a:ext>
            </a:extLst>
          </p:cNvPr>
          <p:cNvPicPr>
            <a:picLocks noChangeAspect="1"/>
          </p:cNvPicPr>
          <p:nvPr/>
        </p:nvPicPr>
        <p:blipFill>
          <a:blip r:embed="rId7"/>
          <a:stretch>
            <a:fillRect/>
          </a:stretch>
        </p:blipFill>
        <p:spPr>
          <a:xfrm>
            <a:off x="3248638" y="1606164"/>
            <a:ext cx="5991225" cy="4800600"/>
          </a:xfrm>
          <a:prstGeom prst="rect">
            <a:avLst/>
          </a:prstGeom>
        </p:spPr>
      </p:pic>
    </p:spTree>
    <p:extLst>
      <p:ext uri="{BB962C8B-B14F-4D97-AF65-F5344CB8AC3E}">
        <p14:creationId xmlns:p14="http://schemas.microsoft.com/office/powerpoint/2010/main" val="33909207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4" name="Title 13">
            <a:extLst>
              <a:ext uri="{FF2B5EF4-FFF2-40B4-BE49-F238E27FC236}">
                <a16:creationId xmlns:a16="http://schemas.microsoft.com/office/drawing/2014/main" id="{B8BC6F33-974A-07AF-8FF7-469B07D9E6E7}"/>
              </a:ext>
            </a:extLst>
          </p:cNvPr>
          <p:cNvSpPr>
            <a:spLocks noGrp="1"/>
          </p:cNvSpPr>
          <p:nvPr>
            <p:ph type="title"/>
          </p:nvPr>
        </p:nvSpPr>
        <p:spPr>
          <a:xfrm>
            <a:off x="2399107" y="451236"/>
            <a:ext cx="9498261" cy="1113543"/>
          </a:xfrm>
        </p:spPr>
        <p:txBody>
          <a:bodyPr>
            <a:normAutofit/>
          </a:bodyPr>
          <a:lstStyle/>
          <a:p>
            <a:r>
              <a:rPr lang="el-GR" b="1" u="sng" dirty="0">
                <a:latin typeface="Cond Pro light"/>
              </a:rPr>
              <a:t>Συχνότητα σχολικού εκφοβισμού </a:t>
            </a:r>
            <a:endParaRPr lang="el-GR" b="1" u="sng" dirty="0"/>
          </a:p>
        </p:txBody>
      </p:sp>
      <p:sp>
        <p:nvSpPr>
          <p:cNvPr id="12" name="Oval 11">
            <a:extLst>
              <a:ext uri="{FF2B5EF4-FFF2-40B4-BE49-F238E27FC236}">
                <a16:creationId xmlns:a16="http://schemas.microsoft.com/office/drawing/2014/main" id="{6DB55B2A-F69E-4E93-AE5E-AEAA626D3AC4}"/>
              </a:ext>
            </a:extLst>
          </p:cNvPr>
          <p:cNvSpPr/>
          <p:nvPr/>
        </p:nvSpPr>
        <p:spPr>
          <a:xfrm>
            <a:off x="5289527" y="1448399"/>
            <a:ext cx="1551349" cy="1280781"/>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39,3%</a:t>
            </a:r>
            <a:endParaRPr lang="el-GR" sz="2400" dirty="0"/>
          </a:p>
        </p:txBody>
      </p:sp>
      <p:sp>
        <p:nvSpPr>
          <p:cNvPr id="15" name="Arrow: Right 14">
            <a:extLst>
              <a:ext uri="{FF2B5EF4-FFF2-40B4-BE49-F238E27FC236}">
                <a16:creationId xmlns:a16="http://schemas.microsoft.com/office/drawing/2014/main" id="{1590B556-1623-418D-B70B-9AFF38FCADF1}"/>
              </a:ext>
            </a:extLst>
          </p:cNvPr>
          <p:cNvSpPr/>
          <p:nvPr/>
        </p:nvSpPr>
        <p:spPr>
          <a:xfrm rot="3089780">
            <a:off x="7120141" y="3051479"/>
            <a:ext cx="1185675" cy="3356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6" name="Oval 15">
            <a:extLst>
              <a:ext uri="{FF2B5EF4-FFF2-40B4-BE49-F238E27FC236}">
                <a16:creationId xmlns:a16="http://schemas.microsoft.com/office/drawing/2014/main" id="{85433630-7060-4692-AABB-736DA559E052}"/>
              </a:ext>
            </a:extLst>
          </p:cNvPr>
          <p:cNvSpPr/>
          <p:nvPr/>
        </p:nvSpPr>
        <p:spPr>
          <a:xfrm>
            <a:off x="5409217" y="4254049"/>
            <a:ext cx="1551349" cy="128078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29,3</a:t>
            </a:r>
            <a:r>
              <a:rPr lang="en-US" dirty="0"/>
              <a:t>%</a:t>
            </a:r>
            <a:endParaRPr lang="el-GR" dirty="0"/>
          </a:p>
        </p:txBody>
      </p:sp>
      <p:sp>
        <p:nvSpPr>
          <p:cNvPr id="17" name="Rectangle 16">
            <a:extLst>
              <a:ext uri="{FF2B5EF4-FFF2-40B4-BE49-F238E27FC236}">
                <a16:creationId xmlns:a16="http://schemas.microsoft.com/office/drawing/2014/main" id="{6BD4A736-4F11-42BC-81A1-354A025EE32F}"/>
              </a:ext>
            </a:extLst>
          </p:cNvPr>
          <p:cNvSpPr/>
          <p:nvPr/>
        </p:nvSpPr>
        <p:spPr>
          <a:xfrm>
            <a:off x="5157208" y="6001187"/>
            <a:ext cx="2055371" cy="282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a:t>Δέκτες</a:t>
            </a:r>
          </a:p>
        </p:txBody>
      </p:sp>
      <p:sp>
        <p:nvSpPr>
          <p:cNvPr id="18" name="Oval 17">
            <a:extLst>
              <a:ext uri="{FF2B5EF4-FFF2-40B4-BE49-F238E27FC236}">
                <a16:creationId xmlns:a16="http://schemas.microsoft.com/office/drawing/2014/main" id="{8EC913E4-D6A4-4E30-B911-646A33FB4512}"/>
              </a:ext>
            </a:extLst>
          </p:cNvPr>
          <p:cNvSpPr/>
          <p:nvPr/>
        </p:nvSpPr>
        <p:spPr>
          <a:xfrm>
            <a:off x="2601572" y="4199265"/>
            <a:ext cx="1551349" cy="1280781"/>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dirty="0"/>
              <a:t>4</a:t>
            </a:r>
            <a:r>
              <a:rPr lang="en-US" sz="2800" dirty="0"/>
              <a:t>,</a:t>
            </a:r>
            <a:r>
              <a:rPr lang="el-GR" sz="2800" dirty="0"/>
              <a:t>2</a:t>
            </a:r>
            <a:r>
              <a:rPr lang="en-US" sz="2800" dirty="0"/>
              <a:t>%</a:t>
            </a:r>
            <a:endParaRPr lang="el-GR" sz="2800" dirty="0"/>
          </a:p>
        </p:txBody>
      </p:sp>
      <p:sp>
        <p:nvSpPr>
          <p:cNvPr id="19" name="Arrow: Right 18">
            <a:extLst>
              <a:ext uri="{FF2B5EF4-FFF2-40B4-BE49-F238E27FC236}">
                <a16:creationId xmlns:a16="http://schemas.microsoft.com/office/drawing/2014/main" id="{60BCC8ED-38FE-4C5C-93AD-DD115C44FB07}"/>
              </a:ext>
            </a:extLst>
          </p:cNvPr>
          <p:cNvSpPr/>
          <p:nvPr/>
        </p:nvSpPr>
        <p:spPr>
          <a:xfrm rot="7332079">
            <a:off x="3867072" y="3118247"/>
            <a:ext cx="1185675" cy="3356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0" name="Arrow: Right 19">
            <a:extLst>
              <a:ext uri="{FF2B5EF4-FFF2-40B4-BE49-F238E27FC236}">
                <a16:creationId xmlns:a16="http://schemas.microsoft.com/office/drawing/2014/main" id="{8816448C-08D2-4241-9C96-5EFECBE8FE30}"/>
              </a:ext>
            </a:extLst>
          </p:cNvPr>
          <p:cNvSpPr/>
          <p:nvPr/>
        </p:nvSpPr>
        <p:spPr>
          <a:xfrm rot="5400000">
            <a:off x="5592055" y="3261193"/>
            <a:ext cx="1185675" cy="3356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1" name="Oval 20">
            <a:extLst>
              <a:ext uri="{FF2B5EF4-FFF2-40B4-BE49-F238E27FC236}">
                <a16:creationId xmlns:a16="http://schemas.microsoft.com/office/drawing/2014/main" id="{8CE9016B-EE43-4CDF-988D-AF79FF84773C}"/>
              </a:ext>
            </a:extLst>
          </p:cNvPr>
          <p:cNvSpPr/>
          <p:nvPr/>
        </p:nvSpPr>
        <p:spPr>
          <a:xfrm>
            <a:off x="8039081" y="4199264"/>
            <a:ext cx="1551349" cy="1280781"/>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dirty="0"/>
              <a:t>11</a:t>
            </a:r>
            <a:r>
              <a:rPr lang="en-US" sz="2800" dirty="0"/>
              <a:t>,</a:t>
            </a:r>
            <a:r>
              <a:rPr lang="el-GR" sz="2800" dirty="0"/>
              <a:t>2</a:t>
            </a:r>
            <a:r>
              <a:rPr lang="en-US" sz="2800" dirty="0"/>
              <a:t>%</a:t>
            </a:r>
            <a:endParaRPr lang="el-GR" sz="2800" dirty="0"/>
          </a:p>
        </p:txBody>
      </p:sp>
      <p:sp>
        <p:nvSpPr>
          <p:cNvPr id="24" name="Rectangle 23">
            <a:extLst>
              <a:ext uri="{FF2B5EF4-FFF2-40B4-BE49-F238E27FC236}">
                <a16:creationId xmlns:a16="http://schemas.microsoft.com/office/drawing/2014/main" id="{48CAE62B-70E0-4847-B91D-31DDD4FED9F2}"/>
              </a:ext>
            </a:extLst>
          </p:cNvPr>
          <p:cNvSpPr/>
          <p:nvPr/>
        </p:nvSpPr>
        <p:spPr>
          <a:xfrm>
            <a:off x="2152346" y="6001185"/>
            <a:ext cx="2055371" cy="282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err="1"/>
              <a:t>Εκφοβιστές</a:t>
            </a:r>
            <a:endParaRPr lang="el-GR" b="1" dirty="0"/>
          </a:p>
        </p:txBody>
      </p:sp>
      <p:sp>
        <p:nvSpPr>
          <p:cNvPr id="25" name="Rectangle 24">
            <a:extLst>
              <a:ext uri="{FF2B5EF4-FFF2-40B4-BE49-F238E27FC236}">
                <a16:creationId xmlns:a16="http://schemas.microsoft.com/office/drawing/2014/main" id="{955FF893-91AE-488B-9CCC-8637BC2A912F}"/>
              </a:ext>
            </a:extLst>
          </p:cNvPr>
          <p:cNvSpPr/>
          <p:nvPr/>
        </p:nvSpPr>
        <p:spPr>
          <a:xfrm>
            <a:off x="8213378" y="6001185"/>
            <a:ext cx="2226022" cy="282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a:t>Δέκτες-</a:t>
            </a:r>
            <a:r>
              <a:rPr lang="el-GR" b="1" dirty="0" err="1"/>
              <a:t>Εκφοβιστές</a:t>
            </a:r>
            <a:endParaRPr lang="el-GR" b="1" dirty="0"/>
          </a:p>
        </p:txBody>
      </p:sp>
    </p:spTree>
    <p:extLst>
      <p:ext uri="{BB962C8B-B14F-4D97-AF65-F5344CB8AC3E}">
        <p14:creationId xmlns:p14="http://schemas.microsoft.com/office/powerpoint/2010/main" val="78403089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4" name="Title 13">
            <a:extLst>
              <a:ext uri="{FF2B5EF4-FFF2-40B4-BE49-F238E27FC236}">
                <a16:creationId xmlns:a16="http://schemas.microsoft.com/office/drawing/2014/main" id="{B8BC6F33-974A-07AF-8FF7-469B07D9E6E7}"/>
              </a:ext>
            </a:extLst>
          </p:cNvPr>
          <p:cNvSpPr>
            <a:spLocks noGrp="1"/>
          </p:cNvSpPr>
          <p:nvPr>
            <p:ph type="title"/>
          </p:nvPr>
        </p:nvSpPr>
        <p:spPr>
          <a:xfrm>
            <a:off x="2399107" y="451236"/>
            <a:ext cx="9498261" cy="1113543"/>
          </a:xfrm>
        </p:spPr>
        <p:txBody>
          <a:bodyPr>
            <a:normAutofit fontScale="90000"/>
          </a:bodyPr>
          <a:lstStyle/>
          <a:p>
            <a:r>
              <a:rPr lang="el-GR" b="1" u="sng" dirty="0">
                <a:latin typeface="Cond Pro light"/>
              </a:rPr>
              <a:t>Συχνότητα σχολικού εκφοβισμού και κοινωνικό-δημογραφικά χαρακτηριστικά </a:t>
            </a:r>
            <a:endParaRPr lang="el-GR" b="1" u="sng" dirty="0"/>
          </a:p>
        </p:txBody>
      </p:sp>
      <p:sp>
        <p:nvSpPr>
          <p:cNvPr id="2" name="Rectangle 1">
            <a:extLst>
              <a:ext uri="{FF2B5EF4-FFF2-40B4-BE49-F238E27FC236}">
                <a16:creationId xmlns:a16="http://schemas.microsoft.com/office/drawing/2014/main" id="{0D72717C-CB99-4ACB-83DF-286BD63C80F8}"/>
              </a:ext>
            </a:extLst>
          </p:cNvPr>
          <p:cNvSpPr/>
          <p:nvPr/>
        </p:nvSpPr>
        <p:spPr>
          <a:xfrm>
            <a:off x="2076450" y="1956178"/>
            <a:ext cx="9277350" cy="4524315"/>
          </a:xfrm>
          <a:prstGeom prst="rect">
            <a:avLst/>
          </a:prstGeom>
        </p:spPr>
        <p:txBody>
          <a:bodyPr wrap="square">
            <a:spAutoFit/>
          </a:bodyPr>
          <a:lstStyle/>
          <a:p>
            <a:pPr marL="285750" indent="-285750" algn="just">
              <a:buFont typeface="Arial" panose="020B0604020202020204" pitchFamily="34" charset="0"/>
              <a:buChar char="•"/>
            </a:pPr>
            <a:r>
              <a:rPr lang="el-GR" sz="2400" dirty="0"/>
              <a:t>Τα </a:t>
            </a:r>
            <a:r>
              <a:rPr lang="el-GR" sz="2400" b="1" dirty="0"/>
              <a:t>αγόρια</a:t>
            </a:r>
            <a:r>
              <a:rPr lang="el-GR" sz="2400" dirty="0"/>
              <a:t> είχαν περισσότερες πιθανότητες (OR:</a:t>
            </a:r>
            <a:r>
              <a:rPr lang="el-GR" sz="2400" b="1" dirty="0"/>
              <a:t>0,36</a:t>
            </a:r>
            <a:r>
              <a:rPr lang="el-GR" sz="2400" dirty="0"/>
              <a:t>, 95% </a:t>
            </a:r>
            <a:r>
              <a:rPr lang="en-US" sz="2400" dirty="0"/>
              <a:t>CI</a:t>
            </a:r>
            <a:r>
              <a:rPr lang="el-GR" sz="2400" dirty="0"/>
              <a:t>: 0.16-0.9,</a:t>
            </a:r>
            <a:r>
              <a:rPr lang="en-US" sz="2400" dirty="0"/>
              <a:t>p</a:t>
            </a:r>
            <a:r>
              <a:rPr lang="el-GR" sz="2400" dirty="0"/>
              <a:t>=0,03) να διαπράξουν εκφοβιστική συμπεριφορά συγκριτικά με τα κορίτσια, ενώ </a:t>
            </a:r>
          </a:p>
          <a:p>
            <a:pPr marL="285750" indent="-285750" algn="just">
              <a:buFont typeface="Arial" panose="020B0604020202020204" pitchFamily="34" charset="0"/>
              <a:buChar char="•"/>
            </a:pPr>
            <a:r>
              <a:rPr lang="el-GR" sz="2400" dirty="0"/>
              <a:t>Τα </a:t>
            </a:r>
            <a:r>
              <a:rPr lang="el-GR" sz="2400" b="1" dirty="0"/>
              <a:t>υπέρβαρα/παχύσαρκα αγόρια </a:t>
            </a:r>
            <a:r>
              <a:rPr lang="el-GR" sz="2400" dirty="0"/>
              <a:t>περισσότερες πιθανότητες να γίνουν </a:t>
            </a:r>
            <a:r>
              <a:rPr lang="el-GR" sz="2400" b="1" dirty="0"/>
              <a:t>Δέκτες</a:t>
            </a:r>
            <a:r>
              <a:rPr lang="el-GR" sz="2400" dirty="0"/>
              <a:t> (OR:</a:t>
            </a:r>
            <a:r>
              <a:rPr lang="el-GR" sz="2400" b="1" dirty="0"/>
              <a:t>2,51</a:t>
            </a:r>
            <a:r>
              <a:rPr lang="el-GR" sz="2400" dirty="0"/>
              <a:t>, 95% </a:t>
            </a:r>
            <a:r>
              <a:rPr lang="en-US" sz="2400" dirty="0"/>
              <a:t>CI</a:t>
            </a:r>
            <a:r>
              <a:rPr lang="el-GR" sz="2400" dirty="0"/>
              <a:t>:1,03-6,14, </a:t>
            </a:r>
            <a:r>
              <a:rPr lang="en-US" sz="2400" dirty="0"/>
              <a:t>p</a:t>
            </a:r>
            <a:r>
              <a:rPr lang="el-GR" sz="2400" dirty="0"/>
              <a:t>=0,043), συγκριτικά με τα αγόρια όπου ο δείκτης μάζα σώματος(ΔΜΖ) ήταν στα φυσιολογικά όρια</a:t>
            </a:r>
          </a:p>
          <a:p>
            <a:pPr marL="285750" indent="-285750" algn="just">
              <a:buFont typeface="Arial" panose="020B0604020202020204" pitchFamily="34" charset="0"/>
              <a:buChar char="•"/>
            </a:pPr>
            <a:r>
              <a:rPr lang="el-GR" sz="2400" dirty="0"/>
              <a:t>Επίσης, τα παιδιά με </a:t>
            </a:r>
            <a:r>
              <a:rPr lang="el-GR" sz="2400" b="1" dirty="0" err="1"/>
              <a:t>νευροαναπτυξιακές</a:t>
            </a:r>
            <a:r>
              <a:rPr lang="el-GR" sz="2400" b="1" dirty="0"/>
              <a:t> διαταραχές (ΔΕΠΥ)</a:t>
            </a:r>
            <a:r>
              <a:rPr lang="el-GR" sz="2400" dirty="0"/>
              <a:t> είχαν σχεδόν τετραπλάσιες πιθανότητες να γίνουν </a:t>
            </a:r>
            <a:r>
              <a:rPr lang="el-GR" sz="2400" b="1" dirty="0"/>
              <a:t>Δέκτες-</a:t>
            </a:r>
            <a:r>
              <a:rPr lang="el-GR" sz="2400" b="1" dirty="0" err="1"/>
              <a:t>Εκφοβιστες</a:t>
            </a:r>
            <a:r>
              <a:rPr lang="el-GR" sz="2400" b="1" dirty="0"/>
              <a:t> </a:t>
            </a:r>
            <a:r>
              <a:rPr lang="el-GR" sz="2400" dirty="0"/>
              <a:t>το ίδιο χρονικό διάστημα (OR:</a:t>
            </a:r>
            <a:r>
              <a:rPr lang="el-GR" sz="2400" b="1" dirty="0"/>
              <a:t>3,98</a:t>
            </a:r>
            <a:r>
              <a:rPr lang="el-GR" sz="2400" dirty="0"/>
              <a:t>, (95% </a:t>
            </a:r>
            <a:r>
              <a:rPr lang="en-US" sz="2400" dirty="0"/>
              <a:t>CI</a:t>
            </a:r>
            <a:r>
              <a:rPr lang="el-GR" sz="2400" dirty="0"/>
              <a:t>:1,03-8,29, </a:t>
            </a:r>
            <a:r>
              <a:rPr lang="en-US" sz="2400" dirty="0"/>
              <a:t>p</a:t>
            </a:r>
            <a:r>
              <a:rPr lang="el-GR" sz="2400" dirty="0"/>
              <a:t>=0,044) συγκριτικά με τα παιδιά που δεν είχαν διαγνωστεί με κάποια ψυχική ή </a:t>
            </a:r>
            <a:r>
              <a:rPr lang="el-GR" sz="2400" dirty="0" err="1"/>
              <a:t>νευροαναπτυξιακή</a:t>
            </a:r>
            <a:r>
              <a:rPr lang="el-GR" sz="2400" dirty="0"/>
              <a:t> διαταραχή</a:t>
            </a:r>
          </a:p>
        </p:txBody>
      </p:sp>
    </p:spTree>
    <p:extLst>
      <p:ext uri="{BB962C8B-B14F-4D97-AF65-F5344CB8AC3E}">
        <p14:creationId xmlns:p14="http://schemas.microsoft.com/office/powerpoint/2010/main" val="33250228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2"/>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4" name="Title 13">
            <a:extLst>
              <a:ext uri="{FF2B5EF4-FFF2-40B4-BE49-F238E27FC236}">
                <a16:creationId xmlns:a16="http://schemas.microsoft.com/office/drawing/2014/main" id="{B8BC6F33-974A-07AF-8FF7-469B07D9E6E7}"/>
              </a:ext>
            </a:extLst>
          </p:cNvPr>
          <p:cNvSpPr>
            <a:spLocks noGrp="1"/>
          </p:cNvSpPr>
          <p:nvPr>
            <p:ph type="title"/>
          </p:nvPr>
        </p:nvSpPr>
        <p:spPr>
          <a:xfrm>
            <a:off x="2525257" y="175687"/>
            <a:ext cx="9498261" cy="2636824"/>
          </a:xfrm>
        </p:spPr>
        <p:txBody>
          <a:bodyPr>
            <a:normAutofit/>
          </a:bodyPr>
          <a:lstStyle/>
          <a:p>
            <a:r>
              <a:rPr lang="el-GR" sz="6600" u="sng" dirty="0">
                <a:solidFill>
                  <a:schemeClr val="accent2">
                    <a:lumMod val="75000"/>
                  </a:schemeClr>
                </a:solidFill>
                <a:latin typeface="Cond Pro light"/>
              </a:rPr>
              <a:t>Καταθλιπτικά συμπτώματα και σχολικός εκφοβισμός </a:t>
            </a:r>
            <a:endParaRPr lang="el-GR" sz="6600" b="1" dirty="0">
              <a:solidFill>
                <a:schemeClr val="accent2">
                  <a:lumMod val="75000"/>
                </a:schemeClr>
              </a:solidFill>
            </a:endParaRPr>
          </a:p>
        </p:txBody>
      </p:sp>
      <p:pic>
        <p:nvPicPr>
          <p:cNvPr id="10" name="Picture 9">
            <a:extLst>
              <a:ext uri="{FF2B5EF4-FFF2-40B4-BE49-F238E27FC236}">
                <a16:creationId xmlns:a16="http://schemas.microsoft.com/office/drawing/2014/main" id="{70D22234-FF24-A8D1-3B0A-849E96135EA4}"/>
              </a:ext>
            </a:extLst>
          </p:cNvPr>
          <p:cNvPicPr>
            <a:picLocks noChangeAspect="1"/>
          </p:cNvPicPr>
          <p:nvPr/>
        </p:nvPicPr>
        <p:blipFill>
          <a:blip r:embed="rId6"/>
          <a:stretch>
            <a:fillRect/>
          </a:stretch>
        </p:blipFill>
        <p:spPr>
          <a:xfrm>
            <a:off x="4757123" y="2321780"/>
            <a:ext cx="7434877" cy="4543536"/>
          </a:xfrm>
          <a:prstGeom prst="rect">
            <a:avLst/>
          </a:prstGeom>
          <a:effectLst>
            <a:softEdge rad="266700"/>
          </a:effectLst>
        </p:spPr>
      </p:pic>
    </p:spTree>
    <p:extLst>
      <p:ext uri="{BB962C8B-B14F-4D97-AF65-F5344CB8AC3E}">
        <p14:creationId xmlns:p14="http://schemas.microsoft.com/office/powerpoint/2010/main" val="200795542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4" name="Title 13">
            <a:extLst>
              <a:ext uri="{FF2B5EF4-FFF2-40B4-BE49-F238E27FC236}">
                <a16:creationId xmlns:a16="http://schemas.microsoft.com/office/drawing/2014/main" id="{B8BC6F33-974A-07AF-8FF7-469B07D9E6E7}"/>
              </a:ext>
            </a:extLst>
          </p:cNvPr>
          <p:cNvSpPr>
            <a:spLocks noGrp="1"/>
          </p:cNvSpPr>
          <p:nvPr>
            <p:ph type="title"/>
          </p:nvPr>
        </p:nvSpPr>
        <p:spPr>
          <a:xfrm>
            <a:off x="2399107" y="451236"/>
            <a:ext cx="9498261" cy="1113543"/>
          </a:xfrm>
        </p:spPr>
        <p:txBody>
          <a:bodyPr>
            <a:normAutofit fontScale="90000"/>
          </a:bodyPr>
          <a:lstStyle/>
          <a:p>
            <a:r>
              <a:rPr lang="el-GR" u="sng" dirty="0">
                <a:solidFill>
                  <a:schemeClr val="accent2">
                    <a:lumMod val="75000"/>
                  </a:schemeClr>
                </a:solidFill>
                <a:latin typeface="Cond Pro light"/>
              </a:rPr>
              <a:t>Καταθλιπτικά συμπτώματα και σχολικός εκφοβισμός </a:t>
            </a:r>
            <a:endParaRPr lang="el-GR" b="1" dirty="0">
              <a:solidFill>
                <a:schemeClr val="accent2">
                  <a:lumMod val="75000"/>
                </a:schemeClr>
              </a:solidFill>
            </a:endParaRPr>
          </a:p>
        </p:txBody>
      </p:sp>
      <p:sp>
        <p:nvSpPr>
          <p:cNvPr id="2" name="Content Placeholder 2">
            <a:extLst>
              <a:ext uri="{FF2B5EF4-FFF2-40B4-BE49-F238E27FC236}">
                <a16:creationId xmlns:a16="http://schemas.microsoft.com/office/drawing/2014/main" id="{F7E36A98-B168-660A-21C1-2BFF6C8E3A52}"/>
              </a:ext>
            </a:extLst>
          </p:cNvPr>
          <p:cNvSpPr>
            <a:spLocks noGrp="1"/>
          </p:cNvSpPr>
          <p:nvPr>
            <p:ph idx="1"/>
          </p:nvPr>
        </p:nvSpPr>
        <p:spPr>
          <a:xfrm>
            <a:off x="2085468" y="2255520"/>
            <a:ext cx="9938050" cy="4140642"/>
          </a:xfrm>
        </p:spPr>
        <p:txBody>
          <a:bodyPr>
            <a:normAutofit/>
          </a:bodyPr>
          <a:lstStyle/>
          <a:p>
            <a:pPr marL="0" indent="0">
              <a:buNone/>
            </a:pPr>
            <a:r>
              <a:rPr lang="el-GR" dirty="0"/>
              <a:t>Καταθλιπτικά συμπτώματα</a:t>
            </a:r>
          </a:p>
          <a:p>
            <a:r>
              <a:rPr lang="el-GR" dirty="0"/>
              <a:t>Δέκτες 24,2% </a:t>
            </a:r>
            <a:r>
              <a:rPr lang="en-US" dirty="0"/>
              <a:t>vs </a:t>
            </a:r>
            <a:r>
              <a:rPr lang="el-GR" dirty="0"/>
              <a:t>11,2% Δεν ήταν Δέκτες</a:t>
            </a:r>
          </a:p>
          <a:p>
            <a:r>
              <a:rPr lang="el-GR" dirty="0"/>
              <a:t>Δέκτες-</a:t>
            </a:r>
            <a:r>
              <a:rPr lang="el-GR" dirty="0" err="1"/>
              <a:t>Εκφοβιστές</a:t>
            </a:r>
            <a:r>
              <a:rPr lang="el-GR" dirty="0"/>
              <a:t> </a:t>
            </a:r>
            <a:r>
              <a:rPr lang="en-US" dirty="0"/>
              <a:t>3</a:t>
            </a:r>
            <a:r>
              <a:rPr lang="el-GR" dirty="0"/>
              <a:t>5</a:t>
            </a:r>
            <a:r>
              <a:rPr lang="en-US" dirty="0"/>
              <a:t>,</a:t>
            </a:r>
            <a:r>
              <a:rPr lang="el-GR" dirty="0"/>
              <a:t>5% </a:t>
            </a:r>
            <a:r>
              <a:rPr lang="en-US" dirty="0"/>
              <a:t>vs 1</a:t>
            </a:r>
            <a:r>
              <a:rPr lang="el-GR" dirty="0"/>
              <a:t>1,6</a:t>
            </a:r>
            <a:r>
              <a:rPr lang="en-US" dirty="0"/>
              <a:t> </a:t>
            </a:r>
            <a:r>
              <a:rPr lang="el-GR" dirty="0"/>
              <a:t>%</a:t>
            </a:r>
            <a:r>
              <a:rPr lang="en-US" dirty="0"/>
              <a:t> </a:t>
            </a:r>
            <a:r>
              <a:rPr lang="el-GR" dirty="0"/>
              <a:t>Δεν έγιναν Δέκτες-</a:t>
            </a:r>
            <a:r>
              <a:rPr lang="el-GR" dirty="0" err="1"/>
              <a:t>Εκφοβιστές</a:t>
            </a:r>
            <a:r>
              <a:rPr lang="el-GR" dirty="0"/>
              <a:t>.</a:t>
            </a:r>
          </a:p>
        </p:txBody>
      </p:sp>
    </p:spTree>
    <p:extLst>
      <p:ext uri="{BB962C8B-B14F-4D97-AF65-F5344CB8AC3E}">
        <p14:creationId xmlns:p14="http://schemas.microsoft.com/office/powerpoint/2010/main" val="19544828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4" name="Title 13">
            <a:extLst>
              <a:ext uri="{FF2B5EF4-FFF2-40B4-BE49-F238E27FC236}">
                <a16:creationId xmlns:a16="http://schemas.microsoft.com/office/drawing/2014/main" id="{B8BC6F33-974A-07AF-8FF7-469B07D9E6E7}"/>
              </a:ext>
            </a:extLst>
          </p:cNvPr>
          <p:cNvSpPr>
            <a:spLocks noGrp="1"/>
          </p:cNvSpPr>
          <p:nvPr>
            <p:ph type="title"/>
          </p:nvPr>
        </p:nvSpPr>
        <p:spPr>
          <a:xfrm>
            <a:off x="2404188" y="429239"/>
            <a:ext cx="9498261" cy="1113543"/>
          </a:xfrm>
        </p:spPr>
        <p:txBody>
          <a:bodyPr>
            <a:normAutofit/>
          </a:bodyPr>
          <a:lstStyle/>
          <a:p>
            <a:r>
              <a:rPr lang="el-GR" b="1" u="sng" dirty="0">
                <a:latin typeface="Cond Pro light"/>
              </a:rPr>
              <a:t>Πρόθεση για αυτοτραυματισμό</a:t>
            </a:r>
            <a:endParaRPr lang="el-GR" b="1" u="sng" dirty="0"/>
          </a:p>
        </p:txBody>
      </p:sp>
      <p:sp>
        <p:nvSpPr>
          <p:cNvPr id="2" name="Rectangle 1">
            <a:extLst>
              <a:ext uri="{FF2B5EF4-FFF2-40B4-BE49-F238E27FC236}">
                <a16:creationId xmlns:a16="http://schemas.microsoft.com/office/drawing/2014/main" id="{DEB6C63C-D35A-4F3C-8467-9CB02C61DB98}"/>
              </a:ext>
            </a:extLst>
          </p:cNvPr>
          <p:cNvSpPr/>
          <p:nvPr/>
        </p:nvSpPr>
        <p:spPr>
          <a:xfrm>
            <a:off x="2404188" y="2496036"/>
            <a:ext cx="7383624" cy="1815882"/>
          </a:xfrm>
          <a:prstGeom prst="rect">
            <a:avLst/>
          </a:prstGeom>
        </p:spPr>
        <p:txBody>
          <a:bodyPr wrap="square">
            <a:spAutoFit/>
          </a:bodyPr>
          <a:lstStyle/>
          <a:p>
            <a:pPr algn="just"/>
            <a:r>
              <a:rPr lang="el-GR" sz="2800" dirty="0"/>
              <a:t>Το 14,8 (n=79) είχαν σκεφτεί να κάνουν κακό στον εαυτό τους αλλά δεν το έχουν πράξει, ενώ το 3,6%(n=19) ήθελαν να κάνουν κακό στον εαυτό τους.</a:t>
            </a:r>
          </a:p>
        </p:txBody>
      </p:sp>
    </p:spTree>
    <p:extLst>
      <p:ext uri="{BB962C8B-B14F-4D97-AF65-F5344CB8AC3E}">
        <p14:creationId xmlns:p14="http://schemas.microsoft.com/office/powerpoint/2010/main" val="13306781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4" name="Title 13">
            <a:extLst>
              <a:ext uri="{FF2B5EF4-FFF2-40B4-BE49-F238E27FC236}">
                <a16:creationId xmlns:a16="http://schemas.microsoft.com/office/drawing/2014/main" id="{B8BC6F33-974A-07AF-8FF7-469B07D9E6E7}"/>
              </a:ext>
            </a:extLst>
          </p:cNvPr>
          <p:cNvSpPr>
            <a:spLocks noGrp="1"/>
          </p:cNvSpPr>
          <p:nvPr>
            <p:ph type="title"/>
          </p:nvPr>
        </p:nvSpPr>
        <p:spPr>
          <a:xfrm>
            <a:off x="2406727" y="469930"/>
            <a:ext cx="9498261" cy="1113543"/>
          </a:xfrm>
        </p:spPr>
        <p:txBody>
          <a:bodyPr>
            <a:normAutofit fontScale="90000"/>
          </a:bodyPr>
          <a:lstStyle/>
          <a:p>
            <a:r>
              <a:rPr lang="el-GR" b="1" u="sng" dirty="0">
                <a:latin typeface="Cond Pro light"/>
              </a:rPr>
              <a:t>Πρόθεση για αυτοτραυματισμό και καταθλιπτικά συμπτώματα</a:t>
            </a:r>
            <a:endParaRPr lang="el-GR" b="1" u="sng" dirty="0"/>
          </a:p>
        </p:txBody>
      </p:sp>
      <p:sp>
        <p:nvSpPr>
          <p:cNvPr id="19" name="TextBox 18">
            <a:extLst>
              <a:ext uri="{FF2B5EF4-FFF2-40B4-BE49-F238E27FC236}">
                <a16:creationId xmlns:a16="http://schemas.microsoft.com/office/drawing/2014/main" id="{717518AC-A06E-25D1-A4B6-650D486B17D0}"/>
              </a:ext>
            </a:extLst>
          </p:cNvPr>
          <p:cNvSpPr txBox="1"/>
          <p:nvPr/>
        </p:nvSpPr>
        <p:spPr>
          <a:xfrm>
            <a:off x="8281269" y="1963905"/>
            <a:ext cx="3419764" cy="3539430"/>
          </a:xfrm>
          <a:prstGeom prst="rect">
            <a:avLst/>
          </a:prstGeom>
          <a:noFill/>
        </p:spPr>
        <p:txBody>
          <a:bodyPr wrap="square">
            <a:spAutoFit/>
          </a:bodyPr>
          <a:lstStyle/>
          <a:p>
            <a:r>
              <a:rPr lang="en-CY" sz="2800" dirty="0" err="1">
                <a:latin typeface="Times New Roman" panose="02020603050405020304" pitchFamily="18" charset="0"/>
                <a:cs typeface="Times New Roman" panose="02020603050405020304" pitchFamily="18" charset="0"/>
              </a:rPr>
              <a:t>Δεν</a:t>
            </a:r>
            <a:r>
              <a:rPr lang="en-CY" sz="2800" dirty="0">
                <a:latin typeface="Times New Roman" panose="02020603050405020304" pitchFamily="18" charset="0"/>
                <a:cs typeface="Times New Roman" panose="02020603050405020304" pitchFamily="18" charset="0"/>
              </a:rPr>
              <a:t> </a:t>
            </a:r>
            <a:r>
              <a:rPr lang="en-CY" sz="2800" dirty="0" err="1">
                <a:latin typeface="Times New Roman" panose="02020603050405020304" pitchFamily="18" charset="0"/>
                <a:cs typeface="Times New Roman" panose="02020603050405020304" pitchFamily="18" charset="0"/>
              </a:rPr>
              <a:t>έχω</a:t>
            </a:r>
            <a:r>
              <a:rPr lang="en-CY" sz="2800" dirty="0">
                <a:latin typeface="Times New Roman" panose="02020603050405020304" pitchFamily="18" charset="0"/>
                <a:cs typeface="Times New Roman" panose="02020603050405020304" pitchFamily="18" charset="0"/>
              </a:rPr>
              <a:t> </a:t>
            </a:r>
            <a:r>
              <a:rPr lang="en-CY" sz="2800" dirty="0" err="1">
                <a:latin typeface="Times New Roman" panose="02020603050405020304" pitchFamily="18" charset="0"/>
                <a:cs typeface="Times New Roman" panose="02020603050405020304" pitchFamily="18" charset="0"/>
              </a:rPr>
              <a:t>σκεφτεί</a:t>
            </a:r>
            <a:r>
              <a:rPr lang="en-CY" sz="2800" dirty="0">
                <a:latin typeface="Times New Roman" panose="02020603050405020304" pitchFamily="18" charset="0"/>
                <a:cs typeface="Times New Roman" panose="02020603050405020304" pitchFamily="18" charset="0"/>
              </a:rPr>
              <a:t> να </a:t>
            </a:r>
            <a:r>
              <a:rPr lang="en-CY" sz="2800" dirty="0" err="1">
                <a:latin typeface="Times New Roman" panose="02020603050405020304" pitchFamily="18" charset="0"/>
                <a:cs typeface="Times New Roman" panose="02020603050405020304" pitchFamily="18" charset="0"/>
              </a:rPr>
              <a:t>κάνω</a:t>
            </a:r>
            <a:r>
              <a:rPr lang="en-CY" sz="2800" dirty="0">
                <a:latin typeface="Times New Roman" panose="02020603050405020304" pitchFamily="18" charset="0"/>
                <a:cs typeface="Times New Roman" panose="02020603050405020304" pitchFamily="18" charset="0"/>
              </a:rPr>
              <a:t> κα</a:t>
            </a:r>
            <a:r>
              <a:rPr lang="en-CY" sz="2800" dirty="0" err="1">
                <a:latin typeface="Times New Roman" panose="02020603050405020304" pitchFamily="18" charset="0"/>
                <a:cs typeface="Times New Roman" panose="02020603050405020304" pitchFamily="18" charset="0"/>
              </a:rPr>
              <a:t>κό</a:t>
            </a:r>
            <a:r>
              <a:rPr lang="en-CY" sz="2800" dirty="0">
                <a:latin typeface="Times New Roman" panose="02020603050405020304" pitchFamily="18" charset="0"/>
                <a:cs typeface="Times New Roman" panose="02020603050405020304" pitchFamily="18" charset="0"/>
              </a:rPr>
              <a:t> </a:t>
            </a:r>
            <a:r>
              <a:rPr lang="en-CY" sz="2800" dirty="0" err="1">
                <a:latin typeface="Times New Roman" panose="02020603050405020304" pitchFamily="18" charset="0"/>
                <a:cs typeface="Times New Roman" panose="02020603050405020304" pitchFamily="18" charset="0"/>
              </a:rPr>
              <a:t>στον</a:t>
            </a:r>
            <a:r>
              <a:rPr lang="en-CY" sz="2800" dirty="0">
                <a:latin typeface="Times New Roman" panose="02020603050405020304" pitchFamily="18" charset="0"/>
                <a:cs typeface="Times New Roman" panose="02020603050405020304" pitchFamily="18" charset="0"/>
              </a:rPr>
              <a:t> εα</a:t>
            </a:r>
            <a:r>
              <a:rPr lang="en-CY" sz="2800" dirty="0" err="1">
                <a:latin typeface="Times New Roman" panose="02020603050405020304" pitchFamily="18" charset="0"/>
                <a:cs typeface="Times New Roman" panose="02020603050405020304" pitchFamily="18" charset="0"/>
              </a:rPr>
              <a:t>υτό</a:t>
            </a:r>
            <a:r>
              <a:rPr lang="en-CY" sz="2800" dirty="0">
                <a:latin typeface="Times New Roman" panose="02020603050405020304" pitchFamily="18" charset="0"/>
                <a:cs typeface="Times New Roman" panose="02020603050405020304" pitchFamily="18" charset="0"/>
              </a:rPr>
              <a:t> </a:t>
            </a:r>
            <a:r>
              <a:rPr lang="en-CY" sz="2800" dirty="0" err="1">
                <a:latin typeface="Times New Roman" panose="02020603050405020304" pitchFamily="18" charset="0"/>
                <a:cs typeface="Times New Roman" panose="02020603050405020304" pitchFamily="18" charset="0"/>
              </a:rPr>
              <a:t>μου</a:t>
            </a:r>
            <a:r>
              <a:rPr lang="en-US" sz="2800" dirty="0">
                <a:latin typeface="Times New Roman" panose="02020603050405020304" pitchFamily="18" charset="0"/>
                <a:cs typeface="Times New Roman" panose="02020603050405020304" pitchFamily="18" charset="0"/>
              </a:rPr>
              <a:t> </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vs </a:t>
            </a:r>
          </a:p>
          <a:p>
            <a:endParaRPr lang="en-US" sz="2800" dirty="0">
              <a:latin typeface="Times New Roman" panose="02020603050405020304" pitchFamily="18" charset="0"/>
              <a:cs typeface="Times New Roman" panose="02020603050405020304" pitchFamily="18" charset="0"/>
            </a:endParaRPr>
          </a:p>
          <a:p>
            <a:r>
              <a:rPr lang="el-GR" sz="2800" dirty="0">
                <a:latin typeface="Times New Roman" panose="02020603050405020304" pitchFamily="18" charset="0"/>
                <a:cs typeface="Times New Roman" panose="02020603050405020304" pitchFamily="18" charset="0"/>
              </a:rPr>
              <a:t>Θέλω να κάνω κακό στον εαυτό μου</a:t>
            </a:r>
            <a:endParaRPr lang="en-CY" sz="2800" dirty="0">
              <a:latin typeface="Times New Roman" panose="02020603050405020304" pitchFamily="18" charset="0"/>
              <a:cs typeface="Times New Roman" panose="02020603050405020304" pitchFamily="18" charset="0"/>
            </a:endParaRPr>
          </a:p>
        </p:txBody>
      </p:sp>
      <p:sp>
        <p:nvSpPr>
          <p:cNvPr id="21" name="TextBox 20">
            <a:extLst>
              <a:ext uri="{FF2B5EF4-FFF2-40B4-BE49-F238E27FC236}">
                <a16:creationId xmlns:a16="http://schemas.microsoft.com/office/drawing/2014/main" id="{5B21B41C-44BF-2320-9CA1-7E6FFBDF957D}"/>
              </a:ext>
            </a:extLst>
          </p:cNvPr>
          <p:cNvSpPr txBox="1"/>
          <p:nvPr/>
        </p:nvSpPr>
        <p:spPr>
          <a:xfrm>
            <a:off x="8938240" y="5987960"/>
            <a:ext cx="2564296"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ptos" panose="020B0004020202020204"/>
                <a:ea typeface="+mn-ea"/>
                <a:cs typeface="+mn-cs"/>
              </a:rPr>
              <a:t>MD=</a:t>
            </a:r>
            <a:r>
              <a:rPr kumimoji="0" lang="el-GR" sz="2000" b="1" i="0" u="none" strike="noStrike" kern="1200" cap="none" spc="0" normalizeH="0" baseline="0" noProof="0" dirty="0">
                <a:ln>
                  <a:noFill/>
                </a:ln>
                <a:solidFill>
                  <a:prstClr val="black"/>
                </a:solidFill>
                <a:effectLst/>
                <a:uLnTx/>
                <a:uFillTx/>
                <a:latin typeface="Aptos" panose="020B0004020202020204"/>
                <a:ea typeface="+mn-ea"/>
                <a:cs typeface="+mn-cs"/>
              </a:rPr>
              <a:t>18,21</a:t>
            </a:r>
            <a:endParaRPr kumimoji="0" lang="en-CY" sz="2000" b="1" i="0" u="none" strike="noStrike" kern="1200" cap="none" spc="0" normalizeH="0" baseline="0" noProof="0" dirty="0">
              <a:ln>
                <a:noFill/>
              </a:ln>
              <a:solidFill>
                <a:prstClr val="black"/>
              </a:solidFill>
              <a:effectLst/>
              <a:uLnTx/>
              <a:uFillTx/>
              <a:latin typeface="Aptos" panose="020B0004020202020204"/>
              <a:ea typeface="+mn-ea"/>
              <a:cs typeface="+mn-cs"/>
            </a:endParaRPr>
          </a:p>
        </p:txBody>
      </p:sp>
      <p:pic>
        <p:nvPicPr>
          <p:cNvPr id="23" name="Picture 22">
            <a:extLst>
              <a:ext uri="{FF2B5EF4-FFF2-40B4-BE49-F238E27FC236}">
                <a16:creationId xmlns:a16="http://schemas.microsoft.com/office/drawing/2014/main" id="{AB3740C7-C5CE-D2A9-6EAA-BE9615A63B1B}"/>
              </a:ext>
            </a:extLst>
          </p:cNvPr>
          <p:cNvPicPr>
            <a:picLocks noChangeAspect="1"/>
          </p:cNvPicPr>
          <p:nvPr/>
        </p:nvPicPr>
        <p:blipFill>
          <a:blip r:embed="rId7"/>
          <a:stretch>
            <a:fillRect/>
          </a:stretch>
        </p:blipFill>
        <p:spPr>
          <a:xfrm>
            <a:off x="1893130" y="2209548"/>
            <a:ext cx="5991225" cy="4800600"/>
          </a:xfrm>
          <a:prstGeom prst="rect">
            <a:avLst/>
          </a:prstGeom>
        </p:spPr>
      </p:pic>
      <p:sp>
        <p:nvSpPr>
          <p:cNvPr id="24" name="Oval 23">
            <a:extLst>
              <a:ext uri="{FF2B5EF4-FFF2-40B4-BE49-F238E27FC236}">
                <a16:creationId xmlns:a16="http://schemas.microsoft.com/office/drawing/2014/main" id="{BE7EFF2F-427D-2D8F-470F-0A8BD2F0D6EB}"/>
              </a:ext>
            </a:extLst>
          </p:cNvPr>
          <p:cNvSpPr/>
          <p:nvPr/>
        </p:nvSpPr>
        <p:spPr>
          <a:xfrm>
            <a:off x="6400867" y="3106446"/>
            <a:ext cx="1233263" cy="64510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dirty="0"/>
              <a:t>73</a:t>
            </a:r>
            <a:r>
              <a:rPr lang="en-US" dirty="0"/>
              <a:t>,</a:t>
            </a:r>
            <a:r>
              <a:rPr lang="el-GR" dirty="0"/>
              <a:t>7</a:t>
            </a:r>
            <a:r>
              <a:rPr lang="en-US" dirty="0"/>
              <a:t>% </a:t>
            </a:r>
            <a:r>
              <a:rPr lang="el-GR" dirty="0"/>
              <a:t>(</a:t>
            </a:r>
            <a:r>
              <a:rPr lang="en-US" dirty="0"/>
              <a:t>n=</a:t>
            </a:r>
            <a:r>
              <a:rPr lang="el-GR" dirty="0"/>
              <a:t>14)</a:t>
            </a:r>
          </a:p>
        </p:txBody>
      </p:sp>
      <p:sp>
        <p:nvSpPr>
          <p:cNvPr id="25" name="Oval 24">
            <a:extLst>
              <a:ext uri="{FF2B5EF4-FFF2-40B4-BE49-F238E27FC236}">
                <a16:creationId xmlns:a16="http://schemas.microsoft.com/office/drawing/2014/main" id="{6B1546BA-53FA-24A4-3DA6-076CC3948A80}"/>
              </a:ext>
            </a:extLst>
          </p:cNvPr>
          <p:cNvSpPr/>
          <p:nvPr/>
        </p:nvSpPr>
        <p:spPr>
          <a:xfrm>
            <a:off x="5245619" y="3861652"/>
            <a:ext cx="1233263" cy="64510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dirty="0"/>
              <a:t>48,1</a:t>
            </a:r>
            <a:r>
              <a:rPr lang="en-US" dirty="0"/>
              <a:t>% </a:t>
            </a:r>
            <a:r>
              <a:rPr lang="el-GR" dirty="0"/>
              <a:t>(</a:t>
            </a:r>
            <a:r>
              <a:rPr lang="en-US" dirty="0"/>
              <a:t>n=</a:t>
            </a:r>
            <a:r>
              <a:rPr lang="el-GR" dirty="0"/>
              <a:t>38)</a:t>
            </a:r>
          </a:p>
        </p:txBody>
      </p:sp>
      <p:sp>
        <p:nvSpPr>
          <p:cNvPr id="26" name="Oval 25">
            <a:extLst>
              <a:ext uri="{FF2B5EF4-FFF2-40B4-BE49-F238E27FC236}">
                <a16:creationId xmlns:a16="http://schemas.microsoft.com/office/drawing/2014/main" id="{DF9C619D-78A2-B6A6-9EC5-46DD6800AA2C}"/>
              </a:ext>
            </a:extLst>
          </p:cNvPr>
          <p:cNvSpPr/>
          <p:nvPr/>
        </p:nvSpPr>
        <p:spPr>
          <a:xfrm>
            <a:off x="3784518" y="5318487"/>
            <a:ext cx="1265877" cy="66947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dirty="0"/>
              <a:t>6,2</a:t>
            </a:r>
            <a:r>
              <a:rPr lang="en-US" dirty="0"/>
              <a:t>% </a:t>
            </a:r>
            <a:r>
              <a:rPr lang="el-GR" dirty="0"/>
              <a:t>(</a:t>
            </a:r>
            <a:r>
              <a:rPr lang="en-US" dirty="0"/>
              <a:t>n=</a:t>
            </a:r>
            <a:r>
              <a:rPr lang="el-GR" dirty="0"/>
              <a:t>27)</a:t>
            </a:r>
          </a:p>
        </p:txBody>
      </p:sp>
    </p:spTree>
    <p:extLst>
      <p:ext uri="{BB962C8B-B14F-4D97-AF65-F5344CB8AC3E}">
        <p14:creationId xmlns:p14="http://schemas.microsoft.com/office/powerpoint/2010/main" val="6966475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randombar(horizontal)">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randombar(horizontal)">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4" name="Title 13">
            <a:extLst>
              <a:ext uri="{FF2B5EF4-FFF2-40B4-BE49-F238E27FC236}">
                <a16:creationId xmlns:a16="http://schemas.microsoft.com/office/drawing/2014/main" id="{B8BC6F33-974A-07AF-8FF7-469B07D9E6E7}"/>
              </a:ext>
            </a:extLst>
          </p:cNvPr>
          <p:cNvSpPr>
            <a:spLocks noGrp="1"/>
          </p:cNvSpPr>
          <p:nvPr>
            <p:ph type="title"/>
          </p:nvPr>
        </p:nvSpPr>
        <p:spPr>
          <a:xfrm>
            <a:off x="2399107" y="451236"/>
            <a:ext cx="9498261" cy="1113543"/>
          </a:xfrm>
        </p:spPr>
        <p:txBody>
          <a:bodyPr>
            <a:normAutofit fontScale="90000"/>
          </a:bodyPr>
          <a:lstStyle/>
          <a:p>
            <a:r>
              <a:rPr lang="el-GR" b="1" u="sng" dirty="0">
                <a:latin typeface="Cond Pro light"/>
              </a:rPr>
              <a:t>Πρόθεση για αυτοτραυματισμό και σχολικός εκφοβισμός</a:t>
            </a:r>
            <a:endParaRPr lang="el-GR" b="1" dirty="0"/>
          </a:p>
        </p:txBody>
      </p:sp>
      <p:sp>
        <p:nvSpPr>
          <p:cNvPr id="12" name="Rectangle 11">
            <a:extLst>
              <a:ext uri="{FF2B5EF4-FFF2-40B4-BE49-F238E27FC236}">
                <a16:creationId xmlns:a16="http://schemas.microsoft.com/office/drawing/2014/main" id="{DFD05982-DC4A-4B52-97B6-85B126DE02F4}"/>
              </a:ext>
            </a:extLst>
          </p:cNvPr>
          <p:cNvSpPr/>
          <p:nvPr/>
        </p:nvSpPr>
        <p:spPr>
          <a:xfrm>
            <a:off x="4393800" y="1801406"/>
            <a:ext cx="2990016" cy="660397"/>
          </a:xfrm>
          <a:prstGeom prst="rect">
            <a:avLst/>
          </a:prstGeom>
          <a:solidFill>
            <a:srgbClr val="FF5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b="1" dirty="0">
                <a:solidFill>
                  <a:schemeClr val="tx1"/>
                </a:solidFill>
              </a:rPr>
              <a:t>Δέκτες</a:t>
            </a:r>
          </a:p>
        </p:txBody>
      </p:sp>
      <p:sp>
        <p:nvSpPr>
          <p:cNvPr id="16" name="Oval 15">
            <a:extLst>
              <a:ext uri="{FF2B5EF4-FFF2-40B4-BE49-F238E27FC236}">
                <a16:creationId xmlns:a16="http://schemas.microsoft.com/office/drawing/2014/main" id="{1080CBBB-E31D-419A-869D-EE98877ADB16}"/>
              </a:ext>
            </a:extLst>
          </p:cNvPr>
          <p:cNvSpPr/>
          <p:nvPr/>
        </p:nvSpPr>
        <p:spPr>
          <a:xfrm>
            <a:off x="3819672" y="3733620"/>
            <a:ext cx="2120906" cy="1236372"/>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b="1" dirty="0">
                <a:solidFill>
                  <a:schemeClr val="tx1"/>
                </a:solidFill>
                <a:latin typeface="Times New Roman" panose="02020603050405020304" pitchFamily="18" charset="0"/>
                <a:ea typeface="Calibri" panose="020F0502020204030204" pitchFamily="34" charset="0"/>
              </a:rPr>
              <a:t>28,6</a:t>
            </a:r>
            <a:r>
              <a:rPr lang="el-GR" sz="2800" b="1" dirty="0">
                <a:solidFill>
                  <a:schemeClr val="tx1"/>
                </a:solidFill>
                <a:latin typeface="Times New Roman" panose="02020603050405020304" pitchFamily="18" charset="0"/>
                <a:ea typeface="Times New Roman" panose="02020603050405020304" pitchFamily="18" charset="0"/>
              </a:rPr>
              <a:t>%</a:t>
            </a:r>
            <a:endParaRPr lang="el-GR" sz="2800" b="1" dirty="0">
              <a:solidFill>
                <a:schemeClr val="tx1"/>
              </a:solidFill>
            </a:endParaRPr>
          </a:p>
        </p:txBody>
      </p:sp>
      <p:sp>
        <p:nvSpPr>
          <p:cNvPr id="17" name="Speech Bubble: Oval 16">
            <a:extLst>
              <a:ext uri="{FF2B5EF4-FFF2-40B4-BE49-F238E27FC236}">
                <a16:creationId xmlns:a16="http://schemas.microsoft.com/office/drawing/2014/main" id="{93B6E799-1617-46F0-BA2C-4115F374E228}"/>
              </a:ext>
            </a:extLst>
          </p:cNvPr>
          <p:cNvSpPr/>
          <p:nvPr/>
        </p:nvSpPr>
        <p:spPr>
          <a:xfrm>
            <a:off x="1091419" y="2409636"/>
            <a:ext cx="2928466" cy="1700733"/>
          </a:xfrm>
          <a:prstGeom prst="wedgeEllipseCallout">
            <a:avLst>
              <a:gd name="adj1" fmla="val 39623"/>
              <a:gd name="adj2" fmla="val 64788"/>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a:solidFill>
                  <a:schemeClr val="tx1"/>
                </a:solidFill>
                <a:latin typeface="Times New Roman" panose="02020603050405020304" pitchFamily="18" charset="0"/>
                <a:ea typeface="Times New Roman" panose="02020603050405020304" pitchFamily="18" charset="0"/>
              </a:rPr>
              <a:t>Είχαν σκεφτεί να κάνουν κακό στο εαυτό τους αλλά δεν το έχουν κάνει</a:t>
            </a:r>
            <a:endParaRPr lang="el-GR" b="1" dirty="0">
              <a:solidFill>
                <a:schemeClr val="tx1"/>
              </a:solidFill>
            </a:endParaRPr>
          </a:p>
        </p:txBody>
      </p:sp>
      <p:sp>
        <p:nvSpPr>
          <p:cNvPr id="18" name="Speech Bubble: Oval 17">
            <a:extLst>
              <a:ext uri="{FF2B5EF4-FFF2-40B4-BE49-F238E27FC236}">
                <a16:creationId xmlns:a16="http://schemas.microsoft.com/office/drawing/2014/main" id="{1B610733-13D5-40D3-B63E-304B5FEB1812}"/>
              </a:ext>
            </a:extLst>
          </p:cNvPr>
          <p:cNvSpPr/>
          <p:nvPr/>
        </p:nvSpPr>
        <p:spPr>
          <a:xfrm>
            <a:off x="7662713" y="2269541"/>
            <a:ext cx="2928466" cy="1700733"/>
          </a:xfrm>
          <a:prstGeom prst="wedgeEllipseCallout">
            <a:avLst>
              <a:gd name="adj1" fmla="val -28141"/>
              <a:gd name="adj2" fmla="val 67076"/>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a:solidFill>
                  <a:schemeClr val="tx1"/>
                </a:solidFill>
                <a:latin typeface="Times New Roman" panose="02020603050405020304" pitchFamily="18" charset="0"/>
                <a:ea typeface="Times New Roman" panose="02020603050405020304" pitchFamily="18" charset="0"/>
              </a:rPr>
              <a:t>Ήθελαν να κάνουν κακό στον εαυτό τους</a:t>
            </a:r>
            <a:endParaRPr lang="el-GR" b="1" dirty="0">
              <a:solidFill>
                <a:schemeClr val="tx1"/>
              </a:solidFill>
            </a:endParaRPr>
          </a:p>
        </p:txBody>
      </p:sp>
      <p:sp>
        <p:nvSpPr>
          <p:cNvPr id="19" name="Arrow: Down 18">
            <a:extLst>
              <a:ext uri="{FF2B5EF4-FFF2-40B4-BE49-F238E27FC236}">
                <a16:creationId xmlns:a16="http://schemas.microsoft.com/office/drawing/2014/main" id="{1DF61A97-6B7B-44C0-8243-FF527E766F8C}"/>
              </a:ext>
            </a:extLst>
          </p:cNvPr>
          <p:cNvSpPr/>
          <p:nvPr/>
        </p:nvSpPr>
        <p:spPr>
          <a:xfrm>
            <a:off x="5742020" y="2582468"/>
            <a:ext cx="241841" cy="10312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0" name="Oval 19">
            <a:extLst>
              <a:ext uri="{FF2B5EF4-FFF2-40B4-BE49-F238E27FC236}">
                <a16:creationId xmlns:a16="http://schemas.microsoft.com/office/drawing/2014/main" id="{8FDCB528-1168-41DA-9E49-302BF2BFBE14}"/>
              </a:ext>
            </a:extLst>
          </p:cNvPr>
          <p:cNvSpPr/>
          <p:nvPr/>
        </p:nvSpPr>
        <p:spPr>
          <a:xfrm>
            <a:off x="3975094" y="5396428"/>
            <a:ext cx="2120906" cy="1236372"/>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b="1" dirty="0">
                <a:solidFill>
                  <a:schemeClr val="tx1"/>
                </a:solidFill>
                <a:latin typeface="Times New Roman" panose="02020603050405020304" pitchFamily="18" charset="0"/>
                <a:ea typeface="Times New Roman" panose="02020603050405020304" pitchFamily="18" charset="0"/>
              </a:rPr>
              <a:t>10,5%</a:t>
            </a:r>
            <a:endParaRPr lang="el-GR" sz="2800" b="1" dirty="0">
              <a:solidFill>
                <a:schemeClr val="tx1"/>
              </a:solidFill>
            </a:endParaRPr>
          </a:p>
        </p:txBody>
      </p:sp>
      <p:sp>
        <p:nvSpPr>
          <p:cNvPr id="21" name="Rectangle 20">
            <a:extLst>
              <a:ext uri="{FF2B5EF4-FFF2-40B4-BE49-F238E27FC236}">
                <a16:creationId xmlns:a16="http://schemas.microsoft.com/office/drawing/2014/main" id="{DEE7A700-B049-4C21-BEC5-017D4567C1F8}"/>
              </a:ext>
            </a:extLst>
          </p:cNvPr>
          <p:cNvSpPr/>
          <p:nvPr/>
        </p:nvSpPr>
        <p:spPr>
          <a:xfrm>
            <a:off x="4690733" y="4934763"/>
            <a:ext cx="672575" cy="461665"/>
          </a:xfrm>
          <a:prstGeom prst="rect">
            <a:avLst/>
          </a:prstGeom>
        </p:spPr>
        <p:txBody>
          <a:bodyPr wrap="square">
            <a:spAutoFit/>
          </a:bodyPr>
          <a:lstStyle/>
          <a:p>
            <a:r>
              <a:rPr lang="en-US" sz="2400" b="1" dirty="0"/>
              <a:t>Vs</a:t>
            </a:r>
            <a:endParaRPr lang="el-GR" sz="2400" b="1" dirty="0"/>
          </a:p>
        </p:txBody>
      </p:sp>
      <p:sp>
        <p:nvSpPr>
          <p:cNvPr id="22" name="Oval 21">
            <a:extLst>
              <a:ext uri="{FF2B5EF4-FFF2-40B4-BE49-F238E27FC236}">
                <a16:creationId xmlns:a16="http://schemas.microsoft.com/office/drawing/2014/main" id="{364D3810-FB92-48CC-AACD-3A37889F7146}"/>
              </a:ext>
            </a:extLst>
          </p:cNvPr>
          <p:cNvSpPr/>
          <p:nvPr/>
        </p:nvSpPr>
        <p:spPr>
          <a:xfrm>
            <a:off x="6078947" y="3778012"/>
            <a:ext cx="2120906" cy="1236372"/>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latin typeface="Times New Roman" panose="02020603050405020304" pitchFamily="18" charset="0"/>
                <a:ea typeface="Times New Roman" panose="02020603050405020304" pitchFamily="18" charset="0"/>
              </a:rPr>
              <a:t>4</a:t>
            </a:r>
            <a:r>
              <a:rPr lang="el-GR" sz="2800" b="1" dirty="0">
                <a:solidFill>
                  <a:schemeClr val="tx1"/>
                </a:solidFill>
                <a:latin typeface="Times New Roman" panose="02020603050405020304" pitchFamily="18" charset="0"/>
                <a:ea typeface="Times New Roman" panose="02020603050405020304" pitchFamily="18" charset="0"/>
              </a:rPr>
              <a:t>%</a:t>
            </a:r>
            <a:endParaRPr lang="el-GR" sz="2800" b="1" dirty="0">
              <a:solidFill>
                <a:schemeClr val="tx1"/>
              </a:solidFill>
            </a:endParaRPr>
          </a:p>
        </p:txBody>
      </p:sp>
      <p:sp>
        <p:nvSpPr>
          <p:cNvPr id="23" name="Oval 22">
            <a:extLst>
              <a:ext uri="{FF2B5EF4-FFF2-40B4-BE49-F238E27FC236}">
                <a16:creationId xmlns:a16="http://schemas.microsoft.com/office/drawing/2014/main" id="{E7DB81F5-67E3-45EC-8DE1-4B4534734D72}"/>
              </a:ext>
            </a:extLst>
          </p:cNvPr>
          <p:cNvSpPr/>
          <p:nvPr/>
        </p:nvSpPr>
        <p:spPr>
          <a:xfrm>
            <a:off x="6323363" y="5396428"/>
            <a:ext cx="2120906" cy="1236372"/>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latin typeface="Times New Roman" panose="02020603050405020304" pitchFamily="18" charset="0"/>
                <a:ea typeface="Times New Roman" panose="02020603050405020304" pitchFamily="18" charset="0"/>
              </a:rPr>
              <a:t>3,4</a:t>
            </a:r>
            <a:r>
              <a:rPr lang="el-GR" sz="2800" b="1" dirty="0">
                <a:solidFill>
                  <a:schemeClr val="tx1"/>
                </a:solidFill>
                <a:latin typeface="Times New Roman" panose="02020603050405020304" pitchFamily="18" charset="0"/>
                <a:ea typeface="Times New Roman" panose="02020603050405020304" pitchFamily="18" charset="0"/>
              </a:rPr>
              <a:t>%</a:t>
            </a:r>
            <a:endParaRPr lang="el-GR" sz="2800" b="1" dirty="0">
              <a:solidFill>
                <a:schemeClr val="tx1"/>
              </a:solidFill>
            </a:endParaRPr>
          </a:p>
        </p:txBody>
      </p:sp>
      <p:sp>
        <p:nvSpPr>
          <p:cNvPr id="24" name="Rectangle 23">
            <a:extLst>
              <a:ext uri="{FF2B5EF4-FFF2-40B4-BE49-F238E27FC236}">
                <a16:creationId xmlns:a16="http://schemas.microsoft.com/office/drawing/2014/main" id="{17119D02-E678-4B05-BDBA-1C46627D8DFC}"/>
              </a:ext>
            </a:extLst>
          </p:cNvPr>
          <p:cNvSpPr/>
          <p:nvPr/>
        </p:nvSpPr>
        <p:spPr>
          <a:xfrm>
            <a:off x="6954579" y="5022291"/>
            <a:ext cx="672575" cy="461665"/>
          </a:xfrm>
          <a:prstGeom prst="rect">
            <a:avLst/>
          </a:prstGeom>
        </p:spPr>
        <p:txBody>
          <a:bodyPr wrap="square">
            <a:spAutoFit/>
          </a:bodyPr>
          <a:lstStyle/>
          <a:p>
            <a:r>
              <a:rPr lang="en-US" sz="2400" b="1" dirty="0"/>
              <a:t>Vs</a:t>
            </a:r>
            <a:endParaRPr lang="el-GR" sz="2400" b="1" dirty="0"/>
          </a:p>
        </p:txBody>
      </p:sp>
      <p:sp>
        <p:nvSpPr>
          <p:cNvPr id="25" name="Rectangle 24">
            <a:extLst>
              <a:ext uri="{FF2B5EF4-FFF2-40B4-BE49-F238E27FC236}">
                <a16:creationId xmlns:a16="http://schemas.microsoft.com/office/drawing/2014/main" id="{25F39511-4AE5-4506-BF15-97BCC963030D}"/>
              </a:ext>
            </a:extLst>
          </p:cNvPr>
          <p:cNvSpPr/>
          <p:nvPr/>
        </p:nvSpPr>
        <p:spPr>
          <a:xfrm>
            <a:off x="8485733" y="5273476"/>
            <a:ext cx="3503314" cy="1323439"/>
          </a:xfrm>
          <a:prstGeom prst="rect">
            <a:avLst/>
          </a:prstGeom>
        </p:spPr>
        <p:txBody>
          <a:bodyPr wrap="square">
            <a:spAutoFit/>
          </a:bodyPr>
          <a:lstStyle/>
          <a:p>
            <a:pPr algn="just"/>
            <a:r>
              <a:rPr lang="en-US" sz="2000" b="1" dirty="0">
                <a:latin typeface="Times New Roman" panose="02020603050405020304" pitchFamily="18" charset="0"/>
                <a:ea typeface="Times New Roman" panose="02020603050405020304" pitchFamily="18" charset="0"/>
              </a:rPr>
              <a:t>T</a:t>
            </a:r>
            <a:r>
              <a:rPr lang="el-GR" sz="2000" b="1" dirty="0">
                <a:latin typeface="Times New Roman" panose="02020603050405020304" pitchFamily="18" charset="0"/>
                <a:ea typeface="Times New Roman" panose="02020603050405020304" pitchFamily="18" charset="0"/>
              </a:rPr>
              <a:t>α παιδιά που δεν ήταν Δέκτες ποτέ/ 1-2 φορές  και  σκέφτηκαν ή ήθελα να κάνουν κακό στον εαυτό τους</a:t>
            </a:r>
            <a:endParaRPr lang="el-GR" sz="2000" b="1" dirty="0"/>
          </a:p>
        </p:txBody>
      </p:sp>
    </p:spTree>
    <p:extLst>
      <p:ext uri="{BB962C8B-B14F-4D97-AF65-F5344CB8AC3E}">
        <p14:creationId xmlns:p14="http://schemas.microsoft.com/office/powerpoint/2010/main" val="1202885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4" name="Title 13">
            <a:extLst>
              <a:ext uri="{FF2B5EF4-FFF2-40B4-BE49-F238E27FC236}">
                <a16:creationId xmlns:a16="http://schemas.microsoft.com/office/drawing/2014/main" id="{B8BC6F33-974A-07AF-8FF7-469B07D9E6E7}"/>
              </a:ext>
            </a:extLst>
          </p:cNvPr>
          <p:cNvSpPr>
            <a:spLocks noGrp="1"/>
          </p:cNvSpPr>
          <p:nvPr>
            <p:ph type="title"/>
          </p:nvPr>
        </p:nvSpPr>
        <p:spPr>
          <a:xfrm>
            <a:off x="2399107" y="451236"/>
            <a:ext cx="9498261" cy="1113543"/>
          </a:xfrm>
        </p:spPr>
        <p:txBody>
          <a:bodyPr>
            <a:normAutofit fontScale="90000"/>
          </a:bodyPr>
          <a:lstStyle/>
          <a:p>
            <a:r>
              <a:rPr lang="el-GR" b="1" u="sng" dirty="0">
                <a:latin typeface="Cond Pro light"/>
              </a:rPr>
              <a:t>Πρόθεση για αυτοτραυματισμό και σχολικός εκφοβισμός</a:t>
            </a:r>
            <a:endParaRPr lang="el-GR" b="1" dirty="0"/>
          </a:p>
        </p:txBody>
      </p:sp>
      <p:sp>
        <p:nvSpPr>
          <p:cNvPr id="12" name="Rectangle 11">
            <a:extLst>
              <a:ext uri="{FF2B5EF4-FFF2-40B4-BE49-F238E27FC236}">
                <a16:creationId xmlns:a16="http://schemas.microsoft.com/office/drawing/2014/main" id="{DFD05982-DC4A-4B52-97B6-85B126DE02F4}"/>
              </a:ext>
            </a:extLst>
          </p:cNvPr>
          <p:cNvSpPr/>
          <p:nvPr/>
        </p:nvSpPr>
        <p:spPr>
          <a:xfrm>
            <a:off x="4393799" y="1801406"/>
            <a:ext cx="3064377" cy="660397"/>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b="1" dirty="0">
                <a:solidFill>
                  <a:schemeClr val="tx1"/>
                </a:solidFill>
              </a:rPr>
              <a:t>Δέκτες</a:t>
            </a:r>
            <a:r>
              <a:rPr lang="en-US" sz="2800" b="1" dirty="0">
                <a:solidFill>
                  <a:schemeClr val="tx1"/>
                </a:solidFill>
              </a:rPr>
              <a:t>-</a:t>
            </a:r>
            <a:r>
              <a:rPr lang="el-GR" sz="2800" b="1" dirty="0" err="1">
                <a:solidFill>
                  <a:schemeClr val="tx1"/>
                </a:solidFill>
              </a:rPr>
              <a:t>Εκφοβιστές</a:t>
            </a:r>
            <a:endParaRPr lang="el-GR" sz="2800" b="1" dirty="0">
              <a:solidFill>
                <a:schemeClr val="tx1"/>
              </a:solidFill>
            </a:endParaRPr>
          </a:p>
        </p:txBody>
      </p:sp>
      <p:sp>
        <p:nvSpPr>
          <p:cNvPr id="16" name="Oval 15">
            <a:extLst>
              <a:ext uri="{FF2B5EF4-FFF2-40B4-BE49-F238E27FC236}">
                <a16:creationId xmlns:a16="http://schemas.microsoft.com/office/drawing/2014/main" id="{1080CBBB-E31D-419A-869D-EE98877ADB16}"/>
              </a:ext>
            </a:extLst>
          </p:cNvPr>
          <p:cNvSpPr/>
          <p:nvPr/>
        </p:nvSpPr>
        <p:spPr>
          <a:xfrm>
            <a:off x="3819672" y="3733620"/>
            <a:ext cx="2120906" cy="1236372"/>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b="1" dirty="0">
                <a:solidFill>
                  <a:schemeClr val="tx1"/>
                </a:solidFill>
                <a:latin typeface="Times New Roman" panose="02020603050405020304" pitchFamily="18" charset="0"/>
                <a:ea typeface="Times New Roman" panose="02020603050405020304" pitchFamily="18" charset="0"/>
              </a:rPr>
              <a:t>27,9%</a:t>
            </a:r>
            <a:endParaRPr lang="el-GR" sz="2800" b="1" dirty="0">
              <a:solidFill>
                <a:schemeClr val="tx1"/>
              </a:solidFill>
            </a:endParaRPr>
          </a:p>
        </p:txBody>
      </p:sp>
      <p:sp>
        <p:nvSpPr>
          <p:cNvPr id="17" name="Speech Bubble: Oval 16">
            <a:extLst>
              <a:ext uri="{FF2B5EF4-FFF2-40B4-BE49-F238E27FC236}">
                <a16:creationId xmlns:a16="http://schemas.microsoft.com/office/drawing/2014/main" id="{93B6E799-1617-46F0-BA2C-4115F374E228}"/>
              </a:ext>
            </a:extLst>
          </p:cNvPr>
          <p:cNvSpPr/>
          <p:nvPr/>
        </p:nvSpPr>
        <p:spPr>
          <a:xfrm>
            <a:off x="1091419" y="2409636"/>
            <a:ext cx="2928466" cy="1700733"/>
          </a:xfrm>
          <a:prstGeom prst="wedgeEllipseCallout">
            <a:avLst>
              <a:gd name="adj1" fmla="val 39623"/>
              <a:gd name="adj2" fmla="val 64788"/>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a:solidFill>
                  <a:schemeClr val="tx1"/>
                </a:solidFill>
                <a:latin typeface="Times New Roman" panose="02020603050405020304" pitchFamily="18" charset="0"/>
                <a:ea typeface="Times New Roman" panose="02020603050405020304" pitchFamily="18" charset="0"/>
              </a:rPr>
              <a:t>Είχαν σκεφτεί να κάνουν κακό στο εαυτό τους αλλά δεν το έχουν κάνει</a:t>
            </a:r>
            <a:endParaRPr lang="el-GR" b="1" dirty="0">
              <a:solidFill>
                <a:schemeClr val="tx1"/>
              </a:solidFill>
            </a:endParaRPr>
          </a:p>
        </p:txBody>
      </p:sp>
      <p:sp>
        <p:nvSpPr>
          <p:cNvPr id="18" name="Speech Bubble: Oval 17">
            <a:extLst>
              <a:ext uri="{FF2B5EF4-FFF2-40B4-BE49-F238E27FC236}">
                <a16:creationId xmlns:a16="http://schemas.microsoft.com/office/drawing/2014/main" id="{1B610733-13D5-40D3-B63E-304B5FEB1812}"/>
              </a:ext>
            </a:extLst>
          </p:cNvPr>
          <p:cNvSpPr/>
          <p:nvPr/>
        </p:nvSpPr>
        <p:spPr>
          <a:xfrm>
            <a:off x="7662713" y="2269541"/>
            <a:ext cx="2928466" cy="1700733"/>
          </a:xfrm>
          <a:prstGeom prst="wedgeEllipseCallout">
            <a:avLst>
              <a:gd name="adj1" fmla="val -28141"/>
              <a:gd name="adj2" fmla="val 67076"/>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a:solidFill>
                  <a:schemeClr val="tx1"/>
                </a:solidFill>
                <a:latin typeface="Times New Roman" panose="02020603050405020304" pitchFamily="18" charset="0"/>
                <a:ea typeface="Times New Roman" panose="02020603050405020304" pitchFamily="18" charset="0"/>
              </a:rPr>
              <a:t>Ήθελαν να κάνουν κακό στον εαυτό τους</a:t>
            </a:r>
            <a:endParaRPr lang="el-GR" b="1" dirty="0">
              <a:solidFill>
                <a:schemeClr val="tx1"/>
              </a:solidFill>
            </a:endParaRPr>
          </a:p>
        </p:txBody>
      </p:sp>
      <p:sp>
        <p:nvSpPr>
          <p:cNvPr id="19" name="Arrow: Down 18">
            <a:extLst>
              <a:ext uri="{FF2B5EF4-FFF2-40B4-BE49-F238E27FC236}">
                <a16:creationId xmlns:a16="http://schemas.microsoft.com/office/drawing/2014/main" id="{1DF61A97-6B7B-44C0-8243-FF527E766F8C}"/>
              </a:ext>
            </a:extLst>
          </p:cNvPr>
          <p:cNvSpPr/>
          <p:nvPr/>
        </p:nvSpPr>
        <p:spPr>
          <a:xfrm>
            <a:off x="5742020" y="2582468"/>
            <a:ext cx="241841" cy="10312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0" name="Oval 19">
            <a:extLst>
              <a:ext uri="{FF2B5EF4-FFF2-40B4-BE49-F238E27FC236}">
                <a16:creationId xmlns:a16="http://schemas.microsoft.com/office/drawing/2014/main" id="{8FDCB528-1168-41DA-9E49-302BF2BFBE14}"/>
              </a:ext>
            </a:extLst>
          </p:cNvPr>
          <p:cNvSpPr/>
          <p:nvPr/>
        </p:nvSpPr>
        <p:spPr>
          <a:xfrm>
            <a:off x="3975094" y="5396428"/>
            <a:ext cx="2120906" cy="1236372"/>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b="1" dirty="0">
                <a:solidFill>
                  <a:schemeClr val="tx1"/>
                </a:solidFill>
                <a:latin typeface="Times New Roman" panose="02020603050405020304" pitchFamily="18" charset="0"/>
                <a:ea typeface="Times New Roman" panose="02020603050405020304" pitchFamily="18" charset="0"/>
              </a:rPr>
              <a:t>13,1%</a:t>
            </a:r>
            <a:endParaRPr lang="el-GR" sz="2800" b="1" dirty="0">
              <a:solidFill>
                <a:schemeClr val="tx1"/>
              </a:solidFill>
            </a:endParaRPr>
          </a:p>
        </p:txBody>
      </p:sp>
      <p:sp>
        <p:nvSpPr>
          <p:cNvPr id="21" name="Rectangle 20">
            <a:extLst>
              <a:ext uri="{FF2B5EF4-FFF2-40B4-BE49-F238E27FC236}">
                <a16:creationId xmlns:a16="http://schemas.microsoft.com/office/drawing/2014/main" id="{DEE7A700-B049-4C21-BEC5-017D4567C1F8}"/>
              </a:ext>
            </a:extLst>
          </p:cNvPr>
          <p:cNvSpPr/>
          <p:nvPr/>
        </p:nvSpPr>
        <p:spPr>
          <a:xfrm>
            <a:off x="4690733" y="4934763"/>
            <a:ext cx="672575" cy="461665"/>
          </a:xfrm>
          <a:prstGeom prst="rect">
            <a:avLst/>
          </a:prstGeom>
        </p:spPr>
        <p:txBody>
          <a:bodyPr wrap="square">
            <a:spAutoFit/>
          </a:bodyPr>
          <a:lstStyle/>
          <a:p>
            <a:r>
              <a:rPr lang="en-US" sz="2400" b="1" dirty="0"/>
              <a:t>Vs</a:t>
            </a:r>
            <a:endParaRPr lang="el-GR" sz="2400" b="1" dirty="0"/>
          </a:p>
        </p:txBody>
      </p:sp>
      <p:sp>
        <p:nvSpPr>
          <p:cNvPr id="22" name="Oval 21">
            <a:extLst>
              <a:ext uri="{FF2B5EF4-FFF2-40B4-BE49-F238E27FC236}">
                <a16:creationId xmlns:a16="http://schemas.microsoft.com/office/drawing/2014/main" id="{364D3810-FB92-48CC-AACD-3A37889F7146}"/>
              </a:ext>
            </a:extLst>
          </p:cNvPr>
          <p:cNvSpPr/>
          <p:nvPr/>
        </p:nvSpPr>
        <p:spPr>
          <a:xfrm>
            <a:off x="6078947" y="3778012"/>
            <a:ext cx="2120906" cy="1236372"/>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b="1" dirty="0">
                <a:solidFill>
                  <a:schemeClr val="tx1"/>
                </a:solidFill>
                <a:latin typeface="Times New Roman" panose="02020603050405020304" pitchFamily="18" charset="0"/>
                <a:ea typeface="Times New Roman" panose="02020603050405020304" pitchFamily="18" charset="0"/>
              </a:rPr>
              <a:t>6,6%</a:t>
            </a:r>
            <a:endParaRPr lang="el-GR" sz="2800" b="1" dirty="0">
              <a:solidFill>
                <a:schemeClr val="tx1"/>
              </a:solidFill>
            </a:endParaRPr>
          </a:p>
        </p:txBody>
      </p:sp>
      <p:sp>
        <p:nvSpPr>
          <p:cNvPr id="23" name="Oval 22">
            <a:extLst>
              <a:ext uri="{FF2B5EF4-FFF2-40B4-BE49-F238E27FC236}">
                <a16:creationId xmlns:a16="http://schemas.microsoft.com/office/drawing/2014/main" id="{E7DB81F5-67E3-45EC-8DE1-4B4534734D72}"/>
              </a:ext>
            </a:extLst>
          </p:cNvPr>
          <p:cNvSpPr/>
          <p:nvPr/>
        </p:nvSpPr>
        <p:spPr>
          <a:xfrm>
            <a:off x="6323363" y="5396428"/>
            <a:ext cx="2120906" cy="1236372"/>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latin typeface="Times New Roman" panose="02020603050405020304" pitchFamily="18" charset="0"/>
                <a:ea typeface="Times New Roman" panose="02020603050405020304" pitchFamily="18" charset="0"/>
              </a:rPr>
              <a:t>3,</a:t>
            </a:r>
            <a:r>
              <a:rPr lang="el-GR" sz="2800" b="1" dirty="0">
                <a:solidFill>
                  <a:schemeClr val="tx1"/>
                </a:solidFill>
                <a:latin typeface="Times New Roman" panose="02020603050405020304" pitchFamily="18" charset="0"/>
                <a:ea typeface="Times New Roman" panose="02020603050405020304" pitchFamily="18" charset="0"/>
              </a:rPr>
              <a:t>2%</a:t>
            </a:r>
            <a:endParaRPr lang="el-GR" sz="2800" b="1" dirty="0">
              <a:solidFill>
                <a:schemeClr val="tx1"/>
              </a:solidFill>
            </a:endParaRPr>
          </a:p>
        </p:txBody>
      </p:sp>
      <p:sp>
        <p:nvSpPr>
          <p:cNvPr id="24" name="Rectangle 23">
            <a:extLst>
              <a:ext uri="{FF2B5EF4-FFF2-40B4-BE49-F238E27FC236}">
                <a16:creationId xmlns:a16="http://schemas.microsoft.com/office/drawing/2014/main" id="{17119D02-E678-4B05-BDBA-1C46627D8DFC}"/>
              </a:ext>
            </a:extLst>
          </p:cNvPr>
          <p:cNvSpPr/>
          <p:nvPr/>
        </p:nvSpPr>
        <p:spPr>
          <a:xfrm>
            <a:off x="6954579" y="5022291"/>
            <a:ext cx="672575" cy="461665"/>
          </a:xfrm>
          <a:prstGeom prst="rect">
            <a:avLst/>
          </a:prstGeom>
        </p:spPr>
        <p:txBody>
          <a:bodyPr wrap="square">
            <a:spAutoFit/>
          </a:bodyPr>
          <a:lstStyle/>
          <a:p>
            <a:r>
              <a:rPr lang="en-US" sz="2400" b="1" dirty="0"/>
              <a:t>Vs</a:t>
            </a:r>
            <a:endParaRPr lang="el-GR" sz="2400" b="1" dirty="0"/>
          </a:p>
        </p:txBody>
      </p:sp>
      <p:sp>
        <p:nvSpPr>
          <p:cNvPr id="25" name="Rectangle 24">
            <a:extLst>
              <a:ext uri="{FF2B5EF4-FFF2-40B4-BE49-F238E27FC236}">
                <a16:creationId xmlns:a16="http://schemas.microsoft.com/office/drawing/2014/main" id="{25F39511-4AE5-4506-BF15-97BCC963030D}"/>
              </a:ext>
            </a:extLst>
          </p:cNvPr>
          <p:cNvSpPr/>
          <p:nvPr/>
        </p:nvSpPr>
        <p:spPr>
          <a:xfrm>
            <a:off x="8485733" y="5273476"/>
            <a:ext cx="3503314" cy="1631216"/>
          </a:xfrm>
          <a:prstGeom prst="rect">
            <a:avLst/>
          </a:prstGeom>
        </p:spPr>
        <p:txBody>
          <a:bodyPr wrap="square">
            <a:spAutoFit/>
          </a:bodyPr>
          <a:lstStyle/>
          <a:p>
            <a:pPr algn="just"/>
            <a:r>
              <a:rPr lang="en-US" sz="2000" b="1" dirty="0">
                <a:latin typeface="Times New Roman" panose="02020603050405020304" pitchFamily="18" charset="0"/>
                <a:ea typeface="Times New Roman" panose="02020603050405020304" pitchFamily="18" charset="0"/>
              </a:rPr>
              <a:t>T</a:t>
            </a:r>
            <a:r>
              <a:rPr lang="el-GR" sz="2000" b="1" dirty="0">
                <a:latin typeface="Times New Roman" panose="02020603050405020304" pitchFamily="18" charset="0"/>
                <a:ea typeface="Times New Roman" panose="02020603050405020304" pitchFamily="18" charset="0"/>
              </a:rPr>
              <a:t>α παιδιά που δεν ήταν Δέκτες-</a:t>
            </a:r>
            <a:r>
              <a:rPr lang="el-GR" sz="2000" b="1" dirty="0" err="1">
                <a:latin typeface="Times New Roman" panose="02020603050405020304" pitchFamily="18" charset="0"/>
                <a:ea typeface="Times New Roman" panose="02020603050405020304" pitchFamily="18" charset="0"/>
              </a:rPr>
              <a:t>Εκφοβιστές</a:t>
            </a:r>
            <a:r>
              <a:rPr lang="el-GR" sz="2000" b="1" dirty="0">
                <a:latin typeface="Times New Roman" panose="02020603050405020304" pitchFamily="18" charset="0"/>
                <a:ea typeface="Times New Roman" panose="02020603050405020304" pitchFamily="18" charset="0"/>
              </a:rPr>
              <a:t> ποτέ/ 1-2 φορές  και  σκέφτηκαν ή ήθελα να κάνουν κακό στον εαυτό τους</a:t>
            </a:r>
            <a:endParaRPr lang="el-GR" sz="2000" b="1" dirty="0"/>
          </a:p>
        </p:txBody>
      </p:sp>
      <p:sp>
        <p:nvSpPr>
          <p:cNvPr id="2" name="Rectangle 1">
            <a:extLst>
              <a:ext uri="{FF2B5EF4-FFF2-40B4-BE49-F238E27FC236}">
                <a16:creationId xmlns:a16="http://schemas.microsoft.com/office/drawing/2014/main" id="{85DA7839-B32E-4FEA-BFE8-1006C9E06D9B}"/>
              </a:ext>
            </a:extLst>
          </p:cNvPr>
          <p:cNvSpPr/>
          <p:nvPr/>
        </p:nvSpPr>
        <p:spPr>
          <a:xfrm>
            <a:off x="247009" y="4849304"/>
            <a:ext cx="3810674" cy="1477328"/>
          </a:xfrm>
          <a:prstGeom prst="rect">
            <a:avLst/>
          </a:prstGeom>
        </p:spPr>
        <p:txBody>
          <a:bodyPr wrap="square">
            <a:spAutoFit/>
          </a:bodyPr>
          <a:lstStyle/>
          <a:p>
            <a:pPr algn="just"/>
            <a:r>
              <a:rPr lang="el-GR" b="1" dirty="0"/>
              <a:t>Δεν παρατηρήθηκε στατιστική σημαντική διαφορά μεταξύ των παιδιών που εκφόβησαν και της σκέψη ή την πρόθεση για αυτοτραυματισμό</a:t>
            </a:r>
          </a:p>
        </p:txBody>
      </p:sp>
    </p:spTree>
    <p:extLst>
      <p:ext uri="{BB962C8B-B14F-4D97-AF65-F5344CB8AC3E}">
        <p14:creationId xmlns:p14="http://schemas.microsoft.com/office/powerpoint/2010/main" val="35795104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4398B-0986-D74B-D058-E0BD58E6F732}"/>
              </a:ext>
            </a:extLst>
          </p:cNvPr>
          <p:cNvSpPr>
            <a:spLocks noGrp="1"/>
          </p:cNvSpPr>
          <p:nvPr>
            <p:ph type="title"/>
          </p:nvPr>
        </p:nvSpPr>
        <p:spPr>
          <a:xfrm>
            <a:off x="3048000" y="477958"/>
            <a:ext cx="9144000" cy="1325563"/>
          </a:xfrm>
        </p:spPr>
        <p:txBody>
          <a:bodyPr>
            <a:normAutofit/>
          </a:bodyPr>
          <a:lstStyle/>
          <a:p>
            <a:r>
              <a:rPr lang="el-GR" b="1" dirty="0">
                <a:solidFill>
                  <a:schemeClr val="tx1">
                    <a:lumMod val="95000"/>
                    <a:lumOff val="5000"/>
                  </a:schemeClr>
                </a:solidFill>
                <a:latin typeface="Cond Pro light"/>
              </a:rPr>
              <a:t>Χαμηλή αυτοεκτίμηση</a:t>
            </a:r>
            <a:endParaRPr lang="en-US" b="1" dirty="0">
              <a:solidFill>
                <a:schemeClr val="tx1">
                  <a:lumMod val="95000"/>
                  <a:lumOff val="5000"/>
                </a:schemeClr>
              </a:solidFill>
            </a:endParaRPr>
          </a:p>
        </p:txBody>
      </p:sp>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pic>
        <p:nvPicPr>
          <p:cNvPr id="11" name="Picture 10">
            <a:extLst>
              <a:ext uri="{FF2B5EF4-FFF2-40B4-BE49-F238E27FC236}">
                <a16:creationId xmlns:a16="http://schemas.microsoft.com/office/drawing/2014/main" id="{1D81362B-3693-42A1-A853-BAACD3597554}"/>
              </a:ext>
            </a:extLst>
          </p:cNvPr>
          <p:cNvPicPr>
            <a:picLocks noChangeAspect="1"/>
          </p:cNvPicPr>
          <p:nvPr/>
        </p:nvPicPr>
        <p:blipFill>
          <a:blip r:embed="rId7"/>
          <a:stretch>
            <a:fillRect/>
          </a:stretch>
        </p:blipFill>
        <p:spPr>
          <a:xfrm>
            <a:off x="3588349" y="2670202"/>
            <a:ext cx="5015302" cy="3819428"/>
          </a:xfrm>
          <a:prstGeom prst="rect">
            <a:avLst/>
          </a:prstGeom>
          <a:effectLst>
            <a:softEdge rad="152400"/>
          </a:effectLst>
        </p:spPr>
      </p:pic>
    </p:spTree>
    <p:extLst>
      <p:ext uri="{BB962C8B-B14F-4D97-AF65-F5344CB8AC3E}">
        <p14:creationId xmlns:p14="http://schemas.microsoft.com/office/powerpoint/2010/main" val="10579105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61444-49A4-16F5-9396-3870CA9A6E4A}"/>
              </a:ext>
            </a:extLst>
          </p:cNvPr>
          <p:cNvSpPr>
            <a:spLocks noGrp="1"/>
          </p:cNvSpPr>
          <p:nvPr>
            <p:ph type="title"/>
          </p:nvPr>
        </p:nvSpPr>
        <p:spPr/>
        <p:txBody>
          <a:bodyPr/>
          <a:lstStyle/>
          <a:p>
            <a:r>
              <a:rPr lang="el-GR" sz="4000" b="1" kern="1200" dirty="0">
                <a:latin typeface="Cond Pro light"/>
                <a:ea typeface="+mj-ea"/>
                <a:cs typeface="Arial"/>
              </a:rPr>
              <a:t>Εισαγωγή</a:t>
            </a:r>
            <a:endParaRPr lang="en-US" b="1" dirty="0"/>
          </a:p>
        </p:txBody>
      </p:sp>
      <p:sp>
        <p:nvSpPr>
          <p:cNvPr id="3" name="Content Placeholder 2">
            <a:extLst>
              <a:ext uri="{FF2B5EF4-FFF2-40B4-BE49-F238E27FC236}">
                <a16:creationId xmlns:a16="http://schemas.microsoft.com/office/drawing/2014/main" id="{8B700DCA-B678-88FF-07CC-B0DE5783BB7E}"/>
              </a:ext>
            </a:extLst>
          </p:cNvPr>
          <p:cNvSpPr>
            <a:spLocks noGrp="1"/>
          </p:cNvSpPr>
          <p:nvPr>
            <p:ph idx="1"/>
          </p:nvPr>
        </p:nvSpPr>
        <p:spPr>
          <a:xfrm>
            <a:off x="838200" y="1825625"/>
            <a:ext cx="10782670" cy="4667250"/>
          </a:xfrm>
        </p:spPr>
        <p:txBody>
          <a:bodyPr>
            <a:normAutofit lnSpcReduction="10000"/>
          </a:bodyPr>
          <a:lstStyle/>
          <a:p>
            <a:pPr algn="just" rtl="0"/>
            <a:r>
              <a:rPr lang="el-GR" sz="2800" kern="1200" dirty="0">
                <a:solidFill>
                  <a:schemeClr val="tx1"/>
                </a:solidFill>
                <a:latin typeface="Calibri"/>
                <a:ea typeface="Calibri"/>
                <a:cs typeface="Times New Roman"/>
              </a:rPr>
              <a:t>Τα τελευταία χρόνια παρατηρείται μια ραγδαία αύξηση της παιδικής κατάθλιψης στην πρώιμη και εφηβική ηλικία που φτάνει μέχρι και το </a:t>
            </a:r>
            <a:r>
              <a:rPr lang="el-GR" dirty="0">
                <a:latin typeface="Calibri"/>
                <a:ea typeface="Calibri"/>
                <a:cs typeface="Times New Roman"/>
              </a:rPr>
              <a:t>25,2</a:t>
            </a:r>
            <a:r>
              <a:rPr lang="el-GR" sz="2800" kern="1200" dirty="0">
                <a:solidFill>
                  <a:schemeClr val="tx1"/>
                </a:solidFill>
                <a:latin typeface="Calibri"/>
                <a:ea typeface="Calibri"/>
                <a:cs typeface="Times New Roman"/>
              </a:rPr>
              <a:t>%. </a:t>
            </a:r>
            <a:endParaRPr lang="en-US" sz="2800" kern="1200" dirty="0">
              <a:solidFill>
                <a:schemeClr val="tx1"/>
              </a:solidFill>
              <a:latin typeface="Calibri"/>
              <a:ea typeface="Calibri"/>
              <a:cs typeface="Times New Roman"/>
            </a:endParaRPr>
          </a:p>
          <a:p>
            <a:pPr algn="just" rtl="0"/>
            <a:r>
              <a:rPr lang="el-GR" sz="2800" kern="1200" dirty="0">
                <a:solidFill>
                  <a:schemeClr val="tx1"/>
                </a:solidFill>
                <a:latin typeface="Calibri"/>
                <a:ea typeface="Calibri"/>
                <a:cs typeface="Times New Roman"/>
              </a:rPr>
              <a:t>Σύμφωνα με την βιβλιογραφία, ένας από τους πολλούς παράγοντες που μπορεί να οδηγήσει στην εμφάνιση καταθλιπτικών συμπτωμάτων είναι </a:t>
            </a:r>
            <a:r>
              <a:rPr lang="en-US" sz="2800" kern="1200" dirty="0">
                <a:solidFill>
                  <a:schemeClr val="tx1"/>
                </a:solidFill>
                <a:latin typeface="Calibri"/>
                <a:ea typeface="Calibri"/>
                <a:cs typeface="Times New Roman"/>
              </a:rPr>
              <a:t> </a:t>
            </a:r>
            <a:r>
              <a:rPr lang="el-GR" sz="2800" kern="1200" dirty="0">
                <a:solidFill>
                  <a:schemeClr val="tx1"/>
                </a:solidFill>
                <a:latin typeface="Calibri"/>
                <a:ea typeface="Calibri"/>
                <a:cs typeface="Times New Roman"/>
              </a:rPr>
              <a:t>και ο σχολικός εκφοβισμός </a:t>
            </a:r>
            <a:r>
              <a:rPr lang="en-US" sz="2800" kern="1200" dirty="0">
                <a:solidFill>
                  <a:schemeClr val="tx1"/>
                </a:solidFill>
                <a:latin typeface="Calibri"/>
                <a:ea typeface="Calibri"/>
                <a:cs typeface="Times New Roman"/>
              </a:rPr>
              <a:t>.</a:t>
            </a:r>
          </a:p>
          <a:p>
            <a:pPr algn="just" rtl="0"/>
            <a:r>
              <a:rPr lang="el-GR" sz="2800" kern="1200" dirty="0">
                <a:solidFill>
                  <a:schemeClr val="tx1"/>
                </a:solidFill>
                <a:latin typeface="Calibri"/>
                <a:ea typeface="Calibri"/>
                <a:cs typeface="Times New Roman"/>
              </a:rPr>
              <a:t>Ωστόσο, στη Κύπρο λίγα είναι τα επιστημονικά δεδομένα σχετικά με τη συσχέτιση των καταθλιπτικών συμπτωμάτων στα παιδιά πρώιμης εφηβείας και του σχολικού εκφοβισμού.</a:t>
            </a:r>
          </a:p>
          <a:p>
            <a:pPr marL="0" indent="0" algn="r" rtl="0">
              <a:buNone/>
            </a:pPr>
            <a:endParaRPr lang="en-US" sz="1800" b="0" i="0" dirty="0">
              <a:solidFill>
                <a:srgbClr val="1E1D1A"/>
              </a:solidFill>
              <a:effectLst/>
              <a:latin typeface="IBM Plex Sans" panose="020B0503050203000203" pitchFamily="34" charset="0"/>
            </a:endParaRPr>
          </a:p>
          <a:p>
            <a:pPr marL="0" indent="0" algn="r" rtl="0">
              <a:buNone/>
            </a:pPr>
            <a:endParaRPr lang="en-US" sz="1800" dirty="0">
              <a:solidFill>
                <a:srgbClr val="1E1D1A"/>
              </a:solidFill>
              <a:latin typeface="IBM Plex Sans" panose="020B0503050203000203" pitchFamily="34" charset="0"/>
            </a:endParaRPr>
          </a:p>
          <a:p>
            <a:pPr marL="0" indent="0" algn="r" rtl="0">
              <a:buNone/>
            </a:pPr>
            <a:r>
              <a:rPr lang="en-US" b="0" i="0" dirty="0">
                <a:solidFill>
                  <a:srgbClr val="1E1D1A"/>
                </a:solidFill>
                <a:effectLst/>
                <a:latin typeface="Calibri" panose="020F0502020204030204" pitchFamily="34" charset="0"/>
                <a:ea typeface="Calibri" panose="020F0502020204030204" pitchFamily="34" charset="0"/>
                <a:cs typeface="Calibri" panose="020F0502020204030204" pitchFamily="34" charset="0"/>
              </a:rPr>
              <a:t>Racine N.</a:t>
            </a:r>
            <a:r>
              <a:rPr lang="en-US" dirty="0">
                <a:solidFill>
                  <a:srgbClr val="1E1D1A"/>
                </a:solidFill>
                <a:latin typeface="Calibri" panose="020F0502020204030204" pitchFamily="34" charset="0"/>
                <a:ea typeface="Calibri" panose="020F0502020204030204" pitchFamily="34" charset="0"/>
                <a:cs typeface="Calibri" panose="020F0502020204030204" pitchFamily="34" charset="0"/>
              </a:rPr>
              <a:t>et.al 2021</a:t>
            </a:r>
            <a:endParaRPr lang="en-US"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7201008"/>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4" name="Title 13">
            <a:extLst>
              <a:ext uri="{FF2B5EF4-FFF2-40B4-BE49-F238E27FC236}">
                <a16:creationId xmlns:a16="http://schemas.microsoft.com/office/drawing/2014/main" id="{B8BC6F33-974A-07AF-8FF7-469B07D9E6E7}"/>
              </a:ext>
            </a:extLst>
          </p:cNvPr>
          <p:cNvSpPr>
            <a:spLocks noGrp="1"/>
          </p:cNvSpPr>
          <p:nvPr>
            <p:ph type="title"/>
          </p:nvPr>
        </p:nvSpPr>
        <p:spPr>
          <a:xfrm>
            <a:off x="2399107" y="451236"/>
            <a:ext cx="9498261" cy="1113543"/>
          </a:xfrm>
        </p:spPr>
        <p:txBody>
          <a:bodyPr>
            <a:normAutofit fontScale="90000"/>
          </a:bodyPr>
          <a:lstStyle/>
          <a:p>
            <a:r>
              <a:rPr lang="en-US" u="sng" dirty="0">
                <a:solidFill>
                  <a:schemeClr val="accent2">
                    <a:lumMod val="75000"/>
                  </a:schemeClr>
                </a:solidFill>
                <a:latin typeface="Cond Pro light"/>
              </a:rPr>
              <a:t>A</a:t>
            </a:r>
            <a:r>
              <a:rPr lang="el-GR" u="sng" dirty="0" err="1">
                <a:solidFill>
                  <a:schemeClr val="accent2">
                    <a:lumMod val="75000"/>
                  </a:schemeClr>
                </a:solidFill>
                <a:latin typeface="Cond Pro light"/>
              </a:rPr>
              <a:t>υτοεκτίμηση</a:t>
            </a:r>
            <a:r>
              <a:rPr lang="el-GR" u="sng" dirty="0">
                <a:solidFill>
                  <a:schemeClr val="accent2">
                    <a:lumMod val="75000"/>
                  </a:schemeClr>
                </a:solidFill>
                <a:latin typeface="Cond Pro light"/>
              </a:rPr>
              <a:t> και κοινωνικό-δημογραφικά χαρακτηριστικά </a:t>
            </a:r>
            <a:endParaRPr lang="el-GR" b="1" dirty="0">
              <a:solidFill>
                <a:schemeClr val="accent2">
                  <a:lumMod val="75000"/>
                </a:schemeClr>
              </a:solidFill>
            </a:endParaRPr>
          </a:p>
        </p:txBody>
      </p:sp>
      <p:sp>
        <p:nvSpPr>
          <p:cNvPr id="2" name="Content Placeholder 2">
            <a:extLst>
              <a:ext uri="{FF2B5EF4-FFF2-40B4-BE49-F238E27FC236}">
                <a16:creationId xmlns:a16="http://schemas.microsoft.com/office/drawing/2014/main" id="{F7E36A98-B168-660A-21C1-2BFF6C8E3A52}"/>
              </a:ext>
            </a:extLst>
          </p:cNvPr>
          <p:cNvSpPr>
            <a:spLocks noGrp="1"/>
          </p:cNvSpPr>
          <p:nvPr>
            <p:ph idx="1"/>
          </p:nvPr>
        </p:nvSpPr>
        <p:spPr>
          <a:xfrm>
            <a:off x="1415750" y="2664404"/>
            <a:ext cx="9938050" cy="4140642"/>
          </a:xfrm>
        </p:spPr>
        <p:txBody>
          <a:bodyPr>
            <a:normAutofit/>
          </a:bodyPr>
          <a:lstStyle/>
          <a:p>
            <a:r>
              <a:rPr lang="el-GR" b="1" dirty="0"/>
              <a:t>Κορίτσια</a:t>
            </a:r>
            <a:r>
              <a:rPr lang="en-US" dirty="0"/>
              <a:t>:</a:t>
            </a:r>
            <a:r>
              <a:rPr lang="el-GR" dirty="0"/>
              <a:t> </a:t>
            </a:r>
            <a:r>
              <a:rPr lang="el-GR" b="1" dirty="0"/>
              <a:t>13,8%   </a:t>
            </a:r>
            <a:r>
              <a:rPr lang="en-US" dirty="0"/>
              <a:t>vs 6</a:t>
            </a:r>
            <a:r>
              <a:rPr lang="el-GR" dirty="0"/>
              <a:t>, 8 %</a:t>
            </a:r>
          </a:p>
          <a:p>
            <a:r>
              <a:rPr lang="el-GR" dirty="0"/>
              <a:t>Παιδία με </a:t>
            </a:r>
            <a:r>
              <a:rPr lang="el-GR" b="1" dirty="0"/>
              <a:t>ΔΕΠΥ</a:t>
            </a:r>
            <a:r>
              <a:rPr lang="en-US" b="1" dirty="0"/>
              <a:t>:</a:t>
            </a:r>
            <a:r>
              <a:rPr lang="el-GR" dirty="0"/>
              <a:t>  </a:t>
            </a:r>
            <a:r>
              <a:rPr lang="el-GR" b="1" dirty="0"/>
              <a:t>17,4%</a:t>
            </a:r>
            <a:r>
              <a:rPr lang="el-GR" dirty="0"/>
              <a:t> </a:t>
            </a:r>
            <a:r>
              <a:rPr lang="en-US" dirty="0"/>
              <a:t>vs</a:t>
            </a:r>
            <a:r>
              <a:rPr lang="el-GR" dirty="0"/>
              <a:t>  10%</a:t>
            </a:r>
          </a:p>
          <a:p>
            <a:r>
              <a:rPr lang="el-GR" dirty="0"/>
              <a:t>Οικογενειακό εισόδημα </a:t>
            </a:r>
            <a:r>
              <a:rPr lang="en-US" dirty="0"/>
              <a:t>–</a:t>
            </a:r>
            <a:r>
              <a:rPr lang="el-GR" dirty="0"/>
              <a:t> </a:t>
            </a:r>
            <a:r>
              <a:rPr lang="el-GR" b="1" dirty="0"/>
              <a:t>Χαμηλού οικογενειακού  εισοδήματος</a:t>
            </a:r>
            <a:r>
              <a:rPr lang="el-GR" dirty="0"/>
              <a:t> </a:t>
            </a:r>
            <a:r>
              <a:rPr lang="en-US" dirty="0"/>
              <a:t>:</a:t>
            </a:r>
            <a:r>
              <a:rPr lang="el-GR" b="1" dirty="0"/>
              <a:t>12% </a:t>
            </a:r>
            <a:r>
              <a:rPr lang="el-GR" dirty="0"/>
              <a:t>(≤€ </a:t>
            </a:r>
            <a:r>
              <a:rPr lang="en-US" dirty="0"/>
              <a:t>1</a:t>
            </a:r>
            <a:r>
              <a:rPr lang="el-GR" dirty="0"/>
              <a:t>9,000) </a:t>
            </a:r>
            <a:r>
              <a:rPr lang="en-US" dirty="0"/>
              <a:t>vs 7% (</a:t>
            </a:r>
            <a:r>
              <a:rPr lang="el-GR" dirty="0"/>
              <a:t>≥ €49,000</a:t>
            </a:r>
            <a:r>
              <a:rPr lang="en-US" dirty="0"/>
              <a:t>)</a:t>
            </a:r>
            <a:endParaRPr lang="el-GR" dirty="0"/>
          </a:p>
          <a:p>
            <a:r>
              <a:rPr lang="el-GR" dirty="0"/>
              <a:t>Μορφωτικό επίπεδο μητέρας</a:t>
            </a:r>
            <a:r>
              <a:rPr lang="en-US" dirty="0"/>
              <a:t> </a:t>
            </a:r>
            <a:r>
              <a:rPr lang="el-GR" dirty="0"/>
              <a:t>-</a:t>
            </a:r>
            <a:r>
              <a:rPr lang="el-GR" b="1" dirty="0"/>
              <a:t>Πανεπιστήμιο/Κολλέγιο</a:t>
            </a:r>
            <a:r>
              <a:rPr lang="en-US" b="1" dirty="0"/>
              <a:t>: 14,2%</a:t>
            </a:r>
            <a:r>
              <a:rPr lang="en-US" dirty="0"/>
              <a:t> vs  13%</a:t>
            </a:r>
            <a:r>
              <a:rPr lang="el-GR" dirty="0"/>
              <a:t>(Δημοτικό/Γυμνάσιο)</a:t>
            </a:r>
            <a:r>
              <a:rPr lang="en-US" dirty="0"/>
              <a:t> vs 8,8%</a:t>
            </a:r>
            <a:r>
              <a:rPr lang="el-GR" dirty="0"/>
              <a:t>( Λύκειο/Τεχνική σχολή)</a:t>
            </a:r>
            <a:endParaRPr lang="en-US" dirty="0"/>
          </a:p>
          <a:p>
            <a:r>
              <a:rPr lang="el-GR" b="1" dirty="0"/>
              <a:t>Ηλικία Πατέρα</a:t>
            </a:r>
            <a:r>
              <a:rPr lang="en-US" b="1" dirty="0"/>
              <a:t>:</a:t>
            </a:r>
            <a:r>
              <a:rPr lang="el-GR" b="1" dirty="0"/>
              <a:t> 19,8%</a:t>
            </a:r>
            <a:r>
              <a:rPr lang="el-GR" dirty="0">
                <a:solidFill>
                  <a:srgbClr val="FF0000"/>
                </a:solidFill>
              </a:rPr>
              <a:t> 26-39 </a:t>
            </a:r>
            <a:r>
              <a:rPr lang="el-GR" b="1" dirty="0"/>
              <a:t>ετών </a:t>
            </a:r>
            <a:r>
              <a:rPr lang="en-US" dirty="0"/>
              <a:t>vs 11,2% 40-43  vs 7,2% 44+</a:t>
            </a:r>
          </a:p>
        </p:txBody>
      </p:sp>
      <p:sp>
        <p:nvSpPr>
          <p:cNvPr id="10" name="Oval 9">
            <a:extLst>
              <a:ext uri="{FF2B5EF4-FFF2-40B4-BE49-F238E27FC236}">
                <a16:creationId xmlns:a16="http://schemas.microsoft.com/office/drawing/2014/main" id="{0613B3CC-B3DC-8DEE-B611-83112E5ABAB6}"/>
              </a:ext>
            </a:extLst>
          </p:cNvPr>
          <p:cNvSpPr/>
          <p:nvPr/>
        </p:nvSpPr>
        <p:spPr>
          <a:xfrm>
            <a:off x="2048398" y="1703070"/>
            <a:ext cx="5534403" cy="93386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2800" b="1" u="sng" dirty="0"/>
              <a:t>Χαμηλή αυτοεκτίμηση</a:t>
            </a:r>
          </a:p>
        </p:txBody>
      </p:sp>
    </p:spTree>
    <p:extLst>
      <p:ext uri="{BB962C8B-B14F-4D97-AF65-F5344CB8AC3E}">
        <p14:creationId xmlns:p14="http://schemas.microsoft.com/office/powerpoint/2010/main" val="217058255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4" name="Title 13">
            <a:extLst>
              <a:ext uri="{FF2B5EF4-FFF2-40B4-BE49-F238E27FC236}">
                <a16:creationId xmlns:a16="http://schemas.microsoft.com/office/drawing/2014/main" id="{B8BC6F33-974A-07AF-8FF7-469B07D9E6E7}"/>
              </a:ext>
            </a:extLst>
          </p:cNvPr>
          <p:cNvSpPr>
            <a:spLocks noGrp="1"/>
          </p:cNvSpPr>
          <p:nvPr>
            <p:ph type="title"/>
          </p:nvPr>
        </p:nvSpPr>
        <p:spPr>
          <a:xfrm>
            <a:off x="2399107" y="451236"/>
            <a:ext cx="9498261" cy="1113543"/>
          </a:xfrm>
        </p:spPr>
        <p:txBody>
          <a:bodyPr>
            <a:normAutofit fontScale="90000"/>
          </a:bodyPr>
          <a:lstStyle/>
          <a:p>
            <a:r>
              <a:rPr lang="en-US" u="sng" dirty="0">
                <a:solidFill>
                  <a:schemeClr val="accent2">
                    <a:lumMod val="75000"/>
                  </a:schemeClr>
                </a:solidFill>
                <a:latin typeface="Cond Pro light"/>
              </a:rPr>
              <a:t>A</a:t>
            </a:r>
            <a:r>
              <a:rPr lang="el-GR" u="sng" dirty="0" err="1">
                <a:solidFill>
                  <a:schemeClr val="accent2">
                    <a:lumMod val="75000"/>
                  </a:schemeClr>
                </a:solidFill>
                <a:latin typeface="Cond Pro light"/>
              </a:rPr>
              <a:t>υτοεκτίμηση</a:t>
            </a:r>
            <a:r>
              <a:rPr lang="el-GR" u="sng" dirty="0">
                <a:solidFill>
                  <a:schemeClr val="accent2">
                    <a:lumMod val="75000"/>
                  </a:schemeClr>
                </a:solidFill>
                <a:latin typeface="Cond Pro light"/>
              </a:rPr>
              <a:t> και καταθλιπτικά συμπτώματα</a:t>
            </a:r>
            <a:endParaRPr lang="el-GR" b="1" dirty="0">
              <a:solidFill>
                <a:schemeClr val="accent2">
                  <a:lumMod val="75000"/>
                </a:schemeClr>
              </a:solidFill>
            </a:endParaRPr>
          </a:p>
        </p:txBody>
      </p:sp>
      <p:graphicFrame>
        <p:nvGraphicFramePr>
          <p:cNvPr id="15" name="Diagram 14">
            <a:extLst>
              <a:ext uri="{FF2B5EF4-FFF2-40B4-BE49-F238E27FC236}">
                <a16:creationId xmlns:a16="http://schemas.microsoft.com/office/drawing/2014/main" id="{999B7B48-8D9B-1B5E-A9D7-E88294F1007E}"/>
              </a:ext>
            </a:extLst>
          </p:cNvPr>
          <p:cNvGraphicFramePr/>
          <p:nvPr>
            <p:extLst>
              <p:ext uri="{D42A27DB-BD31-4B8C-83A1-F6EECF244321}">
                <p14:modId xmlns:p14="http://schemas.microsoft.com/office/powerpoint/2010/main" val="1516368715"/>
              </p:ext>
            </p:extLst>
          </p:nvPr>
        </p:nvGraphicFramePr>
        <p:xfrm>
          <a:off x="834518" y="1024286"/>
          <a:ext cx="8128000" cy="54186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9" name="TextBox 18">
            <a:extLst>
              <a:ext uri="{FF2B5EF4-FFF2-40B4-BE49-F238E27FC236}">
                <a16:creationId xmlns:a16="http://schemas.microsoft.com/office/drawing/2014/main" id="{D02DE6B6-C1C2-3DF1-6EC8-6423D851A18E}"/>
              </a:ext>
            </a:extLst>
          </p:cNvPr>
          <p:cNvSpPr txBox="1"/>
          <p:nvPr/>
        </p:nvSpPr>
        <p:spPr>
          <a:xfrm>
            <a:off x="9033564" y="1539215"/>
            <a:ext cx="3417809" cy="954107"/>
          </a:xfrm>
          <a:prstGeom prst="rect">
            <a:avLst/>
          </a:prstGeom>
          <a:noFill/>
        </p:spPr>
        <p:txBody>
          <a:bodyPr wrap="square">
            <a:spAutoFit/>
          </a:bodyPr>
          <a:lstStyle/>
          <a:p>
            <a:r>
              <a:rPr lang="el-GR" sz="2800" b="1" u="sng" dirty="0">
                <a:latin typeface="Cond Pro light"/>
                <a:ea typeface="+mj-ea"/>
                <a:cs typeface="+mj-cs"/>
              </a:rPr>
              <a:t>Κ</a:t>
            </a:r>
            <a:r>
              <a:rPr kumimoji="0" lang="el-GR" sz="2800" b="1" i="0" u="sng" strike="noStrike" kern="1200" cap="none" spc="0" normalizeH="0" baseline="0" noProof="0" dirty="0" err="1">
                <a:ln>
                  <a:noFill/>
                </a:ln>
                <a:effectLst/>
                <a:uLnTx/>
                <a:uFillTx/>
                <a:latin typeface="Cond Pro light"/>
                <a:ea typeface="+mj-ea"/>
                <a:cs typeface="+mj-cs"/>
              </a:rPr>
              <a:t>αταθλιπτικά</a:t>
            </a:r>
            <a:r>
              <a:rPr kumimoji="0" lang="el-GR" sz="2800" b="1" i="0" u="sng" strike="noStrike" kern="1200" cap="none" spc="0" normalizeH="0" baseline="0" noProof="0" dirty="0">
                <a:ln>
                  <a:noFill/>
                </a:ln>
                <a:effectLst/>
                <a:uLnTx/>
                <a:uFillTx/>
                <a:latin typeface="Cond Pro light"/>
                <a:ea typeface="+mj-ea"/>
                <a:cs typeface="+mj-cs"/>
              </a:rPr>
              <a:t> συμπτώματα</a:t>
            </a:r>
            <a:endParaRPr lang="el-GR" sz="2800" b="1" dirty="0"/>
          </a:p>
        </p:txBody>
      </p:sp>
      <p:sp>
        <p:nvSpPr>
          <p:cNvPr id="20" name="TextBox 19">
            <a:extLst>
              <a:ext uri="{FF2B5EF4-FFF2-40B4-BE49-F238E27FC236}">
                <a16:creationId xmlns:a16="http://schemas.microsoft.com/office/drawing/2014/main" id="{02BD571C-93C7-C25A-BBF7-3E02BC1966EB}"/>
              </a:ext>
            </a:extLst>
          </p:cNvPr>
          <p:cNvSpPr txBox="1"/>
          <p:nvPr/>
        </p:nvSpPr>
        <p:spPr>
          <a:xfrm>
            <a:off x="6650183" y="3976075"/>
            <a:ext cx="1835726" cy="369332"/>
          </a:xfrm>
          <a:prstGeom prst="rect">
            <a:avLst/>
          </a:prstGeom>
          <a:noFill/>
        </p:spPr>
        <p:txBody>
          <a:bodyPr wrap="square" rtlCol="0">
            <a:spAutoFit/>
          </a:bodyPr>
          <a:lstStyle/>
          <a:p>
            <a:r>
              <a:rPr lang="en-US" dirty="0"/>
              <a:t>40,5% vs 5,5%</a:t>
            </a:r>
            <a:endParaRPr lang="el-GR" dirty="0"/>
          </a:p>
        </p:txBody>
      </p:sp>
      <p:sp>
        <p:nvSpPr>
          <p:cNvPr id="21" name="TextBox 20">
            <a:extLst>
              <a:ext uri="{FF2B5EF4-FFF2-40B4-BE49-F238E27FC236}">
                <a16:creationId xmlns:a16="http://schemas.microsoft.com/office/drawing/2014/main" id="{A938B300-32EF-2B4B-92C2-9524FF104721}"/>
              </a:ext>
            </a:extLst>
          </p:cNvPr>
          <p:cNvSpPr txBox="1"/>
          <p:nvPr/>
        </p:nvSpPr>
        <p:spPr>
          <a:xfrm>
            <a:off x="4483683" y="4583291"/>
            <a:ext cx="1835726" cy="369332"/>
          </a:xfrm>
          <a:prstGeom prst="rect">
            <a:avLst/>
          </a:prstGeom>
          <a:noFill/>
        </p:spPr>
        <p:txBody>
          <a:bodyPr wrap="square" rtlCol="0">
            <a:spAutoFit/>
          </a:bodyPr>
          <a:lstStyle/>
          <a:p>
            <a:r>
              <a:rPr lang="en-US" dirty="0"/>
              <a:t>54,4% vs 66,8%</a:t>
            </a:r>
            <a:endParaRPr lang="el-GR" dirty="0"/>
          </a:p>
        </p:txBody>
      </p:sp>
      <p:sp>
        <p:nvSpPr>
          <p:cNvPr id="22" name="TextBox 21">
            <a:extLst>
              <a:ext uri="{FF2B5EF4-FFF2-40B4-BE49-F238E27FC236}">
                <a16:creationId xmlns:a16="http://schemas.microsoft.com/office/drawing/2014/main" id="{653F3348-E473-74E8-1930-FCF5D136A03C}"/>
              </a:ext>
            </a:extLst>
          </p:cNvPr>
          <p:cNvSpPr txBox="1"/>
          <p:nvPr/>
        </p:nvSpPr>
        <p:spPr>
          <a:xfrm>
            <a:off x="1956600" y="5649048"/>
            <a:ext cx="1835726" cy="369332"/>
          </a:xfrm>
          <a:prstGeom prst="rect">
            <a:avLst/>
          </a:prstGeom>
          <a:noFill/>
        </p:spPr>
        <p:txBody>
          <a:bodyPr wrap="square" rtlCol="0">
            <a:spAutoFit/>
          </a:bodyPr>
          <a:lstStyle/>
          <a:p>
            <a:r>
              <a:rPr lang="en-US" dirty="0"/>
              <a:t>5,1% vs 27,7%</a:t>
            </a:r>
            <a:endParaRPr lang="el-GR" dirty="0"/>
          </a:p>
        </p:txBody>
      </p:sp>
    </p:spTree>
    <p:extLst>
      <p:ext uri="{BB962C8B-B14F-4D97-AF65-F5344CB8AC3E}">
        <p14:creationId xmlns:p14="http://schemas.microsoft.com/office/powerpoint/2010/main" val="41683446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4" name="Title 13">
            <a:extLst>
              <a:ext uri="{FF2B5EF4-FFF2-40B4-BE49-F238E27FC236}">
                <a16:creationId xmlns:a16="http://schemas.microsoft.com/office/drawing/2014/main" id="{B8BC6F33-974A-07AF-8FF7-469B07D9E6E7}"/>
              </a:ext>
            </a:extLst>
          </p:cNvPr>
          <p:cNvSpPr>
            <a:spLocks noGrp="1"/>
          </p:cNvSpPr>
          <p:nvPr>
            <p:ph type="title"/>
          </p:nvPr>
        </p:nvSpPr>
        <p:spPr>
          <a:xfrm>
            <a:off x="2399107" y="451236"/>
            <a:ext cx="9498261" cy="1113543"/>
          </a:xfrm>
        </p:spPr>
        <p:txBody>
          <a:bodyPr>
            <a:normAutofit/>
          </a:bodyPr>
          <a:lstStyle/>
          <a:p>
            <a:r>
              <a:rPr lang="en-US" u="sng" dirty="0">
                <a:solidFill>
                  <a:schemeClr val="accent2">
                    <a:lumMod val="75000"/>
                  </a:schemeClr>
                </a:solidFill>
                <a:latin typeface="Cond Pro light"/>
              </a:rPr>
              <a:t>A</a:t>
            </a:r>
            <a:r>
              <a:rPr lang="el-GR" u="sng" dirty="0" err="1">
                <a:solidFill>
                  <a:schemeClr val="accent2">
                    <a:lumMod val="75000"/>
                  </a:schemeClr>
                </a:solidFill>
                <a:latin typeface="Cond Pro light"/>
              </a:rPr>
              <a:t>υτοεκτίμηση</a:t>
            </a:r>
            <a:r>
              <a:rPr lang="el-GR" u="sng" dirty="0">
                <a:solidFill>
                  <a:schemeClr val="accent2">
                    <a:lumMod val="75000"/>
                  </a:schemeClr>
                </a:solidFill>
                <a:latin typeface="Cond Pro light"/>
              </a:rPr>
              <a:t> και Σχολικός εκφοβισμός</a:t>
            </a:r>
            <a:endParaRPr lang="el-GR" b="1" dirty="0">
              <a:solidFill>
                <a:schemeClr val="accent2">
                  <a:lumMod val="75000"/>
                </a:schemeClr>
              </a:solidFill>
            </a:endParaRPr>
          </a:p>
        </p:txBody>
      </p:sp>
      <p:sp>
        <p:nvSpPr>
          <p:cNvPr id="11" name="Rectangle 10">
            <a:extLst>
              <a:ext uri="{FF2B5EF4-FFF2-40B4-BE49-F238E27FC236}">
                <a16:creationId xmlns:a16="http://schemas.microsoft.com/office/drawing/2014/main" id="{4DC5A419-1C74-D7FD-3DF2-12C4CA12764E}"/>
              </a:ext>
            </a:extLst>
          </p:cNvPr>
          <p:cNvSpPr/>
          <p:nvPr/>
        </p:nvSpPr>
        <p:spPr>
          <a:xfrm>
            <a:off x="1264810" y="4009455"/>
            <a:ext cx="2268594" cy="1081216"/>
          </a:xfrm>
          <a:prstGeom prst="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2000" b="1" dirty="0">
                <a:solidFill>
                  <a:schemeClr val="tx1"/>
                </a:solidFill>
              </a:rPr>
              <a:t>Δέκτες-</a:t>
            </a:r>
            <a:r>
              <a:rPr lang="el-GR" sz="2000" b="1" dirty="0" err="1">
                <a:solidFill>
                  <a:schemeClr val="tx1"/>
                </a:solidFill>
              </a:rPr>
              <a:t>Εκφοβιστές</a:t>
            </a:r>
            <a:endParaRPr lang="el-GR" sz="2000" b="1" dirty="0">
              <a:solidFill>
                <a:schemeClr val="tx1"/>
              </a:solidFill>
            </a:endParaRPr>
          </a:p>
        </p:txBody>
      </p:sp>
      <p:sp>
        <p:nvSpPr>
          <p:cNvPr id="12" name="Rectangle 11">
            <a:extLst>
              <a:ext uri="{FF2B5EF4-FFF2-40B4-BE49-F238E27FC236}">
                <a16:creationId xmlns:a16="http://schemas.microsoft.com/office/drawing/2014/main" id="{A6FB9027-6F51-84AE-6D24-E0A4610831BF}"/>
              </a:ext>
            </a:extLst>
          </p:cNvPr>
          <p:cNvSpPr/>
          <p:nvPr/>
        </p:nvSpPr>
        <p:spPr>
          <a:xfrm>
            <a:off x="2278490" y="2690164"/>
            <a:ext cx="2268594" cy="1081216"/>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2000" b="1" dirty="0">
                <a:solidFill>
                  <a:schemeClr val="tx1"/>
                </a:solidFill>
              </a:rPr>
              <a:t>Δέκτες</a:t>
            </a:r>
          </a:p>
        </p:txBody>
      </p:sp>
      <p:sp>
        <p:nvSpPr>
          <p:cNvPr id="23" name="Content Placeholder 22">
            <a:extLst>
              <a:ext uri="{FF2B5EF4-FFF2-40B4-BE49-F238E27FC236}">
                <a16:creationId xmlns:a16="http://schemas.microsoft.com/office/drawing/2014/main" id="{85954577-5746-3B1E-1845-CC0F77641350}"/>
              </a:ext>
            </a:extLst>
          </p:cNvPr>
          <p:cNvSpPr>
            <a:spLocks noGrp="1"/>
          </p:cNvSpPr>
          <p:nvPr>
            <p:ph idx="1"/>
          </p:nvPr>
        </p:nvSpPr>
        <p:spPr>
          <a:xfrm>
            <a:off x="5112812" y="2969035"/>
            <a:ext cx="5064211" cy="523474"/>
          </a:xfrm>
        </p:spPr>
        <p:txBody>
          <a:bodyPr/>
          <a:lstStyle/>
          <a:p>
            <a:r>
              <a:rPr lang="el-GR" dirty="0"/>
              <a:t>44,7</a:t>
            </a:r>
            <a:r>
              <a:rPr lang="en-US" dirty="0"/>
              <a:t>% vs </a:t>
            </a:r>
            <a:r>
              <a:rPr lang="el-GR" dirty="0"/>
              <a:t>11,1</a:t>
            </a:r>
            <a:r>
              <a:rPr lang="en-US" dirty="0"/>
              <a:t>%</a:t>
            </a:r>
          </a:p>
        </p:txBody>
      </p:sp>
      <p:sp>
        <p:nvSpPr>
          <p:cNvPr id="24" name="Oval 23">
            <a:extLst>
              <a:ext uri="{FF2B5EF4-FFF2-40B4-BE49-F238E27FC236}">
                <a16:creationId xmlns:a16="http://schemas.microsoft.com/office/drawing/2014/main" id="{470C527B-E925-0078-1275-DF5450331F04}"/>
              </a:ext>
            </a:extLst>
          </p:cNvPr>
          <p:cNvSpPr/>
          <p:nvPr/>
        </p:nvSpPr>
        <p:spPr>
          <a:xfrm>
            <a:off x="2472322" y="1500175"/>
            <a:ext cx="5534403" cy="93386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2800" b="1" u="sng" dirty="0"/>
              <a:t>Χαμηλή αυτοεκτίμηση</a:t>
            </a:r>
          </a:p>
        </p:txBody>
      </p:sp>
      <p:sp>
        <p:nvSpPr>
          <p:cNvPr id="26" name="TextBox 25">
            <a:extLst>
              <a:ext uri="{FF2B5EF4-FFF2-40B4-BE49-F238E27FC236}">
                <a16:creationId xmlns:a16="http://schemas.microsoft.com/office/drawing/2014/main" id="{9BA7B73E-EF58-DB7D-F869-A00127BF6D8D}"/>
              </a:ext>
            </a:extLst>
          </p:cNvPr>
          <p:cNvSpPr txBox="1"/>
          <p:nvPr/>
        </p:nvSpPr>
        <p:spPr>
          <a:xfrm>
            <a:off x="4069669" y="4517157"/>
            <a:ext cx="3394652" cy="482633"/>
          </a:xfrm>
          <a:prstGeom prst="rect">
            <a:avLst/>
          </a:prstGeom>
          <a:noFill/>
        </p:spPr>
        <p:txBody>
          <a:bodyPr wrap="square">
            <a:sp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ptos" panose="020B0004020202020204"/>
                <a:ea typeface="+mn-ea"/>
                <a:cs typeface="+mn-cs"/>
              </a:rPr>
              <a:t>2</a:t>
            </a:r>
            <a:r>
              <a:rPr kumimoji="0" lang="el-GR" sz="2800" b="0" i="0" u="none" strike="noStrike" kern="1200" cap="none" spc="0" normalizeH="0" baseline="0" noProof="0" dirty="0">
                <a:ln>
                  <a:noFill/>
                </a:ln>
                <a:solidFill>
                  <a:prstClr val="black"/>
                </a:solidFill>
                <a:effectLst/>
                <a:uLnTx/>
                <a:uFillTx/>
                <a:latin typeface="Aptos" panose="020B0004020202020204"/>
                <a:ea typeface="+mn-ea"/>
                <a:cs typeface="+mn-cs"/>
              </a:rPr>
              <a:t>2,4</a:t>
            </a:r>
            <a:r>
              <a:rPr kumimoji="0" lang="en-US" sz="2800" b="0" i="0" u="none" strike="noStrike" kern="1200" cap="none" spc="0" normalizeH="0" baseline="0" noProof="0" dirty="0">
                <a:ln>
                  <a:noFill/>
                </a:ln>
                <a:solidFill>
                  <a:prstClr val="black"/>
                </a:solidFill>
                <a:effectLst/>
                <a:uLnTx/>
                <a:uFillTx/>
                <a:latin typeface="Aptos" panose="020B0004020202020204"/>
                <a:ea typeface="+mn-ea"/>
                <a:cs typeface="+mn-cs"/>
              </a:rPr>
              <a:t>% vs </a:t>
            </a:r>
            <a:r>
              <a:rPr lang="el-GR" sz="2800" dirty="0">
                <a:solidFill>
                  <a:prstClr val="black"/>
                </a:solidFill>
                <a:latin typeface="Aptos" panose="020B0004020202020204"/>
              </a:rPr>
              <a:t>4,4</a:t>
            </a:r>
            <a:r>
              <a:rPr kumimoji="0" lang="en-US" sz="2800" b="0" i="0" u="none" strike="noStrike" kern="1200" cap="none" spc="0" normalizeH="0" baseline="0" noProof="0" dirty="0">
                <a:ln>
                  <a:noFill/>
                </a:ln>
                <a:solidFill>
                  <a:prstClr val="black"/>
                </a:solidFill>
                <a:effectLst/>
                <a:uLnTx/>
                <a:uFillTx/>
                <a:latin typeface="Aptos" panose="020B0004020202020204"/>
                <a:ea typeface="+mn-ea"/>
                <a:cs typeface="+mn-cs"/>
              </a:rPr>
              <a:t>%</a:t>
            </a:r>
            <a:endParaRPr kumimoji="0" lang="el-GR" sz="2800" b="0" i="0" u="none" strike="noStrike" kern="1200" cap="none" spc="0" normalizeH="0" baseline="0" noProof="0" dirty="0">
              <a:ln>
                <a:noFill/>
              </a:ln>
              <a:solidFill>
                <a:prstClr val="black"/>
              </a:solidFill>
              <a:effectLst/>
              <a:uLnTx/>
              <a:uFillTx/>
              <a:latin typeface="Aptos" panose="020B0004020202020204"/>
              <a:ea typeface="+mn-ea"/>
              <a:cs typeface="+mn-cs"/>
            </a:endParaRPr>
          </a:p>
        </p:txBody>
      </p:sp>
    </p:spTree>
    <p:extLst>
      <p:ext uri="{BB962C8B-B14F-4D97-AF65-F5344CB8AC3E}">
        <p14:creationId xmlns:p14="http://schemas.microsoft.com/office/powerpoint/2010/main" val="281757442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0800000">
            <a:off x="-4752145" y="-1966165"/>
            <a:ext cx="6904491" cy="6700890"/>
            <a:chOff x="605717" y="0"/>
            <a:chExt cx="6904491" cy="6700890"/>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605717" y="0"/>
              <a:ext cx="6904491" cy="6700890"/>
              <a:chOff x="481830" y="22847"/>
              <a:chExt cx="6904491" cy="6700890"/>
            </a:xfrm>
          </p:grpSpPr>
          <p:sp>
            <p:nvSpPr>
              <p:cNvPr id="5" name="Oval 4">
                <a:extLst>
                  <a:ext uri="{FF2B5EF4-FFF2-40B4-BE49-F238E27FC236}">
                    <a16:creationId xmlns:a16="http://schemas.microsoft.com/office/drawing/2014/main" id="{38D70FFC-80D4-6F2F-840A-3871BD0AEAEC}"/>
                  </a:ext>
                </a:extLst>
              </p:cNvPr>
              <p:cNvSpPr/>
              <p:nvPr/>
            </p:nvSpPr>
            <p:spPr>
              <a:xfrm rot="10800000">
                <a:off x="3163260" y="4659214"/>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13018750">
                <a:off x="5402457" y="2365582"/>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10800000">
                <a:off x="481830" y="2231211"/>
                <a:ext cx="1983864" cy="2064523"/>
              </a:xfrm>
              <a:prstGeom prst="ellipse">
                <a:avLst/>
              </a:prstGeom>
              <a:blipFill>
                <a:blip r:embed="rId6"/>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4" name="Title 13">
            <a:extLst>
              <a:ext uri="{FF2B5EF4-FFF2-40B4-BE49-F238E27FC236}">
                <a16:creationId xmlns:a16="http://schemas.microsoft.com/office/drawing/2014/main" id="{B8BC6F33-974A-07AF-8FF7-469B07D9E6E7}"/>
              </a:ext>
            </a:extLst>
          </p:cNvPr>
          <p:cNvSpPr>
            <a:spLocks noGrp="1"/>
          </p:cNvSpPr>
          <p:nvPr>
            <p:ph type="title"/>
          </p:nvPr>
        </p:nvSpPr>
        <p:spPr>
          <a:xfrm>
            <a:off x="2399107" y="451236"/>
            <a:ext cx="9498261" cy="1113543"/>
          </a:xfrm>
        </p:spPr>
        <p:txBody>
          <a:bodyPr>
            <a:normAutofit fontScale="90000"/>
          </a:bodyPr>
          <a:lstStyle/>
          <a:p>
            <a:r>
              <a:rPr lang="el-GR" u="sng" dirty="0">
                <a:solidFill>
                  <a:schemeClr val="accent2">
                    <a:lumMod val="75000"/>
                  </a:schemeClr>
                </a:solidFill>
                <a:latin typeface="Cond Pro light"/>
              </a:rPr>
              <a:t>Παράγοντες κινδύνου για καταθλιπτικά συμπτώματα </a:t>
            </a:r>
            <a:endParaRPr lang="el-GR" b="1" dirty="0">
              <a:solidFill>
                <a:schemeClr val="accent2">
                  <a:lumMod val="75000"/>
                </a:schemeClr>
              </a:solidFill>
            </a:endParaRPr>
          </a:p>
        </p:txBody>
      </p:sp>
      <p:grpSp>
        <p:nvGrpSpPr>
          <p:cNvPr id="24" name="Group 23">
            <a:extLst>
              <a:ext uri="{FF2B5EF4-FFF2-40B4-BE49-F238E27FC236}">
                <a16:creationId xmlns:a16="http://schemas.microsoft.com/office/drawing/2014/main" id="{1353EB92-813A-ECC6-0A28-5097A7C71429}"/>
              </a:ext>
            </a:extLst>
          </p:cNvPr>
          <p:cNvGrpSpPr/>
          <p:nvPr/>
        </p:nvGrpSpPr>
        <p:grpSpPr>
          <a:xfrm>
            <a:off x="2171178" y="1703070"/>
            <a:ext cx="9726190" cy="5059154"/>
            <a:chOff x="2639986" y="2006745"/>
            <a:chExt cx="9492307" cy="5617107"/>
          </a:xfrm>
        </p:grpSpPr>
        <p:grpSp>
          <p:nvGrpSpPr>
            <p:cNvPr id="19" name="Group 18">
              <a:extLst>
                <a:ext uri="{FF2B5EF4-FFF2-40B4-BE49-F238E27FC236}">
                  <a16:creationId xmlns:a16="http://schemas.microsoft.com/office/drawing/2014/main" id="{B13B699F-75DF-FB03-0728-BDB86940D1E9}"/>
                </a:ext>
              </a:extLst>
            </p:cNvPr>
            <p:cNvGrpSpPr/>
            <p:nvPr/>
          </p:nvGrpSpPr>
          <p:grpSpPr>
            <a:xfrm>
              <a:off x="3238151" y="2917881"/>
              <a:ext cx="8894142" cy="4705971"/>
              <a:chOff x="7093074" y="1712668"/>
              <a:chExt cx="7105133" cy="5171712"/>
            </a:xfrm>
          </p:grpSpPr>
          <p:sp>
            <p:nvSpPr>
              <p:cNvPr id="15" name="Rectangle: Rounded Corners 14">
                <a:extLst>
                  <a:ext uri="{FF2B5EF4-FFF2-40B4-BE49-F238E27FC236}">
                    <a16:creationId xmlns:a16="http://schemas.microsoft.com/office/drawing/2014/main" id="{809CE406-08D1-A29C-6AF5-77F847ECDFE3}"/>
                  </a:ext>
                </a:extLst>
              </p:cNvPr>
              <p:cNvSpPr/>
              <p:nvPr/>
            </p:nvSpPr>
            <p:spPr>
              <a:xfrm>
                <a:off x="10199044" y="5233505"/>
                <a:ext cx="2389211" cy="77914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dirty="0"/>
                  <a:t>Δέκτες</a:t>
                </a:r>
              </a:p>
            </p:txBody>
          </p:sp>
          <p:sp>
            <p:nvSpPr>
              <p:cNvPr id="16" name="Rectangle: Rounded Corners 15">
                <a:extLst>
                  <a:ext uri="{FF2B5EF4-FFF2-40B4-BE49-F238E27FC236}">
                    <a16:creationId xmlns:a16="http://schemas.microsoft.com/office/drawing/2014/main" id="{6B60AA74-F524-FF51-D0F5-BD83C2A2FD4C}"/>
                  </a:ext>
                </a:extLst>
              </p:cNvPr>
              <p:cNvSpPr/>
              <p:nvPr/>
            </p:nvSpPr>
            <p:spPr>
              <a:xfrm>
                <a:off x="7093074" y="1712668"/>
                <a:ext cx="2389211" cy="77914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dirty="0"/>
                  <a:t>ΔΕΠΥ</a:t>
                </a:r>
              </a:p>
            </p:txBody>
          </p:sp>
          <p:sp>
            <p:nvSpPr>
              <p:cNvPr id="2" name="Rectangle: Rounded Corners 1">
                <a:extLst>
                  <a:ext uri="{FF2B5EF4-FFF2-40B4-BE49-F238E27FC236}">
                    <a16:creationId xmlns:a16="http://schemas.microsoft.com/office/drawing/2014/main" id="{567B907E-0507-93C8-5F89-0CAA901D7451}"/>
                  </a:ext>
                </a:extLst>
              </p:cNvPr>
              <p:cNvSpPr/>
              <p:nvPr/>
            </p:nvSpPr>
            <p:spPr>
              <a:xfrm>
                <a:off x="11808996" y="6105236"/>
                <a:ext cx="2389211" cy="77914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dirty="0"/>
                  <a:t>Δέκτες-</a:t>
                </a:r>
                <a:r>
                  <a:rPr lang="el-GR" dirty="0" err="1"/>
                  <a:t>Εκφοβιστές</a:t>
                </a:r>
                <a:endParaRPr lang="el-GR" dirty="0"/>
              </a:p>
            </p:txBody>
          </p:sp>
        </p:grpSp>
        <p:sp>
          <p:nvSpPr>
            <p:cNvPr id="12" name="Rectangle: Rounded Corners 11">
              <a:extLst>
                <a:ext uri="{FF2B5EF4-FFF2-40B4-BE49-F238E27FC236}">
                  <a16:creationId xmlns:a16="http://schemas.microsoft.com/office/drawing/2014/main" id="{4084310C-2586-C55C-582E-2A250EC09C9A}"/>
                </a:ext>
              </a:extLst>
            </p:cNvPr>
            <p:cNvSpPr/>
            <p:nvPr/>
          </p:nvSpPr>
          <p:spPr>
            <a:xfrm>
              <a:off x="2639986" y="2006745"/>
              <a:ext cx="2990794" cy="77428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dirty="0"/>
                <a:t>Χαμηλή Αυτοεκτίμηση</a:t>
              </a:r>
            </a:p>
          </p:txBody>
        </p:sp>
      </p:grpSp>
      <p:sp>
        <p:nvSpPr>
          <p:cNvPr id="30" name="Rectangle: Rounded Corners 29">
            <a:extLst>
              <a:ext uri="{FF2B5EF4-FFF2-40B4-BE49-F238E27FC236}">
                <a16:creationId xmlns:a16="http://schemas.microsoft.com/office/drawing/2014/main" id="{5F00CA3A-D3A1-4454-8587-BF276EE07B9E}"/>
              </a:ext>
            </a:extLst>
          </p:cNvPr>
          <p:cNvSpPr/>
          <p:nvPr/>
        </p:nvSpPr>
        <p:spPr>
          <a:xfrm>
            <a:off x="3703421" y="3236876"/>
            <a:ext cx="3064483" cy="63855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dirty="0"/>
              <a:t>Κορίτσια</a:t>
            </a:r>
          </a:p>
        </p:txBody>
      </p:sp>
      <p:sp>
        <p:nvSpPr>
          <p:cNvPr id="31" name="Rectangle: Rounded Corners 30">
            <a:extLst>
              <a:ext uri="{FF2B5EF4-FFF2-40B4-BE49-F238E27FC236}">
                <a16:creationId xmlns:a16="http://schemas.microsoft.com/office/drawing/2014/main" id="{3B548EF9-D650-41D5-A4C5-984C9D048EB6}"/>
              </a:ext>
            </a:extLst>
          </p:cNvPr>
          <p:cNvSpPr/>
          <p:nvPr/>
        </p:nvSpPr>
        <p:spPr>
          <a:xfrm>
            <a:off x="4623240" y="3950050"/>
            <a:ext cx="3064483" cy="63855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a:t>Αλλοδαπό Πατέρα</a:t>
            </a:r>
            <a:endParaRPr lang="el-GR" dirty="0"/>
          </a:p>
        </p:txBody>
      </p:sp>
      <p:sp>
        <p:nvSpPr>
          <p:cNvPr id="34" name="Rectangle: Rounded Corners 33">
            <a:extLst>
              <a:ext uri="{FF2B5EF4-FFF2-40B4-BE49-F238E27FC236}">
                <a16:creationId xmlns:a16="http://schemas.microsoft.com/office/drawing/2014/main" id="{CD53CF30-67AB-427A-8CEB-F47829E2015D}"/>
              </a:ext>
            </a:extLst>
          </p:cNvPr>
          <p:cNvSpPr/>
          <p:nvPr/>
        </p:nvSpPr>
        <p:spPr>
          <a:xfrm>
            <a:off x="5615995" y="4704721"/>
            <a:ext cx="3064484" cy="63855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dirty="0">
                <a:latin typeface="Times New Roman" panose="02020603050405020304" pitchFamily="18" charset="0"/>
                <a:ea typeface="Times New Roman" panose="02020603050405020304" pitchFamily="18" charset="0"/>
              </a:rPr>
              <a:t>Πατέρας ≥44</a:t>
            </a:r>
            <a:endParaRPr lang="el-GR" dirty="0"/>
          </a:p>
        </p:txBody>
      </p:sp>
    </p:spTree>
    <p:extLst>
      <p:ext uri="{BB962C8B-B14F-4D97-AF65-F5344CB8AC3E}">
        <p14:creationId xmlns:p14="http://schemas.microsoft.com/office/powerpoint/2010/main" val="3974583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6200000">
            <a:off x="-2939612" y="40330"/>
            <a:ext cx="6944821" cy="6660561"/>
            <a:chOff x="565387" y="0"/>
            <a:chExt cx="6944821" cy="6660561"/>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565387" y="0"/>
              <a:ext cx="6944821" cy="6660561"/>
              <a:chOff x="441500" y="22847"/>
              <a:chExt cx="6944821" cy="6660561"/>
            </a:xfrm>
          </p:grpSpPr>
          <p:sp>
            <p:nvSpPr>
              <p:cNvPr id="5" name="Oval 4">
                <a:extLst>
                  <a:ext uri="{FF2B5EF4-FFF2-40B4-BE49-F238E27FC236}">
                    <a16:creationId xmlns:a16="http://schemas.microsoft.com/office/drawing/2014/main" id="{38D70FFC-80D4-6F2F-840A-3871BD0AEAEC}"/>
                  </a:ext>
                </a:extLst>
              </p:cNvPr>
              <p:cNvSpPr/>
              <p:nvPr/>
            </p:nvSpPr>
            <p:spPr>
              <a:xfrm rot="5400000">
                <a:off x="3163260" y="4659214"/>
                <a:ext cx="1983864" cy="2064523"/>
              </a:xfrm>
              <a:prstGeom prst="ellipse">
                <a:avLst/>
              </a:prstGeom>
              <a:blipFill>
                <a:blip r:embed="rId2"/>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2191293">
                <a:off x="5402457" y="2365582"/>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5400000">
                <a:off x="481830" y="2231211"/>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4" name="Title 13">
            <a:extLst>
              <a:ext uri="{FF2B5EF4-FFF2-40B4-BE49-F238E27FC236}">
                <a16:creationId xmlns:a16="http://schemas.microsoft.com/office/drawing/2014/main" id="{B8BC6F33-974A-07AF-8FF7-469B07D9E6E7}"/>
              </a:ext>
            </a:extLst>
          </p:cNvPr>
          <p:cNvSpPr>
            <a:spLocks noGrp="1"/>
          </p:cNvSpPr>
          <p:nvPr>
            <p:ph type="title"/>
          </p:nvPr>
        </p:nvSpPr>
        <p:spPr>
          <a:xfrm>
            <a:off x="3268243" y="451237"/>
            <a:ext cx="8629125" cy="958710"/>
          </a:xfrm>
        </p:spPr>
        <p:txBody>
          <a:bodyPr>
            <a:normAutofit/>
          </a:bodyPr>
          <a:lstStyle/>
          <a:p>
            <a:r>
              <a:rPr lang="el-GR" b="1" dirty="0">
                <a:solidFill>
                  <a:schemeClr val="accent2">
                    <a:lumMod val="75000"/>
                  </a:schemeClr>
                </a:solidFill>
              </a:rPr>
              <a:t>Συμπεράσματα</a:t>
            </a:r>
          </a:p>
        </p:txBody>
      </p:sp>
      <p:sp>
        <p:nvSpPr>
          <p:cNvPr id="12" name="TextBox 11">
            <a:extLst>
              <a:ext uri="{FF2B5EF4-FFF2-40B4-BE49-F238E27FC236}">
                <a16:creationId xmlns:a16="http://schemas.microsoft.com/office/drawing/2014/main" id="{00764A8A-4EEA-F451-613A-FC10BF21A5FE}"/>
              </a:ext>
            </a:extLst>
          </p:cNvPr>
          <p:cNvSpPr txBox="1"/>
          <p:nvPr/>
        </p:nvSpPr>
        <p:spPr>
          <a:xfrm>
            <a:off x="4156661" y="2020620"/>
            <a:ext cx="7498080" cy="3539430"/>
          </a:xfrm>
          <a:prstGeom prst="rect">
            <a:avLst/>
          </a:prstGeom>
          <a:noFill/>
        </p:spPr>
        <p:txBody>
          <a:bodyPr wrap="square">
            <a:spAutoFit/>
          </a:bodyPr>
          <a:lstStyle/>
          <a:p>
            <a:pPr algn="just"/>
            <a:r>
              <a:rPr kumimoji="0" lang="el-GR"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Η συσχετίσεις που εντοπίστηκαν μεταξύ των καταθλιπτικών συμπτωμάτων και του σχολικού εκφοβισμού υποστηρίζουν την ανάγκη για εξεύρεση πιο αποτελεσματικών  τρόπων πρόληψης και άμεσης παρέμβασης στην άμβλυνση του προβλήματος καθώς και στην πρώιμη αναγνώρισης των καταθλιπτικών συμπτωμάτων</a:t>
            </a:r>
            <a:endParaRPr lang="el-GR" dirty="0"/>
          </a:p>
        </p:txBody>
      </p:sp>
    </p:spTree>
    <p:extLst>
      <p:ext uri="{BB962C8B-B14F-4D97-AF65-F5344CB8AC3E}">
        <p14:creationId xmlns:p14="http://schemas.microsoft.com/office/powerpoint/2010/main" val="30722118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51CC1DA-9F74-52B9-0A01-05040297548D}"/>
              </a:ext>
            </a:extLst>
          </p:cNvPr>
          <p:cNvSpPr txBox="1">
            <a:spLocks/>
          </p:cNvSpPr>
          <p:nvPr/>
        </p:nvSpPr>
        <p:spPr>
          <a:xfrm>
            <a:off x="838200" y="37750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p>
        </p:txBody>
      </p:sp>
      <p:grpSp>
        <p:nvGrpSpPr>
          <p:cNvPr id="3" name="Group 2">
            <a:extLst>
              <a:ext uri="{FF2B5EF4-FFF2-40B4-BE49-F238E27FC236}">
                <a16:creationId xmlns:a16="http://schemas.microsoft.com/office/drawing/2014/main" id="{59D56CEB-EF53-94AF-AEC4-2CF28A882744}"/>
              </a:ext>
            </a:extLst>
          </p:cNvPr>
          <p:cNvGrpSpPr/>
          <p:nvPr/>
        </p:nvGrpSpPr>
        <p:grpSpPr>
          <a:xfrm rot="16200000">
            <a:off x="-6902012" y="142130"/>
            <a:ext cx="6944821" cy="6660561"/>
            <a:chOff x="565387" y="0"/>
            <a:chExt cx="6944821" cy="6660561"/>
          </a:xfrm>
        </p:grpSpPr>
        <p:sp>
          <p:nvSpPr>
            <p:cNvPr id="4" name="Oval 3">
              <a:extLst>
                <a:ext uri="{FF2B5EF4-FFF2-40B4-BE49-F238E27FC236}">
                  <a16:creationId xmlns:a16="http://schemas.microsoft.com/office/drawing/2014/main" id="{6E8C1088-3B16-F751-3E23-34B7EBAA7915}"/>
                </a:ext>
              </a:extLst>
            </p:cNvPr>
            <p:cNvSpPr/>
            <p:nvPr/>
          </p:nvSpPr>
          <p:spPr>
            <a:xfrm>
              <a:off x="1623361" y="1001105"/>
              <a:ext cx="5164466" cy="4855789"/>
            </a:xfrm>
            <a:prstGeom prst="ellipse">
              <a:avLst/>
            </a:prstGeom>
            <a:noFill/>
            <a:ln w="444500">
              <a:solidFill>
                <a:schemeClr val="accent4">
                  <a:lumMod val="20000"/>
                  <a:lumOff val="80000"/>
                </a:schemeClr>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496BA86-428F-9E1E-8D6F-26B07BB4707A}"/>
                </a:ext>
              </a:extLst>
            </p:cNvPr>
            <p:cNvGrpSpPr/>
            <p:nvPr/>
          </p:nvGrpSpPr>
          <p:grpSpPr>
            <a:xfrm>
              <a:off x="565387" y="0"/>
              <a:ext cx="6944821" cy="6660561"/>
              <a:chOff x="441500" y="22847"/>
              <a:chExt cx="6944821" cy="6660561"/>
            </a:xfrm>
          </p:grpSpPr>
          <p:sp>
            <p:nvSpPr>
              <p:cNvPr id="5" name="Oval 4">
                <a:extLst>
                  <a:ext uri="{FF2B5EF4-FFF2-40B4-BE49-F238E27FC236}">
                    <a16:creationId xmlns:a16="http://schemas.microsoft.com/office/drawing/2014/main" id="{38D70FFC-80D4-6F2F-840A-3871BD0AEAEC}"/>
                  </a:ext>
                </a:extLst>
              </p:cNvPr>
              <p:cNvSpPr/>
              <p:nvPr/>
            </p:nvSpPr>
            <p:spPr>
              <a:xfrm rot="5400000">
                <a:off x="3163260" y="4659214"/>
                <a:ext cx="1983864" cy="2064523"/>
              </a:xfrm>
              <a:prstGeom prst="ellipse">
                <a:avLst/>
              </a:prstGeom>
              <a:blipFill>
                <a:blip r:embed="rId2"/>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Oval 5">
                <a:extLst>
                  <a:ext uri="{FF2B5EF4-FFF2-40B4-BE49-F238E27FC236}">
                    <a16:creationId xmlns:a16="http://schemas.microsoft.com/office/drawing/2014/main" id="{AE7B1D1D-9428-C534-8698-98C1886EC3D2}"/>
                  </a:ext>
                </a:extLst>
              </p:cNvPr>
              <p:cNvSpPr/>
              <p:nvPr/>
            </p:nvSpPr>
            <p:spPr>
              <a:xfrm rot="10800000">
                <a:off x="3064063" y="22847"/>
                <a:ext cx="1983864" cy="2064523"/>
              </a:xfrm>
              <a:prstGeom prst="ellipse">
                <a:avLst/>
              </a:prstGeom>
              <a:blipFill>
                <a:blip r:embed="rId3"/>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Oval 7">
                <a:extLst>
                  <a:ext uri="{FF2B5EF4-FFF2-40B4-BE49-F238E27FC236}">
                    <a16:creationId xmlns:a16="http://schemas.microsoft.com/office/drawing/2014/main" id="{B1CE49C3-33AF-352B-FA8E-9AFC58D4731F}"/>
                  </a:ext>
                </a:extLst>
              </p:cNvPr>
              <p:cNvSpPr/>
              <p:nvPr/>
            </p:nvSpPr>
            <p:spPr>
              <a:xfrm rot="2191293">
                <a:off x="5402457" y="2365582"/>
                <a:ext cx="1983864" cy="2064523"/>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Oval 8">
                <a:extLst>
                  <a:ext uri="{FF2B5EF4-FFF2-40B4-BE49-F238E27FC236}">
                    <a16:creationId xmlns:a16="http://schemas.microsoft.com/office/drawing/2014/main" id="{605BC149-9745-1E90-FB11-4D6FA19E7C2F}"/>
                  </a:ext>
                </a:extLst>
              </p:cNvPr>
              <p:cNvSpPr/>
              <p:nvPr/>
            </p:nvSpPr>
            <p:spPr>
              <a:xfrm rot="5400000">
                <a:off x="481830" y="2231211"/>
                <a:ext cx="1983864" cy="2064523"/>
              </a:xfrm>
              <a:prstGeom prst="ellipse">
                <a:avLst/>
              </a:prstGeom>
              <a:blipFill>
                <a:blip r:embed="rId5"/>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grpSp>
      </p:grpSp>
      <p:sp>
        <p:nvSpPr>
          <p:cNvPr id="10" name="Title 9">
            <a:extLst>
              <a:ext uri="{FF2B5EF4-FFF2-40B4-BE49-F238E27FC236}">
                <a16:creationId xmlns:a16="http://schemas.microsoft.com/office/drawing/2014/main" id="{C01B4460-E5D3-0F5E-82D8-955233942367}"/>
              </a:ext>
            </a:extLst>
          </p:cNvPr>
          <p:cNvSpPr>
            <a:spLocks noGrp="1"/>
          </p:cNvSpPr>
          <p:nvPr>
            <p:ph type="title"/>
          </p:nvPr>
        </p:nvSpPr>
        <p:spPr/>
        <p:txBody>
          <a:bodyPr/>
          <a:lstStyle/>
          <a:p>
            <a:endParaRPr lang="el-GR"/>
          </a:p>
        </p:txBody>
      </p:sp>
      <p:pic>
        <p:nvPicPr>
          <p:cNvPr id="11" name="Picture 10">
            <a:extLst>
              <a:ext uri="{FF2B5EF4-FFF2-40B4-BE49-F238E27FC236}">
                <a16:creationId xmlns:a16="http://schemas.microsoft.com/office/drawing/2014/main" id="{D37B032A-A654-3A74-9915-7D3894AB5CE7}"/>
              </a:ext>
            </a:extLst>
          </p:cNvPr>
          <p:cNvPicPr>
            <a:picLocks noChangeAspect="1"/>
          </p:cNvPicPr>
          <p:nvPr/>
        </p:nvPicPr>
        <p:blipFill>
          <a:blip r:embed="rId6"/>
          <a:stretch>
            <a:fillRect/>
          </a:stretch>
        </p:blipFill>
        <p:spPr>
          <a:xfrm>
            <a:off x="2080073" y="349102"/>
            <a:ext cx="8031853" cy="6016136"/>
          </a:xfrm>
          <a:prstGeom prst="rect">
            <a:avLst/>
          </a:prstGeom>
        </p:spPr>
      </p:pic>
    </p:spTree>
    <p:extLst>
      <p:ext uri="{BB962C8B-B14F-4D97-AF65-F5344CB8AC3E}">
        <p14:creationId xmlns:p14="http://schemas.microsoft.com/office/powerpoint/2010/main" val="32912910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4EF2F-A49B-99BF-EF54-C6F7C74DB648}"/>
              </a:ext>
            </a:extLst>
          </p:cNvPr>
          <p:cNvSpPr>
            <a:spLocks noGrp="1"/>
          </p:cNvSpPr>
          <p:nvPr>
            <p:ph type="title"/>
          </p:nvPr>
        </p:nvSpPr>
        <p:spPr>
          <a:xfrm>
            <a:off x="852055" y="441325"/>
            <a:ext cx="11121828" cy="2231794"/>
          </a:xfrm>
        </p:spPr>
        <p:txBody>
          <a:bodyPr>
            <a:normAutofit fontScale="90000"/>
          </a:bodyPr>
          <a:lstStyle/>
          <a:p>
            <a:r>
              <a:rPr lang="el-GR" sz="4400" b="1" dirty="0">
                <a:latin typeface="Calibri"/>
                <a:ea typeface="Calibri" panose="020F0502020204030204" pitchFamily="34" charset="0"/>
                <a:cs typeface="Times New Roman"/>
              </a:rPr>
              <a:t>Διερεύνηση της σχέση καταθλιπτικών συμπτωμάτων σχολικού εκφοβισμού</a:t>
            </a:r>
            <a:r>
              <a:rPr lang="en-US" sz="4400" b="1" dirty="0">
                <a:latin typeface="Calibri"/>
                <a:ea typeface="Calibri" panose="020F0502020204030204" pitchFamily="34" charset="0"/>
                <a:cs typeface="Times New Roman"/>
              </a:rPr>
              <a:t> </a:t>
            </a:r>
            <a:r>
              <a:rPr lang="el-GR" sz="4400" b="1" dirty="0">
                <a:latin typeface="Calibri"/>
                <a:ea typeface="Calibri" panose="020F0502020204030204" pitchFamily="34" charset="0"/>
                <a:cs typeface="Times New Roman"/>
              </a:rPr>
              <a:t>και αυτοεκτίμησης </a:t>
            </a:r>
            <a:r>
              <a:rPr lang="el-GR" sz="4400" b="1" dirty="0">
                <a:effectLst/>
                <a:latin typeface="Calibri" panose="020F0502020204030204" pitchFamily="34" charset="0"/>
                <a:ea typeface="Calibri" panose="020F0502020204030204" pitchFamily="34" charset="0"/>
                <a:cs typeface="Calibri" panose="020F0502020204030204" pitchFamily="34" charset="0"/>
              </a:rPr>
              <a:t>σε παιδιά δημοτικής εκπαίδευσης στην Κύπρο</a:t>
            </a:r>
            <a:br>
              <a:rPr lang="en-US" sz="4800" b="1" dirty="0">
                <a:effectLst/>
                <a:latin typeface="Calibri" panose="020F0502020204030204" pitchFamily="34" charset="0"/>
                <a:ea typeface="Calibri" panose="020F0502020204030204" pitchFamily="34" charset="0"/>
                <a:cs typeface="Times New Roman" panose="02020603050405020304" pitchFamily="18" charset="0"/>
              </a:rPr>
            </a:br>
            <a:endParaRPr lang="el-GR" dirty="0"/>
          </a:p>
        </p:txBody>
      </p:sp>
      <p:sp>
        <p:nvSpPr>
          <p:cNvPr id="7" name="TextBox 6">
            <a:extLst>
              <a:ext uri="{FF2B5EF4-FFF2-40B4-BE49-F238E27FC236}">
                <a16:creationId xmlns:a16="http://schemas.microsoft.com/office/drawing/2014/main" id="{8B047ED0-BDF2-768A-3067-43656C6AA3B9}"/>
              </a:ext>
            </a:extLst>
          </p:cNvPr>
          <p:cNvSpPr txBox="1"/>
          <p:nvPr/>
        </p:nvSpPr>
        <p:spPr>
          <a:xfrm>
            <a:off x="2751476" y="3282719"/>
            <a:ext cx="6097348" cy="2153731"/>
          </a:xfrm>
          <a:prstGeom prst="rect">
            <a:avLst/>
          </a:prstGeom>
          <a:noFill/>
        </p:spPr>
        <p:txBody>
          <a:bodyPr wrap="square">
            <a:spAutoFit/>
          </a:bodyPr>
          <a:lstStyle/>
          <a:p>
            <a:pPr>
              <a:lnSpc>
                <a:spcPct val="107000"/>
              </a:lnSpc>
              <a:spcAft>
                <a:spcPts val="800"/>
              </a:spcAft>
            </a:pPr>
            <a:r>
              <a:rPr lang="el-GR" sz="1800" u="sng" kern="100" dirty="0">
                <a:solidFill>
                  <a:srgbClr val="0563C1"/>
                </a:solidFill>
                <a:effectLst/>
                <a:latin typeface="Calibri" panose="020F0502020204030204" pitchFamily="34" charset="0"/>
                <a:ea typeface="Calibri" panose="020F0502020204030204" pitchFamily="34" charset="0"/>
                <a:cs typeface="Arial" panose="020B0604020202020204" pitchFamily="34" charset="0"/>
                <a:hlinkClick r:id="rId2"/>
              </a:rPr>
              <a:t>https://www.youtube.com/watch?v=AoBVL_mJU2Y&amp;ab_channel=%CE%A5%CF%80%CE%BF%CF%85%CF%81%CE%B3%CE%B5%CE%AF%CE%BF%CE%A0%CE%B1%CE%B9%CE%B4%CE%B5%CE%AF%CE%B1%CF%82%2C%CE%98%CF%81%CE%B7%CF%83%CE%BA%CE%B5%CF%85%CE%BC%CE%AC%CF%84%CF%89%CE%BD%CE%BA%CE%B1%CE%B9%CE%91%CE%B8%CE%BB%CE%B7%CF%84%CE%B9%CF%83%CE%BC%CE%BF%CF%8D</a:t>
            </a:r>
            <a:r>
              <a:rPr lang="en-US" sz="1800" kern="100" dirty="0">
                <a:effectLst/>
                <a:latin typeface="Calibri" panose="020F0502020204030204" pitchFamily="34" charset="0"/>
                <a:ea typeface="Calibri" panose="020F0502020204030204" pitchFamily="34" charset="0"/>
                <a:cs typeface="Arial" panose="020B0604020202020204" pitchFamily="34" charset="0"/>
              </a:rPr>
              <a:t>  </a:t>
            </a:r>
            <a:endParaRPr lang="el-GR" sz="1800"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60921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BEBFA723-5A7B-472D-ABD7-1526B8D3A3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33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A6B27065-399A-4CF7-BF70-CF79B9848F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33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a:extLst>
              <a:ext uri="{FF2B5EF4-FFF2-40B4-BE49-F238E27FC236}">
                <a16:creationId xmlns:a16="http://schemas.microsoft.com/office/drawing/2014/main" id="{CF22986C-DDF7-4109-9D6A-006800D6B04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2636" y="52996"/>
            <a:ext cx="6093363" cy="6805005"/>
            <a:chOff x="6095999" y="52996"/>
            <a:chExt cx="6093363" cy="6805005"/>
          </a:xfrm>
          <a:solidFill>
            <a:schemeClr val="accent5">
              <a:alpha val="10000"/>
            </a:schemeClr>
          </a:solidFill>
        </p:grpSpPr>
        <p:sp>
          <p:nvSpPr>
            <p:cNvPr id="43" name="Freeform: Shape 42">
              <a:extLst>
                <a:ext uri="{FF2B5EF4-FFF2-40B4-BE49-F238E27FC236}">
                  <a16:creationId xmlns:a16="http://schemas.microsoft.com/office/drawing/2014/main" id="{4C025298-F835-4B83-A3A3-6555157E01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52996"/>
              <a:ext cx="6093361" cy="6805003"/>
            </a:xfrm>
            <a:custGeom>
              <a:avLst/>
              <a:gdLst>
                <a:gd name="connsiteX0" fmla="*/ 3391253 w 5890489"/>
                <a:gd name="connsiteY0" fmla="*/ 0 h 6578438"/>
                <a:gd name="connsiteX1" fmla="*/ 3434974 w 5890489"/>
                <a:gd name="connsiteY1" fmla="*/ 646 h 6578438"/>
                <a:gd name="connsiteX2" fmla="*/ 3522419 w 5890489"/>
                <a:gd name="connsiteY2" fmla="*/ 2712 h 6578438"/>
                <a:gd name="connsiteX3" fmla="*/ 3610261 w 5890489"/>
                <a:gd name="connsiteY3" fmla="*/ 6458 h 6578438"/>
                <a:gd name="connsiteX4" fmla="*/ 3786872 w 5890489"/>
                <a:gd name="connsiteY4" fmla="*/ 20667 h 6578438"/>
                <a:gd name="connsiteX5" fmla="*/ 3962291 w 5890489"/>
                <a:gd name="connsiteY5" fmla="*/ 43530 h 6578438"/>
                <a:gd name="connsiteX6" fmla="*/ 4135855 w 5890489"/>
                <a:gd name="connsiteY6" fmla="*/ 75176 h 6578438"/>
                <a:gd name="connsiteX7" fmla="*/ 4307299 w 5890489"/>
                <a:gd name="connsiteY7" fmla="*/ 114315 h 6578438"/>
                <a:gd name="connsiteX8" fmla="*/ 4476358 w 5890489"/>
                <a:gd name="connsiteY8" fmla="*/ 160816 h 6578438"/>
                <a:gd name="connsiteX9" fmla="*/ 4559829 w 5890489"/>
                <a:gd name="connsiteY9" fmla="*/ 186779 h 6578438"/>
                <a:gd name="connsiteX10" fmla="*/ 4642901 w 5890489"/>
                <a:gd name="connsiteY10" fmla="*/ 213648 h 6578438"/>
                <a:gd name="connsiteX11" fmla="*/ 5280847 w 5890489"/>
                <a:gd name="connsiteY11" fmla="*/ 485936 h 6578438"/>
                <a:gd name="connsiteX12" fmla="*/ 5865400 w 5890489"/>
                <a:gd name="connsiteY12" fmla="*/ 851099 h 6578438"/>
                <a:gd name="connsiteX13" fmla="*/ 5890489 w 5890489"/>
                <a:gd name="connsiteY13" fmla="*/ 870950 h 6578438"/>
                <a:gd name="connsiteX14" fmla="*/ 5890489 w 5890489"/>
                <a:gd name="connsiteY14" fmla="*/ 1321814 h 6578438"/>
                <a:gd name="connsiteX15" fmla="*/ 5887395 w 5890489"/>
                <a:gd name="connsiteY15" fmla="*/ 1318952 h 6578438"/>
                <a:gd name="connsiteX16" fmla="*/ 5830291 w 5890489"/>
                <a:gd name="connsiteY16" fmla="*/ 1265992 h 6578438"/>
                <a:gd name="connsiteX17" fmla="*/ 5815981 w 5890489"/>
                <a:gd name="connsiteY17" fmla="*/ 1252687 h 6578438"/>
                <a:gd name="connsiteX18" fmla="*/ 5801142 w 5890489"/>
                <a:gd name="connsiteY18" fmla="*/ 1240158 h 6578438"/>
                <a:gd name="connsiteX19" fmla="*/ 5771464 w 5890489"/>
                <a:gd name="connsiteY19" fmla="*/ 1214969 h 6578438"/>
                <a:gd name="connsiteX20" fmla="*/ 5651030 w 5890489"/>
                <a:gd name="connsiteY20" fmla="*/ 1115767 h 6578438"/>
                <a:gd name="connsiteX21" fmla="*/ 5123183 w 5890489"/>
                <a:gd name="connsiteY21" fmla="*/ 780443 h 6578438"/>
                <a:gd name="connsiteX22" fmla="*/ 4533860 w 5890489"/>
                <a:gd name="connsiteY22" fmla="*/ 567701 h 6578438"/>
                <a:gd name="connsiteX23" fmla="*/ 4457281 w 5890489"/>
                <a:gd name="connsiteY23" fmla="*/ 550780 h 6578438"/>
                <a:gd name="connsiteX24" fmla="*/ 4380568 w 5890489"/>
                <a:gd name="connsiteY24" fmla="*/ 535279 h 6578438"/>
                <a:gd name="connsiteX25" fmla="*/ 4303325 w 5890489"/>
                <a:gd name="connsiteY25" fmla="*/ 522879 h 6578438"/>
                <a:gd name="connsiteX26" fmla="*/ 4264769 w 5890489"/>
                <a:gd name="connsiteY26" fmla="*/ 516679 h 6578438"/>
                <a:gd name="connsiteX27" fmla="*/ 4226082 w 5890489"/>
                <a:gd name="connsiteY27" fmla="*/ 511253 h 6578438"/>
                <a:gd name="connsiteX28" fmla="*/ 4070934 w 5890489"/>
                <a:gd name="connsiteY28" fmla="*/ 494848 h 6578438"/>
                <a:gd name="connsiteX29" fmla="*/ 3915521 w 5890489"/>
                <a:gd name="connsiteY29" fmla="*/ 486065 h 6578438"/>
                <a:gd name="connsiteX30" fmla="*/ 3760241 w 5890489"/>
                <a:gd name="connsiteY30" fmla="*/ 484257 h 6578438"/>
                <a:gd name="connsiteX31" fmla="*/ 3682734 w 5890489"/>
                <a:gd name="connsiteY31" fmla="*/ 486581 h 6578438"/>
                <a:gd name="connsiteX32" fmla="*/ 3605491 w 5890489"/>
                <a:gd name="connsiteY32" fmla="*/ 488907 h 6578438"/>
                <a:gd name="connsiteX33" fmla="*/ 3527454 w 5890489"/>
                <a:gd name="connsiteY33" fmla="*/ 493169 h 6578438"/>
                <a:gd name="connsiteX34" fmla="*/ 3449151 w 5890489"/>
                <a:gd name="connsiteY34" fmla="*/ 498336 h 6578438"/>
                <a:gd name="connsiteX35" fmla="*/ 3410067 w 5890489"/>
                <a:gd name="connsiteY35" fmla="*/ 500532 h 6578438"/>
                <a:gd name="connsiteX36" fmla="*/ 3371246 w 5890489"/>
                <a:gd name="connsiteY36" fmla="*/ 504279 h 6578438"/>
                <a:gd name="connsiteX37" fmla="*/ 3293739 w 5890489"/>
                <a:gd name="connsiteY37" fmla="*/ 511512 h 6578438"/>
                <a:gd name="connsiteX38" fmla="*/ 2689445 w 5890489"/>
                <a:gd name="connsiteY38" fmla="*/ 610198 h 6578438"/>
                <a:gd name="connsiteX39" fmla="*/ 2117875 w 5890489"/>
                <a:gd name="connsiteY39" fmla="*/ 800335 h 6578438"/>
                <a:gd name="connsiteX40" fmla="*/ 1981276 w 5890489"/>
                <a:gd name="connsiteY40" fmla="*/ 865566 h 6578438"/>
                <a:gd name="connsiteX41" fmla="*/ 1847991 w 5890489"/>
                <a:gd name="connsiteY41" fmla="*/ 938676 h 6578438"/>
                <a:gd name="connsiteX42" fmla="*/ 1783069 w 5890489"/>
                <a:gd name="connsiteY42" fmla="*/ 978718 h 6578438"/>
                <a:gd name="connsiteX43" fmla="*/ 1750609 w 5890489"/>
                <a:gd name="connsiteY43" fmla="*/ 998869 h 6578438"/>
                <a:gd name="connsiteX44" fmla="*/ 1734312 w 5890489"/>
                <a:gd name="connsiteY44" fmla="*/ 1008945 h 6578438"/>
                <a:gd name="connsiteX45" fmla="*/ 1718547 w 5890489"/>
                <a:gd name="connsiteY45" fmla="*/ 1019924 h 6578438"/>
                <a:gd name="connsiteX46" fmla="*/ 1655481 w 5890489"/>
                <a:gd name="connsiteY46" fmla="*/ 1063582 h 6578438"/>
                <a:gd name="connsiteX47" fmla="*/ 1593077 w 5890489"/>
                <a:gd name="connsiteY47" fmla="*/ 1108664 h 6578438"/>
                <a:gd name="connsiteX48" fmla="*/ 1532263 w 5890489"/>
                <a:gd name="connsiteY48" fmla="*/ 1156197 h 6578438"/>
                <a:gd name="connsiteX49" fmla="*/ 1472509 w 5890489"/>
                <a:gd name="connsiteY49" fmla="*/ 1205152 h 6578438"/>
                <a:gd name="connsiteX50" fmla="*/ 1414212 w 5890489"/>
                <a:gd name="connsiteY50" fmla="*/ 1256175 h 6578438"/>
                <a:gd name="connsiteX51" fmla="*/ 1357242 w 5890489"/>
                <a:gd name="connsiteY51" fmla="*/ 1308359 h 6578438"/>
                <a:gd name="connsiteX52" fmla="*/ 1153072 w 5890489"/>
                <a:gd name="connsiteY52" fmla="*/ 1529498 h 6578438"/>
                <a:gd name="connsiteX53" fmla="*/ 1002694 w 5890489"/>
                <a:gd name="connsiteY53" fmla="*/ 1770658 h 6578438"/>
                <a:gd name="connsiteX54" fmla="*/ 974076 w 5890489"/>
                <a:gd name="connsiteY54" fmla="*/ 1835371 h 6578438"/>
                <a:gd name="connsiteX55" fmla="*/ 949564 w 5890489"/>
                <a:gd name="connsiteY55" fmla="*/ 1903573 h 6578438"/>
                <a:gd name="connsiteX56" fmla="*/ 927173 w 5890489"/>
                <a:gd name="connsiteY56" fmla="*/ 1974229 h 6578438"/>
                <a:gd name="connsiteX57" fmla="*/ 906107 w 5890489"/>
                <a:gd name="connsiteY57" fmla="*/ 2046952 h 6578438"/>
                <a:gd name="connsiteX58" fmla="*/ 751092 w 5890489"/>
                <a:gd name="connsiteY58" fmla="*/ 2676266 h 6578438"/>
                <a:gd name="connsiteX59" fmla="*/ 547189 w 5890489"/>
                <a:gd name="connsiteY59" fmla="*/ 3308422 h 6578438"/>
                <a:gd name="connsiteX60" fmla="*/ 441195 w 5890489"/>
                <a:gd name="connsiteY60" fmla="*/ 3866306 h 6578438"/>
                <a:gd name="connsiteX61" fmla="*/ 527182 w 5890489"/>
                <a:gd name="connsiteY61" fmla="*/ 4439174 h 6578438"/>
                <a:gd name="connsiteX62" fmla="*/ 775073 w 5890489"/>
                <a:gd name="connsiteY62" fmla="*/ 4987240 h 6578438"/>
                <a:gd name="connsiteX63" fmla="*/ 943206 w 5890489"/>
                <a:gd name="connsiteY63" fmla="*/ 5244933 h 6578438"/>
                <a:gd name="connsiteX64" fmla="*/ 1133728 w 5890489"/>
                <a:gd name="connsiteY64" fmla="*/ 5490356 h 6578438"/>
                <a:gd name="connsiteX65" fmla="*/ 1359626 w 5890489"/>
                <a:gd name="connsiteY65" fmla="*/ 5709815 h 6578438"/>
                <a:gd name="connsiteX66" fmla="*/ 1481254 w 5890489"/>
                <a:gd name="connsiteY66" fmla="*/ 5809146 h 6578438"/>
                <a:gd name="connsiteX67" fmla="*/ 1543260 w 5890489"/>
                <a:gd name="connsiteY67" fmla="*/ 5856940 h 6578438"/>
                <a:gd name="connsiteX68" fmla="*/ 1607518 w 5890489"/>
                <a:gd name="connsiteY68" fmla="*/ 5901374 h 6578438"/>
                <a:gd name="connsiteX69" fmla="*/ 2145566 w 5890489"/>
                <a:gd name="connsiteY69" fmla="*/ 6193814 h 6578438"/>
                <a:gd name="connsiteX70" fmla="*/ 2214991 w 5890489"/>
                <a:gd name="connsiteY70" fmla="*/ 6221844 h 6578438"/>
                <a:gd name="connsiteX71" fmla="*/ 2249307 w 5890489"/>
                <a:gd name="connsiteY71" fmla="*/ 6236182 h 6578438"/>
                <a:gd name="connsiteX72" fmla="*/ 2284285 w 5890489"/>
                <a:gd name="connsiteY72" fmla="*/ 6248711 h 6578438"/>
                <a:gd name="connsiteX73" fmla="*/ 2354241 w 5890489"/>
                <a:gd name="connsiteY73" fmla="*/ 6273124 h 6578438"/>
                <a:gd name="connsiteX74" fmla="*/ 2371597 w 5890489"/>
                <a:gd name="connsiteY74" fmla="*/ 6279324 h 6578438"/>
                <a:gd name="connsiteX75" fmla="*/ 2387894 w 5890489"/>
                <a:gd name="connsiteY75" fmla="*/ 6287719 h 6578438"/>
                <a:gd name="connsiteX76" fmla="*/ 2421414 w 5890489"/>
                <a:gd name="connsiteY76" fmla="*/ 6302186 h 6578438"/>
                <a:gd name="connsiteX77" fmla="*/ 2489117 w 5890489"/>
                <a:gd name="connsiteY77" fmla="*/ 6329441 h 6578438"/>
                <a:gd name="connsiteX78" fmla="*/ 2522902 w 5890489"/>
                <a:gd name="connsiteY78" fmla="*/ 6343134 h 6578438"/>
                <a:gd name="connsiteX79" fmla="*/ 2556953 w 5890489"/>
                <a:gd name="connsiteY79" fmla="*/ 6356051 h 6578438"/>
                <a:gd name="connsiteX80" fmla="*/ 2695009 w 5890489"/>
                <a:gd name="connsiteY80" fmla="*/ 6401905 h 6578438"/>
                <a:gd name="connsiteX81" fmla="*/ 3268035 w 5890489"/>
                <a:gd name="connsiteY81" fmla="*/ 6501238 h 6578438"/>
                <a:gd name="connsiteX82" fmla="*/ 3341038 w 5890489"/>
                <a:gd name="connsiteY82" fmla="*/ 6506145 h 6578438"/>
                <a:gd name="connsiteX83" fmla="*/ 3414703 w 5890489"/>
                <a:gd name="connsiteY83" fmla="*/ 6507050 h 6578438"/>
                <a:gd name="connsiteX84" fmla="*/ 3488237 w 5890489"/>
                <a:gd name="connsiteY84" fmla="*/ 6508212 h 6578438"/>
                <a:gd name="connsiteX85" fmla="*/ 3524142 w 5890489"/>
                <a:gd name="connsiteY85" fmla="*/ 6507955 h 6578438"/>
                <a:gd name="connsiteX86" fmla="*/ 3559252 w 5890489"/>
                <a:gd name="connsiteY86" fmla="*/ 6506921 h 6578438"/>
                <a:gd name="connsiteX87" fmla="*/ 3629207 w 5890489"/>
                <a:gd name="connsiteY87" fmla="*/ 6503045 h 6578438"/>
                <a:gd name="connsiteX88" fmla="*/ 3698633 w 5890489"/>
                <a:gd name="connsiteY88" fmla="*/ 6496845 h 6578438"/>
                <a:gd name="connsiteX89" fmla="*/ 3733213 w 5890489"/>
                <a:gd name="connsiteY89" fmla="*/ 6493357 h 6578438"/>
                <a:gd name="connsiteX90" fmla="*/ 3767529 w 5890489"/>
                <a:gd name="connsiteY90" fmla="*/ 6488707 h 6578438"/>
                <a:gd name="connsiteX91" fmla="*/ 3801845 w 5890489"/>
                <a:gd name="connsiteY91" fmla="*/ 6484057 h 6578438"/>
                <a:gd name="connsiteX92" fmla="*/ 3835895 w 5890489"/>
                <a:gd name="connsiteY92" fmla="*/ 6478116 h 6578438"/>
                <a:gd name="connsiteX93" fmla="*/ 4364801 w 5890489"/>
                <a:gd name="connsiteY93" fmla="*/ 6308517 h 6578438"/>
                <a:gd name="connsiteX94" fmla="*/ 4861379 w 5890489"/>
                <a:gd name="connsiteY94" fmla="*/ 6000576 h 6578438"/>
                <a:gd name="connsiteX95" fmla="*/ 5341263 w 5890489"/>
                <a:gd name="connsiteY95" fmla="*/ 5605834 h 6578438"/>
                <a:gd name="connsiteX96" fmla="*/ 5587301 w 5890489"/>
                <a:gd name="connsiteY96" fmla="*/ 5390379 h 6578438"/>
                <a:gd name="connsiteX97" fmla="*/ 5849105 w 5890489"/>
                <a:gd name="connsiteY97" fmla="*/ 5176344 h 6578438"/>
                <a:gd name="connsiteX98" fmla="*/ 5890489 w 5890489"/>
                <a:gd name="connsiteY98" fmla="*/ 5145260 h 6578438"/>
                <a:gd name="connsiteX99" fmla="*/ 5890489 w 5890489"/>
                <a:gd name="connsiteY99" fmla="*/ 5995323 h 6578438"/>
                <a:gd name="connsiteX100" fmla="*/ 5811477 w 5890489"/>
                <a:gd name="connsiteY100" fmla="*/ 6077819 h 6578438"/>
                <a:gd name="connsiteX101" fmla="*/ 5301384 w 5890489"/>
                <a:gd name="connsiteY101" fmla="*/ 6542958 h 6578438"/>
                <a:gd name="connsiteX102" fmla="*/ 5252008 w 5890489"/>
                <a:gd name="connsiteY102" fmla="*/ 6578438 h 6578438"/>
                <a:gd name="connsiteX103" fmla="*/ 1653730 w 5890489"/>
                <a:gd name="connsiteY103" fmla="*/ 6578438 h 6578438"/>
                <a:gd name="connsiteX104" fmla="*/ 1549768 w 5890489"/>
                <a:gd name="connsiteY104" fmla="*/ 6488821 h 6578438"/>
                <a:gd name="connsiteX105" fmla="*/ 1298282 w 5890489"/>
                <a:gd name="connsiteY105" fmla="*/ 6243932 h 6578438"/>
                <a:gd name="connsiteX106" fmla="*/ 1237999 w 5890489"/>
                <a:gd name="connsiteY106" fmla="*/ 6181671 h 6578438"/>
                <a:gd name="connsiteX107" fmla="*/ 1179967 w 5890489"/>
                <a:gd name="connsiteY107" fmla="*/ 6117862 h 6578438"/>
                <a:gd name="connsiteX108" fmla="*/ 1121936 w 5890489"/>
                <a:gd name="connsiteY108" fmla="*/ 6054569 h 6578438"/>
                <a:gd name="connsiteX109" fmla="*/ 1065628 w 5890489"/>
                <a:gd name="connsiteY109" fmla="*/ 5990243 h 6578438"/>
                <a:gd name="connsiteX110" fmla="*/ 954335 w 5890489"/>
                <a:gd name="connsiteY110" fmla="*/ 5861460 h 6578438"/>
                <a:gd name="connsiteX111" fmla="*/ 898953 w 5890489"/>
                <a:gd name="connsiteY111" fmla="*/ 5797393 h 6578438"/>
                <a:gd name="connsiteX112" fmla="*/ 842908 w 5890489"/>
                <a:gd name="connsiteY112" fmla="*/ 5733582 h 6578438"/>
                <a:gd name="connsiteX113" fmla="*/ 622442 w 5890489"/>
                <a:gd name="connsiteY113" fmla="*/ 5471884 h 6578438"/>
                <a:gd name="connsiteX114" fmla="*/ 425559 w 5890489"/>
                <a:gd name="connsiteY114" fmla="*/ 5190036 h 6578438"/>
                <a:gd name="connsiteX115" fmla="*/ 123877 w 5890489"/>
                <a:gd name="connsiteY115" fmla="*/ 4564210 h 6578438"/>
                <a:gd name="connsiteX116" fmla="*/ 130 w 5890489"/>
                <a:gd name="connsiteY116" fmla="*/ 3865530 h 6578438"/>
                <a:gd name="connsiteX117" fmla="*/ 30602 w 5890489"/>
                <a:gd name="connsiteY117" fmla="*/ 3505793 h 6578438"/>
                <a:gd name="connsiteX118" fmla="*/ 126924 w 5890489"/>
                <a:gd name="connsiteY118" fmla="*/ 3157164 h 6578438"/>
                <a:gd name="connsiteX119" fmla="*/ 334803 w 5890489"/>
                <a:gd name="connsiteY119" fmla="*/ 2560530 h 6578438"/>
                <a:gd name="connsiteX120" fmla="*/ 381176 w 5890489"/>
                <a:gd name="connsiteY120" fmla="*/ 2409144 h 6578438"/>
                <a:gd name="connsiteX121" fmla="*/ 425825 w 5890489"/>
                <a:gd name="connsiteY121" fmla="*/ 2255819 h 6578438"/>
                <a:gd name="connsiteX122" fmla="*/ 470210 w 5890489"/>
                <a:gd name="connsiteY122" fmla="*/ 2099523 h 6578438"/>
                <a:gd name="connsiteX123" fmla="*/ 492998 w 5890489"/>
                <a:gd name="connsiteY123" fmla="*/ 2020213 h 6578438"/>
                <a:gd name="connsiteX124" fmla="*/ 517509 w 5890489"/>
                <a:gd name="connsiteY124" fmla="*/ 1939224 h 6578438"/>
                <a:gd name="connsiteX125" fmla="*/ 544007 w 5890489"/>
                <a:gd name="connsiteY125" fmla="*/ 1857201 h 6578438"/>
                <a:gd name="connsiteX126" fmla="*/ 573288 w 5890489"/>
                <a:gd name="connsiteY126" fmla="*/ 1774274 h 6578438"/>
                <a:gd name="connsiteX127" fmla="*/ 606146 w 5890489"/>
                <a:gd name="connsiteY127" fmla="*/ 1690832 h 6578438"/>
                <a:gd name="connsiteX128" fmla="*/ 644569 w 5890489"/>
                <a:gd name="connsiteY128" fmla="*/ 1607775 h 6578438"/>
                <a:gd name="connsiteX129" fmla="*/ 837874 w 5890489"/>
                <a:gd name="connsiteY129" fmla="*/ 1297638 h 6578438"/>
                <a:gd name="connsiteX130" fmla="*/ 1069602 w 5890489"/>
                <a:gd name="connsiteY130" fmla="*/ 1032194 h 6578438"/>
                <a:gd name="connsiteX131" fmla="*/ 1130548 w 5890489"/>
                <a:gd name="connsiteY131" fmla="*/ 970839 h 6578438"/>
                <a:gd name="connsiteX132" fmla="*/ 1192024 w 5890489"/>
                <a:gd name="connsiteY132" fmla="*/ 910129 h 6578438"/>
                <a:gd name="connsiteX133" fmla="*/ 1255356 w 5890489"/>
                <a:gd name="connsiteY133" fmla="*/ 850841 h 6578438"/>
                <a:gd name="connsiteX134" fmla="*/ 1319614 w 5890489"/>
                <a:gd name="connsiteY134" fmla="*/ 792068 h 6578438"/>
                <a:gd name="connsiteX135" fmla="*/ 1385728 w 5890489"/>
                <a:gd name="connsiteY135" fmla="*/ 734975 h 6578438"/>
                <a:gd name="connsiteX136" fmla="*/ 1452768 w 5890489"/>
                <a:gd name="connsiteY136" fmla="*/ 678528 h 6578438"/>
                <a:gd name="connsiteX137" fmla="*/ 1469594 w 5890489"/>
                <a:gd name="connsiteY137" fmla="*/ 664449 h 6578438"/>
                <a:gd name="connsiteX138" fmla="*/ 1487083 w 5890489"/>
                <a:gd name="connsiteY138" fmla="*/ 651015 h 6578438"/>
                <a:gd name="connsiteX139" fmla="*/ 1522193 w 5890489"/>
                <a:gd name="connsiteY139" fmla="*/ 624277 h 6578438"/>
                <a:gd name="connsiteX140" fmla="*/ 1592415 w 5890489"/>
                <a:gd name="connsiteY140" fmla="*/ 570671 h 6578438"/>
                <a:gd name="connsiteX141" fmla="*/ 1738287 w 5890489"/>
                <a:gd name="connsiteY141" fmla="*/ 469402 h 6578438"/>
                <a:gd name="connsiteX142" fmla="*/ 1890918 w 5890489"/>
                <a:gd name="connsiteY142" fmla="*/ 376530 h 6578438"/>
                <a:gd name="connsiteX143" fmla="*/ 2555363 w 5890489"/>
                <a:gd name="connsiteY143" fmla="*/ 105274 h 6578438"/>
                <a:gd name="connsiteX144" fmla="*/ 3259291 w 5890489"/>
                <a:gd name="connsiteY144" fmla="*/ 3229 h 6578438"/>
                <a:gd name="connsiteX145" fmla="*/ 3347265 w 5890489"/>
                <a:gd name="connsiteY145" fmla="*/ 903 h 657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5890489" h="6578438">
                  <a:moveTo>
                    <a:pt x="3391253" y="0"/>
                  </a:moveTo>
                  <a:lnTo>
                    <a:pt x="3434974" y="646"/>
                  </a:lnTo>
                  <a:lnTo>
                    <a:pt x="3522419" y="2712"/>
                  </a:lnTo>
                  <a:cubicBezTo>
                    <a:pt x="3551567" y="3488"/>
                    <a:pt x="3580451" y="3746"/>
                    <a:pt x="3610261" y="6458"/>
                  </a:cubicBezTo>
                  <a:cubicBezTo>
                    <a:pt x="3669353" y="10850"/>
                    <a:pt x="3728179" y="14337"/>
                    <a:pt x="3786872" y="20667"/>
                  </a:cubicBezTo>
                  <a:lnTo>
                    <a:pt x="3962291" y="43530"/>
                  </a:lnTo>
                  <a:lnTo>
                    <a:pt x="4135855" y="75176"/>
                  </a:lnTo>
                  <a:cubicBezTo>
                    <a:pt x="4193224" y="87836"/>
                    <a:pt x="4250328" y="101398"/>
                    <a:pt x="4307299" y="114315"/>
                  </a:cubicBezTo>
                  <a:cubicBezTo>
                    <a:pt x="4364139" y="128394"/>
                    <a:pt x="4420050" y="145575"/>
                    <a:pt x="4476358" y="160816"/>
                  </a:cubicBezTo>
                  <a:cubicBezTo>
                    <a:pt x="4504580" y="167921"/>
                    <a:pt x="4532138" y="177995"/>
                    <a:pt x="4559829" y="186779"/>
                  </a:cubicBezTo>
                  <a:lnTo>
                    <a:pt x="4642901" y="213648"/>
                  </a:lnTo>
                  <a:cubicBezTo>
                    <a:pt x="4863234" y="288307"/>
                    <a:pt x="5076414" y="379371"/>
                    <a:pt x="5280847" y="485936"/>
                  </a:cubicBezTo>
                  <a:cubicBezTo>
                    <a:pt x="5485018" y="592631"/>
                    <a:pt x="5681768" y="713145"/>
                    <a:pt x="5865400" y="851099"/>
                  </a:cubicBezTo>
                  <a:lnTo>
                    <a:pt x="5890489" y="870950"/>
                  </a:lnTo>
                  <a:lnTo>
                    <a:pt x="5890489" y="1321814"/>
                  </a:lnTo>
                  <a:lnTo>
                    <a:pt x="5887395" y="1318952"/>
                  </a:lnTo>
                  <a:lnTo>
                    <a:pt x="5830291" y="1265992"/>
                  </a:lnTo>
                  <a:lnTo>
                    <a:pt x="5815981" y="1252687"/>
                  </a:lnTo>
                  <a:lnTo>
                    <a:pt x="5801142" y="1240158"/>
                  </a:lnTo>
                  <a:lnTo>
                    <a:pt x="5771464" y="1214969"/>
                  </a:lnTo>
                  <a:cubicBezTo>
                    <a:pt x="5731849" y="1181385"/>
                    <a:pt x="5692897" y="1146896"/>
                    <a:pt x="5651030" y="1115767"/>
                  </a:cubicBezTo>
                  <a:cubicBezTo>
                    <a:pt x="5487534" y="986985"/>
                    <a:pt x="5311321" y="872542"/>
                    <a:pt x="5123183" y="780443"/>
                  </a:cubicBezTo>
                  <a:cubicBezTo>
                    <a:pt x="4935309" y="688087"/>
                    <a:pt x="4737102" y="616398"/>
                    <a:pt x="4533860" y="567701"/>
                  </a:cubicBezTo>
                  <a:lnTo>
                    <a:pt x="4457281" y="550780"/>
                  </a:lnTo>
                  <a:cubicBezTo>
                    <a:pt x="4431709" y="545484"/>
                    <a:pt x="4406536" y="538896"/>
                    <a:pt x="4380568" y="535279"/>
                  </a:cubicBezTo>
                  <a:lnTo>
                    <a:pt x="4303325" y="522879"/>
                  </a:lnTo>
                  <a:lnTo>
                    <a:pt x="4264769" y="516679"/>
                  </a:lnTo>
                  <a:cubicBezTo>
                    <a:pt x="4251918" y="514612"/>
                    <a:pt x="4239067" y="512415"/>
                    <a:pt x="4226082" y="511253"/>
                  </a:cubicBezTo>
                  <a:cubicBezTo>
                    <a:pt x="4174145" y="505829"/>
                    <a:pt x="4122606" y="499498"/>
                    <a:pt x="4070934" y="494848"/>
                  </a:cubicBezTo>
                  <a:lnTo>
                    <a:pt x="3915521" y="486065"/>
                  </a:lnTo>
                  <a:lnTo>
                    <a:pt x="3760241" y="484257"/>
                  </a:lnTo>
                  <a:cubicBezTo>
                    <a:pt x="3734405" y="483869"/>
                    <a:pt x="3708571" y="485936"/>
                    <a:pt x="3682734" y="486581"/>
                  </a:cubicBezTo>
                  <a:lnTo>
                    <a:pt x="3605491" y="488907"/>
                  </a:lnTo>
                  <a:cubicBezTo>
                    <a:pt x="3579921" y="489165"/>
                    <a:pt x="3553555" y="491490"/>
                    <a:pt x="3527454" y="493169"/>
                  </a:cubicBezTo>
                  <a:lnTo>
                    <a:pt x="3449151" y="498336"/>
                  </a:lnTo>
                  <a:lnTo>
                    <a:pt x="3410067" y="500532"/>
                  </a:lnTo>
                  <a:lnTo>
                    <a:pt x="3371246" y="504279"/>
                  </a:lnTo>
                  <a:cubicBezTo>
                    <a:pt x="3345410" y="506862"/>
                    <a:pt x="3319575" y="509315"/>
                    <a:pt x="3293739" y="511512"/>
                  </a:cubicBezTo>
                  <a:cubicBezTo>
                    <a:pt x="3087450" y="531662"/>
                    <a:pt x="2885531" y="563180"/>
                    <a:pt x="2689445" y="610198"/>
                  </a:cubicBezTo>
                  <a:cubicBezTo>
                    <a:pt x="2493357" y="657344"/>
                    <a:pt x="2302303" y="719088"/>
                    <a:pt x="2117875" y="800335"/>
                  </a:cubicBezTo>
                  <a:cubicBezTo>
                    <a:pt x="2072298" y="821648"/>
                    <a:pt x="2026854" y="843606"/>
                    <a:pt x="1981276" y="865566"/>
                  </a:cubicBezTo>
                  <a:cubicBezTo>
                    <a:pt x="1937025" y="889978"/>
                    <a:pt x="1891978" y="913229"/>
                    <a:pt x="1847991" y="938676"/>
                  </a:cubicBezTo>
                  <a:lnTo>
                    <a:pt x="1783069" y="978718"/>
                  </a:lnTo>
                  <a:lnTo>
                    <a:pt x="1750609" y="998869"/>
                  </a:lnTo>
                  <a:lnTo>
                    <a:pt x="1734312" y="1008945"/>
                  </a:lnTo>
                  <a:lnTo>
                    <a:pt x="1718547" y="1019924"/>
                  </a:lnTo>
                  <a:lnTo>
                    <a:pt x="1655481" y="1063582"/>
                  </a:lnTo>
                  <a:cubicBezTo>
                    <a:pt x="1634414" y="1078178"/>
                    <a:pt x="1612950" y="1092259"/>
                    <a:pt x="1593077" y="1108664"/>
                  </a:cubicBezTo>
                  <a:lnTo>
                    <a:pt x="1532263" y="1156197"/>
                  </a:lnTo>
                  <a:cubicBezTo>
                    <a:pt x="1511992" y="1172085"/>
                    <a:pt x="1491587" y="1187844"/>
                    <a:pt x="1472509" y="1205152"/>
                  </a:cubicBezTo>
                  <a:lnTo>
                    <a:pt x="1414212" y="1256175"/>
                  </a:lnTo>
                  <a:cubicBezTo>
                    <a:pt x="1395001" y="1273354"/>
                    <a:pt x="1375127" y="1290147"/>
                    <a:pt x="1357242" y="1308359"/>
                  </a:cubicBezTo>
                  <a:cubicBezTo>
                    <a:pt x="1283178" y="1379532"/>
                    <a:pt x="1212163" y="1452513"/>
                    <a:pt x="1153072" y="1529498"/>
                  </a:cubicBezTo>
                  <a:cubicBezTo>
                    <a:pt x="1090933" y="1605578"/>
                    <a:pt x="1043501" y="1685794"/>
                    <a:pt x="1002694" y="1770658"/>
                  </a:cubicBezTo>
                  <a:lnTo>
                    <a:pt x="974076" y="1835371"/>
                  </a:lnTo>
                  <a:lnTo>
                    <a:pt x="949564" y="1903573"/>
                  </a:lnTo>
                  <a:cubicBezTo>
                    <a:pt x="940820" y="1925661"/>
                    <a:pt x="934593" y="1950719"/>
                    <a:pt x="927173" y="1974229"/>
                  </a:cubicBezTo>
                  <a:cubicBezTo>
                    <a:pt x="920019" y="1998254"/>
                    <a:pt x="912468" y="2021504"/>
                    <a:pt x="906107" y="2046952"/>
                  </a:cubicBezTo>
                  <a:cubicBezTo>
                    <a:pt x="853906" y="2245614"/>
                    <a:pt x="809918" y="2463136"/>
                    <a:pt x="751092" y="2676266"/>
                  </a:cubicBezTo>
                  <a:cubicBezTo>
                    <a:pt x="693458" y="2889912"/>
                    <a:pt x="624166" y="3100976"/>
                    <a:pt x="547189" y="3308422"/>
                  </a:cubicBezTo>
                  <a:cubicBezTo>
                    <a:pt x="479617" y="3487580"/>
                    <a:pt x="444109" y="3675523"/>
                    <a:pt x="441195" y="3866306"/>
                  </a:cubicBezTo>
                  <a:cubicBezTo>
                    <a:pt x="438014" y="4057089"/>
                    <a:pt x="469282" y="4250456"/>
                    <a:pt x="527182" y="4439174"/>
                  </a:cubicBezTo>
                  <a:cubicBezTo>
                    <a:pt x="584815" y="4628278"/>
                    <a:pt x="671067" y="4811828"/>
                    <a:pt x="775073" y="4987240"/>
                  </a:cubicBezTo>
                  <a:cubicBezTo>
                    <a:pt x="827009" y="5075075"/>
                    <a:pt x="884246" y="5160327"/>
                    <a:pt x="943206" y="5244933"/>
                  </a:cubicBezTo>
                  <a:cubicBezTo>
                    <a:pt x="1002296" y="5329411"/>
                    <a:pt x="1064964" y="5412337"/>
                    <a:pt x="1133728" y="5490356"/>
                  </a:cubicBezTo>
                  <a:cubicBezTo>
                    <a:pt x="1203949" y="5567728"/>
                    <a:pt x="1279337" y="5642259"/>
                    <a:pt x="1359626" y="5709815"/>
                  </a:cubicBezTo>
                  <a:cubicBezTo>
                    <a:pt x="1398711" y="5744949"/>
                    <a:pt x="1439916" y="5777241"/>
                    <a:pt x="1481254" y="5809146"/>
                  </a:cubicBezTo>
                  <a:cubicBezTo>
                    <a:pt x="1501922" y="5825163"/>
                    <a:pt x="1522325" y="5841309"/>
                    <a:pt x="1543260" y="5856940"/>
                  </a:cubicBezTo>
                  <a:cubicBezTo>
                    <a:pt x="1564591" y="5871923"/>
                    <a:pt x="1585921" y="5886777"/>
                    <a:pt x="1607518" y="5901374"/>
                  </a:cubicBezTo>
                  <a:cubicBezTo>
                    <a:pt x="1778565" y="6019693"/>
                    <a:pt x="1961271" y="6115924"/>
                    <a:pt x="2145566" y="6193814"/>
                  </a:cubicBezTo>
                  <a:lnTo>
                    <a:pt x="2214991" y="6221844"/>
                  </a:lnTo>
                  <a:lnTo>
                    <a:pt x="2249307" y="6236182"/>
                  </a:lnTo>
                  <a:cubicBezTo>
                    <a:pt x="2260702" y="6241089"/>
                    <a:pt x="2272625" y="6244577"/>
                    <a:pt x="2284285" y="6248711"/>
                  </a:cubicBezTo>
                  <a:lnTo>
                    <a:pt x="2354241" y="6273124"/>
                  </a:lnTo>
                  <a:cubicBezTo>
                    <a:pt x="2360070" y="6275190"/>
                    <a:pt x="2365899" y="6277128"/>
                    <a:pt x="2371597" y="6279324"/>
                  </a:cubicBezTo>
                  <a:cubicBezTo>
                    <a:pt x="2377161" y="6281778"/>
                    <a:pt x="2382329" y="6285007"/>
                    <a:pt x="2387894" y="6287719"/>
                  </a:cubicBezTo>
                  <a:cubicBezTo>
                    <a:pt x="2398757" y="6293274"/>
                    <a:pt x="2410153" y="6297666"/>
                    <a:pt x="2421414" y="6302186"/>
                  </a:cubicBezTo>
                  <a:lnTo>
                    <a:pt x="2489117" y="6329441"/>
                  </a:lnTo>
                  <a:lnTo>
                    <a:pt x="2522902" y="6343134"/>
                  </a:lnTo>
                  <a:cubicBezTo>
                    <a:pt x="2534165" y="6347654"/>
                    <a:pt x="2545294" y="6352563"/>
                    <a:pt x="2556953" y="6356051"/>
                  </a:cubicBezTo>
                  <a:lnTo>
                    <a:pt x="2695009" y="6401905"/>
                  </a:lnTo>
                  <a:cubicBezTo>
                    <a:pt x="2880895" y="6457190"/>
                    <a:pt x="3073141" y="6489095"/>
                    <a:pt x="3268035" y="6501238"/>
                  </a:cubicBezTo>
                  <a:cubicBezTo>
                    <a:pt x="3292413" y="6502659"/>
                    <a:pt x="3316527" y="6505629"/>
                    <a:pt x="3341038" y="6506145"/>
                  </a:cubicBezTo>
                  <a:lnTo>
                    <a:pt x="3414703" y="6507050"/>
                  </a:lnTo>
                  <a:lnTo>
                    <a:pt x="3488237" y="6508212"/>
                  </a:lnTo>
                  <a:cubicBezTo>
                    <a:pt x="3500690" y="6508729"/>
                    <a:pt x="3512483" y="6508471"/>
                    <a:pt x="3524142" y="6507955"/>
                  </a:cubicBezTo>
                  <a:lnTo>
                    <a:pt x="3559252" y="6506921"/>
                  </a:lnTo>
                  <a:cubicBezTo>
                    <a:pt x="3582835" y="6506792"/>
                    <a:pt x="3605889" y="6504467"/>
                    <a:pt x="3629207" y="6503045"/>
                  </a:cubicBezTo>
                  <a:cubicBezTo>
                    <a:pt x="3652526" y="6502012"/>
                    <a:pt x="3675579" y="6499171"/>
                    <a:pt x="3698633" y="6496845"/>
                  </a:cubicBezTo>
                  <a:cubicBezTo>
                    <a:pt x="3710160" y="6495683"/>
                    <a:pt x="3721819" y="6494907"/>
                    <a:pt x="3733213" y="6493357"/>
                  </a:cubicBezTo>
                  <a:lnTo>
                    <a:pt x="3767529" y="6488707"/>
                  </a:lnTo>
                  <a:lnTo>
                    <a:pt x="3801845" y="6484057"/>
                  </a:lnTo>
                  <a:lnTo>
                    <a:pt x="3835895" y="6478116"/>
                  </a:lnTo>
                  <a:cubicBezTo>
                    <a:pt x="4017673" y="6446727"/>
                    <a:pt x="4194152" y="6390281"/>
                    <a:pt x="4364801" y="6308517"/>
                  </a:cubicBezTo>
                  <a:cubicBezTo>
                    <a:pt x="4535583" y="6227139"/>
                    <a:pt x="4700138" y="6120962"/>
                    <a:pt x="4861379" y="6000576"/>
                  </a:cubicBezTo>
                  <a:cubicBezTo>
                    <a:pt x="5022621" y="5879931"/>
                    <a:pt x="5180684" y="5745337"/>
                    <a:pt x="5341263" y="5605834"/>
                  </a:cubicBezTo>
                  <a:lnTo>
                    <a:pt x="5587301" y="5390379"/>
                  </a:lnTo>
                  <a:cubicBezTo>
                    <a:pt x="5674216" y="5315718"/>
                    <a:pt x="5761527" y="5244416"/>
                    <a:pt x="5849105" y="5176344"/>
                  </a:cubicBezTo>
                  <a:lnTo>
                    <a:pt x="5890489" y="5145260"/>
                  </a:lnTo>
                  <a:lnTo>
                    <a:pt x="5890489" y="5995323"/>
                  </a:lnTo>
                  <a:lnTo>
                    <a:pt x="5811477" y="6077819"/>
                  </a:lnTo>
                  <a:cubicBezTo>
                    <a:pt x="5654739" y="6238377"/>
                    <a:pt x="5487138" y="6396093"/>
                    <a:pt x="5301384" y="6542958"/>
                  </a:cubicBezTo>
                  <a:lnTo>
                    <a:pt x="5252008" y="6578438"/>
                  </a:lnTo>
                  <a:lnTo>
                    <a:pt x="1653730" y="6578438"/>
                  </a:lnTo>
                  <a:lnTo>
                    <a:pt x="1549768" y="6488821"/>
                  </a:lnTo>
                  <a:cubicBezTo>
                    <a:pt x="1461976" y="6409495"/>
                    <a:pt x="1378573" y="6327182"/>
                    <a:pt x="1298282" y="6243932"/>
                  </a:cubicBezTo>
                  <a:cubicBezTo>
                    <a:pt x="1278277" y="6223006"/>
                    <a:pt x="1258138" y="6202210"/>
                    <a:pt x="1237999" y="6181671"/>
                  </a:cubicBezTo>
                  <a:lnTo>
                    <a:pt x="1179967" y="6117862"/>
                  </a:lnTo>
                  <a:lnTo>
                    <a:pt x="1121936" y="6054569"/>
                  </a:lnTo>
                  <a:cubicBezTo>
                    <a:pt x="1102328" y="6033644"/>
                    <a:pt x="1084573" y="6011427"/>
                    <a:pt x="1065628" y="5990243"/>
                  </a:cubicBezTo>
                  <a:cubicBezTo>
                    <a:pt x="1028662" y="5947099"/>
                    <a:pt x="990239" y="5904991"/>
                    <a:pt x="954335" y="5861460"/>
                  </a:cubicBezTo>
                  <a:cubicBezTo>
                    <a:pt x="936050" y="5840018"/>
                    <a:pt x="917634" y="5818446"/>
                    <a:pt x="898953" y="5797393"/>
                  </a:cubicBezTo>
                  <a:cubicBezTo>
                    <a:pt x="880404" y="5776208"/>
                    <a:pt x="861325" y="5755412"/>
                    <a:pt x="842908" y="5733582"/>
                  </a:cubicBezTo>
                  <a:cubicBezTo>
                    <a:pt x="767919" y="5647942"/>
                    <a:pt x="693061" y="5561786"/>
                    <a:pt x="622442" y="5471884"/>
                  </a:cubicBezTo>
                  <a:cubicBezTo>
                    <a:pt x="551559" y="5382112"/>
                    <a:pt x="486639" y="5287430"/>
                    <a:pt x="425559" y="5190036"/>
                  </a:cubicBezTo>
                  <a:cubicBezTo>
                    <a:pt x="303668" y="4994990"/>
                    <a:pt x="200193" y="4786123"/>
                    <a:pt x="123877" y="4564210"/>
                  </a:cubicBezTo>
                  <a:cubicBezTo>
                    <a:pt x="47694" y="4342555"/>
                    <a:pt x="2249" y="4106045"/>
                    <a:pt x="130" y="3865530"/>
                  </a:cubicBezTo>
                  <a:cubicBezTo>
                    <a:pt x="-1328" y="3745403"/>
                    <a:pt x="9537" y="3624629"/>
                    <a:pt x="30602" y="3505793"/>
                  </a:cubicBezTo>
                  <a:cubicBezTo>
                    <a:pt x="51802" y="3386828"/>
                    <a:pt x="84659" y="3270059"/>
                    <a:pt x="126924" y="3157164"/>
                  </a:cubicBezTo>
                  <a:cubicBezTo>
                    <a:pt x="200457" y="2959276"/>
                    <a:pt x="271737" y="2761388"/>
                    <a:pt x="334803" y="2560530"/>
                  </a:cubicBezTo>
                  <a:lnTo>
                    <a:pt x="381176" y="2409144"/>
                  </a:lnTo>
                  <a:lnTo>
                    <a:pt x="425825" y="2255819"/>
                  </a:lnTo>
                  <a:lnTo>
                    <a:pt x="470210" y="2099523"/>
                  </a:lnTo>
                  <a:lnTo>
                    <a:pt x="492998" y="2020213"/>
                  </a:lnTo>
                  <a:lnTo>
                    <a:pt x="517509" y="1939224"/>
                  </a:lnTo>
                  <a:cubicBezTo>
                    <a:pt x="525061" y="1912485"/>
                    <a:pt x="534866" y="1884586"/>
                    <a:pt x="544007" y="1857201"/>
                  </a:cubicBezTo>
                  <a:cubicBezTo>
                    <a:pt x="553680" y="1829559"/>
                    <a:pt x="561496" y="1802304"/>
                    <a:pt x="573288" y="1774274"/>
                  </a:cubicBezTo>
                  <a:lnTo>
                    <a:pt x="606146" y="1690832"/>
                  </a:lnTo>
                  <a:cubicBezTo>
                    <a:pt x="618467" y="1663060"/>
                    <a:pt x="631716" y="1635417"/>
                    <a:pt x="644569" y="1607775"/>
                  </a:cubicBezTo>
                  <a:cubicBezTo>
                    <a:pt x="698625" y="1498368"/>
                    <a:pt x="763413" y="1391287"/>
                    <a:pt x="837874" y="1297638"/>
                  </a:cubicBezTo>
                  <a:cubicBezTo>
                    <a:pt x="910348" y="1201278"/>
                    <a:pt x="990107" y="1115897"/>
                    <a:pt x="1069602" y="1032194"/>
                  </a:cubicBezTo>
                  <a:cubicBezTo>
                    <a:pt x="1089079" y="1010624"/>
                    <a:pt x="1110012" y="990990"/>
                    <a:pt x="1130548" y="970839"/>
                  </a:cubicBezTo>
                  <a:lnTo>
                    <a:pt x="1192024" y="910129"/>
                  </a:lnTo>
                  <a:cubicBezTo>
                    <a:pt x="1212031" y="889462"/>
                    <a:pt x="1234024" y="870475"/>
                    <a:pt x="1255356" y="850841"/>
                  </a:cubicBezTo>
                  <a:lnTo>
                    <a:pt x="1319614" y="792068"/>
                  </a:lnTo>
                  <a:cubicBezTo>
                    <a:pt x="1340680" y="772176"/>
                    <a:pt x="1363469" y="753834"/>
                    <a:pt x="1385728" y="734975"/>
                  </a:cubicBezTo>
                  <a:lnTo>
                    <a:pt x="1452768" y="678528"/>
                  </a:lnTo>
                  <a:lnTo>
                    <a:pt x="1469594" y="664449"/>
                  </a:lnTo>
                  <a:lnTo>
                    <a:pt x="1487083" y="651015"/>
                  </a:lnTo>
                  <a:lnTo>
                    <a:pt x="1522193" y="624277"/>
                  </a:lnTo>
                  <a:lnTo>
                    <a:pt x="1592415" y="570671"/>
                  </a:lnTo>
                  <a:cubicBezTo>
                    <a:pt x="1640110" y="535925"/>
                    <a:pt x="1689531" y="503245"/>
                    <a:pt x="1738287" y="469402"/>
                  </a:cubicBezTo>
                  <a:cubicBezTo>
                    <a:pt x="1788634" y="438015"/>
                    <a:pt x="1839643" y="407013"/>
                    <a:pt x="1890918" y="376530"/>
                  </a:cubicBezTo>
                  <a:cubicBezTo>
                    <a:pt x="2098400" y="258209"/>
                    <a:pt x="2323503" y="166241"/>
                    <a:pt x="2555363" y="105274"/>
                  </a:cubicBezTo>
                  <a:cubicBezTo>
                    <a:pt x="2787223" y="44047"/>
                    <a:pt x="3024516" y="12013"/>
                    <a:pt x="3259291" y="3229"/>
                  </a:cubicBezTo>
                  <a:lnTo>
                    <a:pt x="3347265" y="903"/>
                  </a:ln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Shape 43">
              <a:extLst>
                <a:ext uri="{FF2B5EF4-FFF2-40B4-BE49-F238E27FC236}">
                  <a16:creationId xmlns:a16="http://schemas.microsoft.com/office/drawing/2014/main" id="{17106C81-A3F0-4DA0-9368-6BBCDB9648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5999" y="52997"/>
              <a:ext cx="6093363" cy="6805004"/>
            </a:xfrm>
            <a:custGeom>
              <a:avLst/>
              <a:gdLst>
                <a:gd name="connsiteX0" fmla="*/ 3517682 w 5890491"/>
                <a:gd name="connsiteY0" fmla="*/ 0 h 6578439"/>
                <a:gd name="connsiteX1" fmla="*/ 5849513 w 5890491"/>
                <a:gd name="connsiteY1" fmla="*/ 841730 h 6578439"/>
                <a:gd name="connsiteX2" fmla="*/ 5890491 w 5890491"/>
                <a:gd name="connsiteY2" fmla="*/ 879061 h 6578439"/>
                <a:gd name="connsiteX3" fmla="*/ 5890491 w 5890491"/>
                <a:gd name="connsiteY3" fmla="*/ 2034114 h 6578439"/>
                <a:gd name="connsiteX4" fmla="*/ 5757065 w 5890491"/>
                <a:gd name="connsiteY4" fmla="*/ 1854938 h 6578439"/>
                <a:gd name="connsiteX5" fmla="*/ 5564060 w 5890491"/>
                <a:gd name="connsiteY5" fmla="*/ 1642182 h 6578439"/>
                <a:gd name="connsiteX6" fmla="*/ 3517551 w 5890491"/>
                <a:gd name="connsiteY6" fmla="*/ 790012 h 6578439"/>
                <a:gd name="connsiteX7" fmla="*/ 1611552 w 5890491"/>
                <a:gd name="connsiteY7" fmla="*/ 1543282 h 6578439"/>
                <a:gd name="connsiteX8" fmla="*/ 1340656 w 5890491"/>
                <a:gd name="connsiteY8" fmla="*/ 1897925 h 6578439"/>
                <a:gd name="connsiteX9" fmla="*/ 1201705 w 5890491"/>
                <a:gd name="connsiteY9" fmla="*/ 2361213 h 6578439"/>
                <a:gd name="connsiteX10" fmla="*/ 852705 w 5890491"/>
                <a:gd name="connsiteY10" fmla="*/ 3529176 h 6578439"/>
                <a:gd name="connsiteX11" fmla="*/ 863863 w 5890491"/>
                <a:gd name="connsiteY11" fmla="*/ 4437051 h 6578439"/>
                <a:gd name="connsiteX12" fmla="*/ 1413569 w 5890491"/>
                <a:gd name="connsiteY12" fmla="*/ 5357174 h 6578439"/>
                <a:gd name="connsiteX13" fmla="*/ 2339129 w 5890491"/>
                <a:gd name="connsiteY13" fmla="*/ 6143367 h 6578439"/>
                <a:gd name="connsiteX14" fmla="*/ 3439449 w 5890491"/>
                <a:gd name="connsiteY14" fmla="*/ 6420049 h 6578439"/>
                <a:gd name="connsiteX15" fmla="*/ 5251388 w 5890491"/>
                <a:gd name="connsiteY15" fmla="*/ 5349009 h 6578439"/>
                <a:gd name="connsiteX16" fmla="*/ 5657731 w 5890491"/>
                <a:gd name="connsiteY16" fmla="*/ 4959205 h 6578439"/>
                <a:gd name="connsiteX17" fmla="*/ 5836127 w 5890491"/>
                <a:gd name="connsiteY17" fmla="*/ 4792052 h 6578439"/>
                <a:gd name="connsiteX18" fmla="*/ 5890491 w 5890491"/>
                <a:gd name="connsiteY18" fmla="*/ 4738662 h 6578439"/>
                <a:gd name="connsiteX19" fmla="*/ 5890491 w 5890491"/>
                <a:gd name="connsiteY19" fmla="*/ 5821964 h 6578439"/>
                <a:gd name="connsiteX20" fmla="*/ 5802001 w 5890491"/>
                <a:gd name="connsiteY20" fmla="*/ 5907904 h 6578439"/>
                <a:gd name="connsiteX21" fmla="*/ 5294358 w 5890491"/>
                <a:gd name="connsiteY21" fmla="*/ 6397505 h 6578439"/>
                <a:gd name="connsiteX22" fmla="*/ 5077178 w 5890491"/>
                <a:gd name="connsiteY22" fmla="*/ 6578439 h 6578439"/>
                <a:gd name="connsiteX23" fmla="*/ 1567290 w 5890491"/>
                <a:gd name="connsiteY23" fmla="*/ 6578439 h 6578439"/>
                <a:gd name="connsiteX24" fmla="*/ 1508588 w 5890491"/>
                <a:gd name="connsiteY24" fmla="*/ 6535186 h 6578439"/>
                <a:gd name="connsiteX25" fmla="*/ 826498 w 5890491"/>
                <a:gd name="connsiteY25" fmla="*/ 5876034 h 6578439"/>
                <a:gd name="connsiteX26" fmla="*/ 122403 w 5890491"/>
                <a:gd name="connsiteY26" fmla="*/ 3255655 h 6578439"/>
                <a:gd name="connsiteX27" fmla="*/ 1061197 w 5890491"/>
                <a:gd name="connsiteY27" fmla="*/ 984650 h 6578439"/>
                <a:gd name="connsiteX28" fmla="*/ 3517682 w 5890491"/>
                <a:gd name="connsiteY28" fmla="*/ 0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890491" h="6578439">
                  <a:moveTo>
                    <a:pt x="3517682" y="0"/>
                  </a:moveTo>
                  <a:cubicBezTo>
                    <a:pt x="4402017" y="0"/>
                    <a:pt x="5213742" y="315483"/>
                    <a:pt x="5849513" y="841730"/>
                  </a:cubicBezTo>
                  <a:lnTo>
                    <a:pt x="5890491" y="879061"/>
                  </a:lnTo>
                  <a:lnTo>
                    <a:pt x="5890491" y="2034114"/>
                  </a:lnTo>
                  <a:lnTo>
                    <a:pt x="5757065" y="1854938"/>
                  </a:lnTo>
                  <a:cubicBezTo>
                    <a:pt x="5696443" y="1781264"/>
                    <a:pt x="5632076" y="1710299"/>
                    <a:pt x="5564060" y="1642182"/>
                  </a:cubicBezTo>
                  <a:cubicBezTo>
                    <a:pt x="5015393" y="1092636"/>
                    <a:pt x="4288592" y="790012"/>
                    <a:pt x="3517551" y="790012"/>
                  </a:cubicBezTo>
                  <a:cubicBezTo>
                    <a:pt x="2701750" y="790012"/>
                    <a:pt x="2131676" y="1015335"/>
                    <a:pt x="1611552" y="1543282"/>
                  </a:cubicBezTo>
                  <a:cubicBezTo>
                    <a:pt x="1435754" y="1721722"/>
                    <a:pt x="1375945" y="1822729"/>
                    <a:pt x="1340656" y="1897925"/>
                  </a:cubicBezTo>
                  <a:cubicBezTo>
                    <a:pt x="1289148" y="2007623"/>
                    <a:pt x="1252432" y="2155907"/>
                    <a:pt x="1201705" y="2361213"/>
                  </a:cubicBezTo>
                  <a:cubicBezTo>
                    <a:pt x="1133721" y="2635919"/>
                    <a:pt x="1040568" y="3012290"/>
                    <a:pt x="852705" y="3529176"/>
                  </a:cubicBezTo>
                  <a:cubicBezTo>
                    <a:pt x="749952" y="3811784"/>
                    <a:pt x="753584" y="4108747"/>
                    <a:pt x="863863" y="4437051"/>
                  </a:cubicBezTo>
                  <a:cubicBezTo>
                    <a:pt x="964800" y="4737438"/>
                    <a:pt x="1154869" y="5055603"/>
                    <a:pt x="1413569" y="5357174"/>
                  </a:cubicBezTo>
                  <a:cubicBezTo>
                    <a:pt x="1718326" y="5712343"/>
                    <a:pt x="2021008" y="5969404"/>
                    <a:pt x="2339129" y="6143367"/>
                  </a:cubicBezTo>
                  <a:cubicBezTo>
                    <a:pt x="2679565" y="6329577"/>
                    <a:pt x="3039591" y="6420049"/>
                    <a:pt x="3439449" y="6420049"/>
                  </a:cubicBezTo>
                  <a:cubicBezTo>
                    <a:pt x="4142246" y="6420049"/>
                    <a:pt x="4633828" y="5976251"/>
                    <a:pt x="5251388" y="5349009"/>
                  </a:cubicBezTo>
                  <a:cubicBezTo>
                    <a:pt x="5389949" y="5208364"/>
                    <a:pt x="5526047" y="5081677"/>
                    <a:pt x="5657731" y="4959205"/>
                  </a:cubicBezTo>
                  <a:cubicBezTo>
                    <a:pt x="5719520" y="4901722"/>
                    <a:pt x="5779200" y="4846206"/>
                    <a:pt x="5836127" y="4792052"/>
                  </a:cubicBezTo>
                  <a:lnTo>
                    <a:pt x="5890491" y="4738662"/>
                  </a:lnTo>
                  <a:lnTo>
                    <a:pt x="5890491" y="5821964"/>
                  </a:lnTo>
                  <a:lnTo>
                    <a:pt x="5802001" y="5907904"/>
                  </a:lnTo>
                  <a:cubicBezTo>
                    <a:pt x="5634962" y="6077456"/>
                    <a:pt x="5467509" y="6243625"/>
                    <a:pt x="5294358" y="6397505"/>
                  </a:cubicBezTo>
                  <a:lnTo>
                    <a:pt x="5077178" y="6578439"/>
                  </a:lnTo>
                  <a:lnTo>
                    <a:pt x="1567290" y="6578439"/>
                  </a:lnTo>
                  <a:lnTo>
                    <a:pt x="1508588" y="6535186"/>
                  </a:lnTo>
                  <a:cubicBezTo>
                    <a:pt x="1263991" y="6345442"/>
                    <a:pt x="1038054" y="6122666"/>
                    <a:pt x="826498" y="5876034"/>
                  </a:cubicBezTo>
                  <a:cubicBezTo>
                    <a:pt x="261613" y="5217713"/>
                    <a:pt x="-239182" y="4250314"/>
                    <a:pt x="122403" y="3255655"/>
                  </a:cubicBezTo>
                  <a:cubicBezTo>
                    <a:pt x="607497" y="1921629"/>
                    <a:pt x="393040" y="1662857"/>
                    <a:pt x="1061197" y="984650"/>
                  </a:cubicBezTo>
                  <a:cubicBezTo>
                    <a:pt x="1729484" y="306444"/>
                    <a:pt x="2498060" y="0"/>
                    <a:pt x="351768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Shape 44">
              <a:extLst>
                <a:ext uri="{FF2B5EF4-FFF2-40B4-BE49-F238E27FC236}">
                  <a16:creationId xmlns:a16="http://schemas.microsoft.com/office/drawing/2014/main" id="{4B3B35E8-1AF4-4D76-93A5-B0B0884083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52997"/>
              <a:ext cx="6093362" cy="6805004"/>
            </a:xfrm>
            <a:custGeom>
              <a:avLst/>
              <a:gdLst>
                <a:gd name="connsiteX0" fmla="*/ 5890490 w 5890490"/>
                <a:gd name="connsiteY0" fmla="*/ 5389037 h 6578439"/>
                <a:gd name="connsiteX1" fmla="*/ 5890490 w 5890490"/>
                <a:gd name="connsiteY1" fmla="*/ 5855587 h 6578439"/>
                <a:gd name="connsiteX2" fmla="*/ 5784593 w 5890490"/>
                <a:gd name="connsiteY2" fmla="*/ 5962054 h 6578439"/>
                <a:gd name="connsiteX3" fmla="*/ 5663414 w 5890490"/>
                <a:gd name="connsiteY3" fmla="*/ 6082564 h 6578439"/>
                <a:gd name="connsiteX4" fmla="*/ 5147099 w 5890490"/>
                <a:gd name="connsiteY4" fmla="*/ 6547726 h 6578439"/>
                <a:gd name="connsiteX5" fmla="*/ 5105015 w 5890490"/>
                <a:gd name="connsiteY5" fmla="*/ 6578439 h 6578439"/>
                <a:gd name="connsiteX6" fmla="*/ 4385601 w 5890490"/>
                <a:gd name="connsiteY6" fmla="*/ 6578439 h 6578439"/>
                <a:gd name="connsiteX7" fmla="*/ 4507252 w 5890490"/>
                <a:gd name="connsiteY7" fmla="*/ 6515968 h 6578439"/>
                <a:gd name="connsiteX8" fmla="*/ 4909330 w 5890490"/>
                <a:gd name="connsiteY8" fmla="*/ 6253453 h 6578439"/>
                <a:gd name="connsiteX9" fmla="*/ 5411374 w 5890490"/>
                <a:gd name="connsiteY9" fmla="*/ 5828544 h 6578439"/>
                <a:gd name="connsiteX10" fmla="*/ 5533570 w 5890490"/>
                <a:gd name="connsiteY10" fmla="*/ 5714534 h 6578439"/>
                <a:gd name="connsiteX11" fmla="*/ 5657425 w 5890490"/>
                <a:gd name="connsiteY11" fmla="*/ 5597650 h 6578439"/>
                <a:gd name="connsiteX12" fmla="*/ 3336813 w 5890490"/>
                <a:gd name="connsiteY12" fmla="*/ 499 h 6578439"/>
                <a:gd name="connsiteX13" fmla="*/ 3513674 w 5890490"/>
                <a:gd name="connsiteY13" fmla="*/ 1202 h 6578439"/>
                <a:gd name="connsiteX14" fmla="*/ 3602743 w 5890490"/>
                <a:gd name="connsiteY14" fmla="*/ 4827 h 6578439"/>
                <a:gd name="connsiteX15" fmla="*/ 3647213 w 5890490"/>
                <a:gd name="connsiteY15" fmla="*/ 6703 h 6578439"/>
                <a:gd name="connsiteX16" fmla="*/ 3691684 w 5890490"/>
                <a:gd name="connsiteY16" fmla="*/ 9453 h 6578439"/>
                <a:gd name="connsiteX17" fmla="*/ 3868927 w 5890490"/>
                <a:gd name="connsiteY17" fmla="*/ 27080 h 6578439"/>
                <a:gd name="connsiteX18" fmla="*/ 5200872 w 5890490"/>
                <a:gd name="connsiteY18" fmla="*/ 472240 h 6578439"/>
                <a:gd name="connsiteX19" fmla="*/ 5772711 w 5890490"/>
                <a:gd name="connsiteY19" fmla="*/ 866334 h 6578439"/>
                <a:gd name="connsiteX20" fmla="*/ 5890490 w 5890490"/>
                <a:gd name="connsiteY20" fmla="*/ 972426 h 6578439"/>
                <a:gd name="connsiteX21" fmla="*/ 5890490 w 5890490"/>
                <a:gd name="connsiteY21" fmla="*/ 1158576 h 6578439"/>
                <a:gd name="connsiteX22" fmla="*/ 5676045 w 5890490"/>
                <a:gd name="connsiteY22" fmla="*/ 986969 h 6578439"/>
                <a:gd name="connsiteX23" fmla="*/ 5103776 w 5890490"/>
                <a:gd name="connsiteY23" fmla="*/ 655879 h 6578439"/>
                <a:gd name="connsiteX24" fmla="*/ 4482465 w 5890490"/>
                <a:gd name="connsiteY24" fmla="*/ 440363 h 6578439"/>
                <a:gd name="connsiteX25" fmla="*/ 4402444 w 5890490"/>
                <a:gd name="connsiteY25" fmla="*/ 422111 h 6578439"/>
                <a:gd name="connsiteX26" fmla="*/ 4322423 w 5890490"/>
                <a:gd name="connsiteY26" fmla="*/ 404610 h 6578439"/>
                <a:gd name="connsiteX27" fmla="*/ 4241892 w 5890490"/>
                <a:gd name="connsiteY27" fmla="*/ 389858 h 6578439"/>
                <a:gd name="connsiteX28" fmla="*/ 4201627 w 5890490"/>
                <a:gd name="connsiteY28" fmla="*/ 382483 h 6578439"/>
                <a:gd name="connsiteX29" fmla="*/ 4161234 w 5890490"/>
                <a:gd name="connsiteY29" fmla="*/ 375857 h 6578439"/>
                <a:gd name="connsiteX30" fmla="*/ 3999280 w 5890490"/>
                <a:gd name="connsiteY30" fmla="*/ 353606 h 6578439"/>
                <a:gd name="connsiteX31" fmla="*/ 3836817 w 5890490"/>
                <a:gd name="connsiteY31" fmla="*/ 338480 h 6578439"/>
                <a:gd name="connsiteX32" fmla="*/ 3673972 w 5890490"/>
                <a:gd name="connsiteY32" fmla="*/ 330604 h 6578439"/>
                <a:gd name="connsiteX33" fmla="*/ 3511126 w 5890490"/>
                <a:gd name="connsiteY33" fmla="*/ 328978 h 6578439"/>
                <a:gd name="connsiteX34" fmla="*/ 3183142 w 5890490"/>
                <a:gd name="connsiteY34" fmla="*/ 342854 h 6578439"/>
                <a:gd name="connsiteX35" fmla="*/ 2541444 w 5890490"/>
                <a:gd name="connsiteY35" fmla="*/ 439988 h 6578439"/>
                <a:gd name="connsiteX36" fmla="*/ 1933895 w 5890490"/>
                <a:gd name="connsiteY36" fmla="*/ 650505 h 6578439"/>
                <a:gd name="connsiteX37" fmla="*/ 1378079 w 5890490"/>
                <a:gd name="connsiteY37" fmla="*/ 983905 h 6578439"/>
                <a:gd name="connsiteX38" fmla="*/ 1312967 w 5890490"/>
                <a:gd name="connsiteY38" fmla="*/ 1033660 h 6578439"/>
                <a:gd name="connsiteX39" fmla="*/ 1248364 w 5890490"/>
                <a:gd name="connsiteY39" fmla="*/ 1084413 h 6578439"/>
                <a:gd name="connsiteX40" fmla="*/ 1185163 w 5890490"/>
                <a:gd name="connsiteY40" fmla="*/ 1137168 h 6578439"/>
                <a:gd name="connsiteX41" fmla="*/ 1122852 w 5890490"/>
                <a:gd name="connsiteY41" fmla="*/ 1190922 h 6578439"/>
                <a:gd name="connsiteX42" fmla="*/ 892092 w 5890490"/>
                <a:gd name="connsiteY42" fmla="*/ 1421440 h 6578439"/>
                <a:gd name="connsiteX43" fmla="*/ 707202 w 5890490"/>
                <a:gd name="connsiteY43" fmla="*/ 1684212 h 6578439"/>
                <a:gd name="connsiteX44" fmla="*/ 670121 w 5890490"/>
                <a:gd name="connsiteY44" fmla="*/ 1756093 h 6578439"/>
                <a:gd name="connsiteX45" fmla="*/ 637630 w 5890490"/>
                <a:gd name="connsiteY45" fmla="*/ 1830724 h 6578439"/>
                <a:gd name="connsiteX46" fmla="*/ 607685 w 5890490"/>
                <a:gd name="connsiteY46" fmla="*/ 1907105 h 6578439"/>
                <a:gd name="connsiteX47" fmla="*/ 580034 w 5890490"/>
                <a:gd name="connsiteY47" fmla="*/ 1984986 h 6578439"/>
                <a:gd name="connsiteX48" fmla="*/ 481919 w 5890490"/>
                <a:gd name="connsiteY48" fmla="*/ 2304386 h 6578439"/>
                <a:gd name="connsiteX49" fmla="*/ 433881 w 5890490"/>
                <a:gd name="connsiteY49" fmla="*/ 2465399 h 6578439"/>
                <a:gd name="connsiteX50" fmla="*/ 384442 w 5890490"/>
                <a:gd name="connsiteY50" fmla="*/ 2626163 h 6578439"/>
                <a:gd name="connsiteX51" fmla="*/ 166039 w 5890490"/>
                <a:gd name="connsiteY51" fmla="*/ 3261338 h 6578439"/>
                <a:gd name="connsiteX52" fmla="*/ 56202 w 5890490"/>
                <a:gd name="connsiteY52" fmla="*/ 3910265 h 6578439"/>
                <a:gd name="connsiteX53" fmla="*/ 93664 w 5890490"/>
                <a:gd name="connsiteY53" fmla="*/ 4237292 h 6578439"/>
                <a:gd name="connsiteX54" fmla="*/ 111758 w 5890490"/>
                <a:gd name="connsiteY54" fmla="*/ 4317548 h 6578439"/>
                <a:gd name="connsiteX55" fmla="*/ 133038 w 5890490"/>
                <a:gd name="connsiteY55" fmla="*/ 4397054 h 6578439"/>
                <a:gd name="connsiteX56" fmla="*/ 157757 w 5890490"/>
                <a:gd name="connsiteY56" fmla="*/ 4475560 h 6578439"/>
                <a:gd name="connsiteX57" fmla="*/ 185153 w 5890490"/>
                <a:gd name="connsiteY57" fmla="*/ 4553066 h 6578439"/>
                <a:gd name="connsiteX58" fmla="*/ 493642 w 5890490"/>
                <a:gd name="connsiteY58" fmla="*/ 5132239 h 6578439"/>
                <a:gd name="connsiteX59" fmla="*/ 914391 w 5890490"/>
                <a:gd name="connsiteY59" fmla="*/ 5636528 h 6578439"/>
                <a:gd name="connsiteX60" fmla="*/ 1402034 w 5890490"/>
                <a:gd name="connsiteY60" fmla="*/ 6076188 h 6578439"/>
                <a:gd name="connsiteX61" fmla="*/ 1664397 w 5890490"/>
                <a:gd name="connsiteY61" fmla="*/ 6267079 h 6578439"/>
                <a:gd name="connsiteX62" fmla="*/ 1938992 w 5890490"/>
                <a:gd name="connsiteY62" fmla="*/ 6434343 h 6578439"/>
                <a:gd name="connsiteX63" fmla="*/ 2225931 w 5890490"/>
                <a:gd name="connsiteY63" fmla="*/ 6574322 h 6578439"/>
                <a:gd name="connsiteX64" fmla="*/ 2236328 w 5890490"/>
                <a:gd name="connsiteY64" fmla="*/ 6578439 h 6578439"/>
                <a:gd name="connsiteX65" fmla="*/ 1504665 w 5890490"/>
                <a:gd name="connsiteY65" fmla="*/ 6578439 h 6578439"/>
                <a:gd name="connsiteX66" fmla="*/ 1456827 w 5890490"/>
                <a:gd name="connsiteY66" fmla="*/ 6543476 h 6578439"/>
                <a:gd name="connsiteX67" fmla="*/ 1188475 w 5890490"/>
                <a:gd name="connsiteY67" fmla="*/ 6314083 h 6578439"/>
                <a:gd name="connsiteX68" fmla="*/ 721728 w 5890490"/>
                <a:gd name="connsiteY68" fmla="*/ 5798666 h 6578439"/>
                <a:gd name="connsiteX69" fmla="*/ 344175 w 5890490"/>
                <a:gd name="connsiteY69" fmla="*/ 5219495 h 6578439"/>
                <a:gd name="connsiteX70" fmla="*/ 87293 w 5890490"/>
                <a:gd name="connsiteY70" fmla="*/ 4583569 h 6578439"/>
                <a:gd name="connsiteX71" fmla="*/ 65886 w 5890490"/>
                <a:gd name="connsiteY71" fmla="*/ 4500813 h 6578439"/>
                <a:gd name="connsiteX72" fmla="*/ 47409 w 5890490"/>
                <a:gd name="connsiteY72" fmla="*/ 4417431 h 6578439"/>
                <a:gd name="connsiteX73" fmla="*/ 39000 w 5890490"/>
                <a:gd name="connsiteY73" fmla="*/ 4375677 h 6578439"/>
                <a:gd name="connsiteX74" fmla="*/ 31610 w 5890490"/>
                <a:gd name="connsiteY74" fmla="*/ 4333674 h 6578439"/>
                <a:gd name="connsiteX75" fmla="*/ 18868 w 5890490"/>
                <a:gd name="connsiteY75" fmla="*/ 4249417 h 6578439"/>
                <a:gd name="connsiteX76" fmla="*/ 646 w 5890490"/>
                <a:gd name="connsiteY76" fmla="*/ 3910265 h 6578439"/>
                <a:gd name="connsiteX77" fmla="*/ 130234 w 5890490"/>
                <a:gd name="connsiteY77" fmla="*/ 3248337 h 6578439"/>
                <a:gd name="connsiteX78" fmla="*/ 335383 w 5890490"/>
                <a:gd name="connsiteY78" fmla="*/ 2611911 h 6578439"/>
                <a:gd name="connsiteX79" fmla="*/ 487272 w 5890490"/>
                <a:gd name="connsiteY79" fmla="*/ 1958609 h 6578439"/>
                <a:gd name="connsiteX80" fmla="*/ 508550 w 5890490"/>
                <a:gd name="connsiteY80" fmla="*/ 1876227 h 6578439"/>
                <a:gd name="connsiteX81" fmla="*/ 531742 w 5890490"/>
                <a:gd name="connsiteY81" fmla="*/ 1793721 h 6578439"/>
                <a:gd name="connsiteX82" fmla="*/ 558245 w 5890490"/>
                <a:gd name="connsiteY82" fmla="*/ 1711465 h 6578439"/>
                <a:gd name="connsiteX83" fmla="*/ 590100 w 5890490"/>
                <a:gd name="connsiteY83" fmla="*/ 1630332 h 6578439"/>
                <a:gd name="connsiteX84" fmla="*/ 758680 w 5890490"/>
                <a:gd name="connsiteY84" fmla="*/ 1322433 h 6578439"/>
                <a:gd name="connsiteX85" fmla="*/ 976317 w 5890490"/>
                <a:gd name="connsiteY85" fmla="*/ 1049286 h 6578439"/>
                <a:gd name="connsiteX86" fmla="*/ 1035314 w 5890490"/>
                <a:gd name="connsiteY86" fmla="*/ 985406 h 6578439"/>
                <a:gd name="connsiteX87" fmla="*/ 1095329 w 5890490"/>
                <a:gd name="connsiteY87" fmla="*/ 922526 h 6578439"/>
                <a:gd name="connsiteX88" fmla="*/ 1157384 w 5890490"/>
                <a:gd name="connsiteY88" fmla="*/ 861271 h 6578439"/>
                <a:gd name="connsiteX89" fmla="*/ 1220841 w 5890490"/>
                <a:gd name="connsiteY89" fmla="*/ 801017 h 6578439"/>
                <a:gd name="connsiteX90" fmla="*/ 1286462 w 5890490"/>
                <a:gd name="connsiteY90" fmla="*/ 742886 h 6578439"/>
                <a:gd name="connsiteX91" fmla="*/ 1353233 w 5890490"/>
                <a:gd name="connsiteY91" fmla="*/ 685632 h 6578439"/>
                <a:gd name="connsiteX92" fmla="*/ 1369924 w 5890490"/>
                <a:gd name="connsiteY92" fmla="*/ 671256 h 6578439"/>
                <a:gd name="connsiteX93" fmla="*/ 1387380 w 5890490"/>
                <a:gd name="connsiteY93" fmla="*/ 657755 h 6578439"/>
                <a:gd name="connsiteX94" fmla="*/ 1422422 w 5890490"/>
                <a:gd name="connsiteY94" fmla="*/ 630877 h 6578439"/>
                <a:gd name="connsiteX95" fmla="*/ 1492759 w 5890490"/>
                <a:gd name="connsiteY95" fmla="*/ 577248 h 6578439"/>
                <a:gd name="connsiteX96" fmla="*/ 1528820 w 5890490"/>
                <a:gd name="connsiteY96" fmla="*/ 551496 h 6578439"/>
                <a:gd name="connsiteX97" fmla="*/ 1565390 w 5890490"/>
                <a:gd name="connsiteY97" fmla="*/ 526370 h 6578439"/>
                <a:gd name="connsiteX98" fmla="*/ 1639040 w 5890490"/>
                <a:gd name="connsiteY98" fmla="*/ 476490 h 6578439"/>
                <a:gd name="connsiteX99" fmla="*/ 1792075 w 5890490"/>
                <a:gd name="connsiteY99" fmla="*/ 384859 h 6578439"/>
                <a:gd name="connsiteX100" fmla="*/ 2455943 w 5890490"/>
                <a:gd name="connsiteY100" fmla="*/ 117836 h 6578439"/>
                <a:gd name="connsiteX101" fmla="*/ 3159952 w 5890490"/>
                <a:gd name="connsiteY101" fmla="*/ 7203 h 6578439"/>
                <a:gd name="connsiteX102" fmla="*/ 3336813 w 5890490"/>
                <a:gd name="connsiteY102" fmla="*/ 499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5890490" h="6578439">
                  <a:moveTo>
                    <a:pt x="5890490" y="5389037"/>
                  </a:moveTo>
                  <a:lnTo>
                    <a:pt x="5890490" y="5855587"/>
                  </a:lnTo>
                  <a:lnTo>
                    <a:pt x="5784593" y="5962054"/>
                  </a:lnTo>
                  <a:cubicBezTo>
                    <a:pt x="5744454" y="6002308"/>
                    <a:pt x="5704062" y="6042436"/>
                    <a:pt x="5663414" y="6082564"/>
                  </a:cubicBezTo>
                  <a:cubicBezTo>
                    <a:pt x="5500314" y="6242577"/>
                    <a:pt x="5330970" y="6400714"/>
                    <a:pt x="5147099" y="6547726"/>
                  </a:cubicBezTo>
                  <a:lnTo>
                    <a:pt x="5105015" y="6578439"/>
                  </a:lnTo>
                  <a:lnTo>
                    <a:pt x="4385601" y="6578439"/>
                  </a:lnTo>
                  <a:lnTo>
                    <a:pt x="4507252" y="6515968"/>
                  </a:lnTo>
                  <a:cubicBezTo>
                    <a:pt x="4645901" y="6439679"/>
                    <a:pt x="4779837" y="6350961"/>
                    <a:pt x="4909330" y="6253453"/>
                  </a:cubicBezTo>
                  <a:cubicBezTo>
                    <a:pt x="5082369" y="6123567"/>
                    <a:pt x="5248145" y="5979180"/>
                    <a:pt x="5411374" y="5828544"/>
                  </a:cubicBezTo>
                  <a:cubicBezTo>
                    <a:pt x="5452149" y="5790791"/>
                    <a:pt x="5492924" y="5752788"/>
                    <a:pt x="5533570" y="5714534"/>
                  </a:cubicBezTo>
                  <a:lnTo>
                    <a:pt x="5657425" y="5597650"/>
                  </a:lnTo>
                  <a:close/>
                  <a:moveTo>
                    <a:pt x="3336813" y="499"/>
                  </a:moveTo>
                  <a:cubicBezTo>
                    <a:pt x="3395682" y="-392"/>
                    <a:pt x="3454550" y="-48"/>
                    <a:pt x="3513674" y="1202"/>
                  </a:cubicBezTo>
                  <a:lnTo>
                    <a:pt x="3602743" y="4827"/>
                  </a:lnTo>
                  <a:lnTo>
                    <a:pt x="3647213" y="6703"/>
                  </a:lnTo>
                  <a:cubicBezTo>
                    <a:pt x="3661994" y="7327"/>
                    <a:pt x="3676903" y="7703"/>
                    <a:pt x="3691684" y="9453"/>
                  </a:cubicBezTo>
                  <a:lnTo>
                    <a:pt x="3868927" y="27080"/>
                  </a:lnTo>
                  <a:cubicBezTo>
                    <a:pt x="4340645" y="85584"/>
                    <a:pt x="4795160" y="243221"/>
                    <a:pt x="5200872" y="472240"/>
                  </a:cubicBezTo>
                  <a:cubicBezTo>
                    <a:pt x="5403855" y="587124"/>
                    <a:pt x="5594988" y="719447"/>
                    <a:pt x="5772711" y="866334"/>
                  </a:cubicBezTo>
                  <a:lnTo>
                    <a:pt x="5890490" y="972426"/>
                  </a:lnTo>
                  <a:lnTo>
                    <a:pt x="5890490" y="1158576"/>
                  </a:lnTo>
                  <a:lnTo>
                    <a:pt x="5676045" y="986969"/>
                  </a:lnTo>
                  <a:cubicBezTo>
                    <a:pt x="5496587" y="857740"/>
                    <a:pt x="5304275" y="746699"/>
                    <a:pt x="5103776" y="655879"/>
                  </a:cubicBezTo>
                  <a:cubicBezTo>
                    <a:pt x="4903214" y="564747"/>
                    <a:pt x="4695006" y="492492"/>
                    <a:pt x="4482465" y="440363"/>
                  </a:cubicBezTo>
                  <a:lnTo>
                    <a:pt x="4402444" y="422111"/>
                  </a:lnTo>
                  <a:cubicBezTo>
                    <a:pt x="4375813" y="416111"/>
                    <a:pt x="4349436" y="408859"/>
                    <a:pt x="4322423" y="404610"/>
                  </a:cubicBezTo>
                  <a:lnTo>
                    <a:pt x="4241892" y="389858"/>
                  </a:lnTo>
                  <a:lnTo>
                    <a:pt x="4201627" y="382483"/>
                  </a:lnTo>
                  <a:cubicBezTo>
                    <a:pt x="4188248" y="379983"/>
                    <a:pt x="4174869" y="377483"/>
                    <a:pt x="4161234" y="375857"/>
                  </a:cubicBezTo>
                  <a:cubicBezTo>
                    <a:pt x="4107208" y="368482"/>
                    <a:pt x="4053308" y="360482"/>
                    <a:pt x="3999280" y="353606"/>
                  </a:cubicBezTo>
                  <a:cubicBezTo>
                    <a:pt x="3944999" y="348855"/>
                    <a:pt x="3890844" y="343854"/>
                    <a:pt x="3836817" y="338480"/>
                  </a:cubicBezTo>
                  <a:lnTo>
                    <a:pt x="3673972" y="330604"/>
                  </a:lnTo>
                  <a:cubicBezTo>
                    <a:pt x="3619690" y="329104"/>
                    <a:pt x="3565281" y="329604"/>
                    <a:pt x="3511126" y="328978"/>
                  </a:cubicBezTo>
                  <a:cubicBezTo>
                    <a:pt x="3402054" y="330728"/>
                    <a:pt x="3291706" y="334604"/>
                    <a:pt x="3183142" y="342854"/>
                  </a:cubicBezTo>
                  <a:cubicBezTo>
                    <a:pt x="2965505" y="358855"/>
                    <a:pt x="2750670" y="389733"/>
                    <a:pt x="2541444" y="439988"/>
                  </a:cubicBezTo>
                  <a:cubicBezTo>
                    <a:pt x="2332216" y="490117"/>
                    <a:pt x="2128850" y="559997"/>
                    <a:pt x="1933895" y="650505"/>
                  </a:cubicBezTo>
                  <a:cubicBezTo>
                    <a:pt x="1738939" y="741261"/>
                    <a:pt x="1553540" y="854146"/>
                    <a:pt x="1378079" y="983905"/>
                  </a:cubicBezTo>
                  <a:lnTo>
                    <a:pt x="1312967" y="1033660"/>
                  </a:lnTo>
                  <a:cubicBezTo>
                    <a:pt x="1291178" y="1050286"/>
                    <a:pt x="1269006" y="1066412"/>
                    <a:pt x="1248364" y="1084413"/>
                  </a:cubicBezTo>
                  <a:lnTo>
                    <a:pt x="1185163" y="1137168"/>
                  </a:lnTo>
                  <a:cubicBezTo>
                    <a:pt x="1164138" y="1154794"/>
                    <a:pt x="1142603" y="1172046"/>
                    <a:pt x="1122852" y="1190922"/>
                  </a:cubicBezTo>
                  <a:cubicBezTo>
                    <a:pt x="1041557" y="1264303"/>
                    <a:pt x="961663" y="1339309"/>
                    <a:pt x="892092" y="1421440"/>
                  </a:cubicBezTo>
                  <a:cubicBezTo>
                    <a:pt x="819589" y="1501822"/>
                    <a:pt x="759827" y="1590329"/>
                    <a:pt x="707202" y="1684212"/>
                  </a:cubicBezTo>
                  <a:cubicBezTo>
                    <a:pt x="694715" y="1708089"/>
                    <a:pt x="682227" y="1731841"/>
                    <a:pt x="670121" y="1756093"/>
                  </a:cubicBezTo>
                  <a:lnTo>
                    <a:pt x="637630" y="1830724"/>
                  </a:lnTo>
                  <a:cubicBezTo>
                    <a:pt x="626161" y="1855350"/>
                    <a:pt x="617624" y="1881603"/>
                    <a:pt x="607685" y="1907105"/>
                  </a:cubicBezTo>
                  <a:cubicBezTo>
                    <a:pt x="598128" y="1932857"/>
                    <a:pt x="588317" y="1958483"/>
                    <a:pt x="580034" y="1984986"/>
                  </a:cubicBezTo>
                  <a:cubicBezTo>
                    <a:pt x="544611" y="2089620"/>
                    <a:pt x="513393" y="2197128"/>
                    <a:pt x="481919" y="2304386"/>
                  </a:cubicBezTo>
                  <a:lnTo>
                    <a:pt x="433881" y="2465399"/>
                  </a:lnTo>
                  <a:lnTo>
                    <a:pt x="384442" y="2626163"/>
                  </a:lnTo>
                  <a:cubicBezTo>
                    <a:pt x="317672" y="2839680"/>
                    <a:pt x="243129" y="3050946"/>
                    <a:pt x="166039" y="3261338"/>
                  </a:cubicBezTo>
                  <a:cubicBezTo>
                    <a:pt x="88822" y="3468979"/>
                    <a:pt x="50850" y="3690248"/>
                    <a:pt x="56202" y="3910265"/>
                  </a:cubicBezTo>
                  <a:cubicBezTo>
                    <a:pt x="58495" y="4020274"/>
                    <a:pt x="71493" y="4129783"/>
                    <a:pt x="93664" y="4237292"/>
                  </a:cubicBezTo>
                  <a:cubicBezTo>
                    <a:pt x="99143" y="4264168"/>
                    <a:pt x="104623" y="4291045"/>
                    <a:pt x="111758" y="4317548"/>
                  </a:cubicBezTo>
                  <a:cubicBezTo>
                    <a:pt x="118384" y="4344176"/>
                    <a:pt x="124627" y="4370802"/>
                    <a:pt x="133038" y="4397054"/>
                  </a:cubicBezTo>
                  <a:cubicBezTo>
                    <a:pt x="140810" y="4423307"/>
                    <a:pt x="148456" y="4449683"/>
                    <a:pt x="157757" y="4475560"/>
                  </a:cubicBezTo>
                  <a:cubicBezTo>
                    <a:pt x="166549" y="4501562"/>
                    <a:pt x="175087" y="4527564"/>
                    <a:pt x="185153" y="4553066"/>
                  </a:cubicBezTo>
                  <a:cubicBezTo>
                    <a:pt x="262371" y="4758458"/>
                    <a:pt x="368895" y="4951974"/>
                    <a:pt x="493642" y="5132239"/>
                  </a:cubicBezTo>
                  <a:cubicBezTo>
                    <a:pt x="618389" y="5312627"/>
                    <a:pt x="760846" y="5480391"/>
                    <a:pt x="914391" y="5636528"/>
                  </a:cubicBezTo>
                  <a:cubicBezTo>
                    <a:pt x="1069081" y="5793166"/>
                    <a:pt x="1231544" y="5941677"/>
                    <a:pt x="1402034" y="6076188"/>
                  </a:cubicBezTo>
                  <a:cubicBezTo>
                    <a:pt x="1487535" y="6143320"/>
                    <a:pt x="1574565" y="6207574"/>
                    <a:pt x="1664397" y="6267079"/>
                  </a:cubicBezTo>
                  <a:cubicBezTo>
                    <a:pt x="1753592" y="6327459"/>
                    <a:pt x="1845336" y="6383088"/>
                    <a:pt x="1938992" y="6434343"/>
                  </a:cubicBezTo>
                  <a:cubicBezTo>
                    <a:pt x="2032647" y="6485659"/>
                    <a:pt x="2128309" y="6532600"/>
                    <a:pt x="2225931" y="6574322"/>
                  </a:cubicBezTo>
                  <a:lnTo>
                    <a:pt x="2236328" y="6578439"/>
                  </a:lnTo>
                  <a:lnTo>
                    <a:pt x="1504665" y="6578439"/>
                  </a:lnTo>
                  <a:lnTo>
                    <a:pt x="1456827" y="6543476"/>
                  </a:lnTo>
                  <a:cubicBezTo>
                    <a:pt x="1363554" y="6470595"/>
                    <a:pt x="1273848" y="6394340"/>
                    <a:pt x="1188475" y="6314083"/>
                  </a:cubicBezTo>
                  <a:cubicBezTo>
                    <a:pt x="1017856" y="6153445"/>
                    <a:pt x="863803" y="5979931"/>
                    <a:pt x="721728" y="5798666"/>
                  </a:cubicBezTo>
                  <a:cubicBezTo>
                    <a:pt x="579397" y="5616027"/>
                    <a:pt x="452103" y="5422511"/>
                    <a:pt x="344175" y="5219495"/>
                  </a:cubicBezTo>
                  <a:cubicBezTo>
                    <a:pt x="236505" y="5016354"/>
                    <a:pt x="147946" y="4803586"/>
                    <a:pt x="87293" y="4583569"/>
                  </a:cubicBezTo>
                  <a:cubicBezTo>
                    <a:pt x="79138" y="4556193"/>
                    <a:pt x="72639" y="4528440"/>
                    <a:pt x="65886" y="4500813"/>
                  </a:cubicBezTo>
                  <a:cubicBezTo>
                    <a:pt x="58751" y="4473311"/>
                    <a:pt x="53144" y="4445308"/>
                    <a:pt x="47409" y="4417431"/>
                  </a:cubicBezTo>
                  <a:cubicBezTo>
                    <a:pt x="44733" y="4403430"/>
                    <a:pt x="41294" y="4389679"/>
                    <a:pt x="39000" y="4375677"/>
                  </a:cubicBezTo>
                  <a:lnTo>
                    <a:pt x="31610" y="4333674"/>
                  </a:lnTo>
                  <a:cubicBezTo>
                    <a:pt x="26258" y="4305797"/>
                    <a:pt x="22563" y="4277544"/>
                    <a:pt x="18868" y="4249417"/>
                  </a:cubicBezTo>
                  <a:cubicBezTo>
                    <a:pt x="4214" y="4136784"/>
                    <a:pt x="-2158" y="4023275"/>
                    <a:pt x="646" y="3910265"/>
                  </a:cubicBezTo>
                  <a:cubicBezTo>
                    <a:pt x="5997" y="3683872"/>
                    <a:pt x="50596" y="3459605"/>
                    <a:pt x="130234" y="3248337"/>
                  </a:cubicBezTo>
                  <a:cubicBezTo>
                    <a:pt x="207961" y="3039196"/>
                    <a:pt x="278044" y="2827179"/>
                    <a:pt x="335383" y="2611911"/>
                  </a:cubicBezTo>
                  <a:cubicBezTo>
                    <a:pt x="393743" y="2396644"/>
                    <a:pt x="435792" y="2178627"/>
                    <a:pt x="487272" y="1958609"/>
                  </a:cubicBezTo>
                  <a:cubicBezTo>
                    <a:pt x="493259" y="1931107"/>
                    <a:pt x="501287" y="1903730"/>
                    <a:pt x="508550" y="1876227"/>
                  </a:cubicBezTo>
                  <a:cubicBezTo>
                    <a:pt x="516195" y="1848725"/>
                    <a:pt x="522312" y="1820972"/>
                    <a:pt x="531742" y="1793721"/>
                  </a:cubicBezTo>
                  <a:lnTo>
                    <a:pt x="558245" y="1711465"/>
                  </a:lnTo>
                  <a:cubicBezTo>
                    <a:pt x="568439" y="1684337"/>
                    <a:pt x="579652" y="1657459"/>
                    <a:pt x="590100" y="1630332"/>
                  </a:cubicBezTo>
                  <a:cubicBezTo>
                    <a:pt x="635080" y="1523075"/>
                    <a:pt x="690637" y="1417566"/>
                    <a:pt x="758680" y="1322433"/>
                  </a:cubicBezTo>
                  <a:cubicBezTo>
                    <a:pt x="824430" y="1225051"/>
                    <a:pt x="899610" y="1136168"/>
                    <a:pt x="976317" y="1049286"/>
                  </a:cubicBezTo>
                  <a:cubicBezTo>
                    <a:pt x="995049" y="1027035"/>
                    <a:pt x="1015436" y="1006533"/>
                    <a:pt x="1035314" y="985406"/>
                  </a:cubicBezTo>
                  <a:lnTo>
                    <a:pt x="1095329" y="922526"/>
                  </a:lnTo>
                  <a:cubicBezTo>
                    <a:pt x="1114953" y="901149"/>
                    <a:pt x="1136359" y="881397"/>
                    <a:pt x="1157384" y="861271"/>
                  </a:cubicBezTo>
                  <a:lnTo>
                    <a:pt x="1220841" y="801017"/>
                  </a:lnTo>
                  <a:cubicBezTo>
                    <a:pt x="1241610" y="780514"/>
                    <a:pt x="1264418" y="762014"/>
                    <a:pt x="1286462" y="742886"/>
                  </a:cubicBezTo>
                  <a:lnTo>
                    <a:pt x="1353233" y="685632"/>
                  </a:lnTo>
                  <a:lnTo>
                    <a:pt x="1369924" y="671256"/>
                  </a:lnTo>
                  <a:cubicBezTo>
                    <a:pt x="1375658" y="666631"/>
                    <a:pt x="1381520" y="662255"/>
                    <a:pt x="1387380" y="657755"/>
                  </a:cubicBezTo>
                  <a:lnTo>
                    <a:pt x="1422422" y="630877"/>
                  </a:lnTo>
                  <a:lnTo>
                    <a:pt x="1492759" y="577248"/>
                  </a:lnTo>
                  <a:cubicBezTo>
                    <a:pt x="1504355" y="567997"/>
                    <a:pt x="1516714" y="559997"/>
                    <a:pt x="1528820" y="551496"/>
                  </a:cubicBezTo>
                  <a:lnTo>
                    <a:pt x="1565390" y="526370"/>
                  </a:lnTo>
                  <a:lnTo>
                    <a:pt x="1639040" y="476490"/>
                  </a:lnTo>
                  <a:cubicBezTo>
                    <a:pt x="1689754" y="445613"/>
                    <a:pt x="1740723" y="414986"/>
                    <a:pt x="1792075" y="384859"/>
                  </a:cubicBezTo>
                  <a:cubicBezTo>
                    <a:pt x="2000282" y="268724"/>
                    <a:pt x="2224927" y="179467"/>
                    <a:pt x="2455943" y="117836"/>
                  </a:cubicBezTo>
                  <a:cubicBezTo>
                    <a:pt x="2687088" y="55957"/>
                    <a:pt x="2923964" y="21204"/>
                    <a:pt x="3159952" y="7203"/>
                  </a:cubicBezTo>
                  <a:cubicBezTo>
                    <a:pt x="3219076" y="3515"/>
                    <a:pt x="3277945" y="1389"/>
                    <a:pt x="3336813" y="49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7FE2329D-7B9C-D12A-40CE-04671AB0D2A4}"/>
              </a:ext>
            </a:extLst>
          </p:cNvPr>
          <p:cNvSpPr>
            <a:spLocks noGrp="1"/>
          </p:cNvSpPr>
          <p:nvPr>
            <p:ph type="title"/>
          </p:nvPr>
        </p:nvSpPr>
        <p:spPr>
          <a:xfrm>
            <a:off x="804672" y="3121701"/>
            <a:ext cx="3399748" cy="1786515"/>
          </a:xfrm>
        </p:spPr>
        <p:txBody>
          <a:bodyPr vert="horz" lIns="91440" tIns="45720" rIns="91440" bIns="45720" rtlCol="0" anchor="t">
            <a:normAutofit/>
          </a:bodyPr>
          <a:lstStyle/>
          <a:p>
            <a:r>
              <a:rPr lang="en-US" sz="4800" b="1" dirty="0">
                <a:solidFill>
                  <a:schemeClr val="tx2"/>
                </a:solidFill>
              </a:rPr>
              <a:t>Πα</a:t>
            </a:r>
            <a:r>
              <a:rPr lang="en-US" sz="4800" b="1" dirty="0" err="1">
                <a:solidFill>
                  <a:schemeClr val="tx2"/>
                </a:solidFill>
              </a:rPr>
              <a:t>ιδική</a:t>
            </a:r>
            <a:r>
              <a:rPr lang="en-US" sz="4800" b="1" dirty="0">
                <a:solidFill>
                  <a:schemeClr val="tx2"/>
                </a:solidFill>
              </a:rPr>
              <a:t> Κα</a:t>
            </a:r>
            <a:r>
              <a:rPr lang="en-US" sz="4800" b="1" dirty="0" err="1">
                <a:solidFill>
                  <a:schemeClr val="tx2"/>
                </a:solidFill>
              </a:rPr>
              <a:t>τάθλιψη</a:t>
            </a:r>
            <a:r>
              <a:rPr lang="en-US" sz="4800" b="1" kern="1200" dirty="0">
                <a:solidFill>
                  <a:schemeClr val="tx2"/>
                </a:solidFill>
                <a:latin typeface="+mj-lt"/>
                <a:ea typeface="+mj-ea"/>
                <a:cs typeface="+mj-cs"/>
              </a:rPr>
              <a:t> </a:t>
            </a:r>
            <a:endParaRPr lang="en-US" sz="4800" b="1" kern="1200" dirty="0">
              <a:solidFill>
                <a:schemeClr val="tx2"/>
              </a:solidFill>
              <a:latin typeface="+mj-lt"/>
            </a:endParaRPr>
          </a:p>
        </p:txBody>
      </p:sp>
      <p:pic>
        <p:nvPicPr>
          <p:cNvPr id="4" name="Content Placeholder 3" descr="Αύγουστος | 2014 | ΤΗΣ ΨΥΧήΣ ΚΑΙ ΤΗΣ ΝΙόΤΗΣ">
            <a:extLst>
              <a:ext uri="{FF2B5EF4-FFF2-40B4-BE49-F238E27FC236}">
                <a16:creationId xmlns:a16="http://schemas.microsoft.com/office/drawing/2014/main" id="{368A815F-BA44-6C82-232F-FECD981A572C}"/>
              </a:ext>
            </a:extLst>
          </p:cNvPr>
          <p:cNvPicPr>
            <a:picLocks noGrp="1" noChangeAspect="1"/>
          </p:cNvPicPr>
          <p:nvPr>
            <p:ph idx="1"/>
          </p:nvPr>
        </p:nvPicPr>
        <p:blipFill rotWithShape="1">
          <a:blip r:embed="rId3">
            <a:alphaModFix/>
            <a:extLst>
              <a:ext uri="{BEBA8EAE-BF5A-486C-A8C5-ECC9F3942E4B}">
                <a14:imgProps xmlns:a14="http://schemas.microsoft.com/office/drawing/2010/main">
                  <a14:imgLayer r:embed="rId4">
                    <a14:imgEffect>
                      <a14:brightnessContrast contrast="21000"/>
                    </a14:imgEffect>
                  </a14:imgLayer>
                </a14:imgProps>
              </a:ext>
            </a:extLst>
          </a:blip>
          <a:srcRect t="6250" r="3" b="3"/>
          <a:stretch/>
        </p:blipFill>
        <p:spPr>
          <a:xfrm>
            <a:off x="6430519" y="1187087"/>
            <a:ext cx="5177725" cy="5029190"/>
          </a:xfrm>
          <a:prstGeom prst="rect">
            <a:avLst/>
          </a:prstGeom>
          <a:ln w="9525">
            <a:noFill/>
          </a:ln>
          <a:effectLst>
            <a:softEdge rad="0"/>
          </a:effectLst>
        </p:spPr>
      </p:pic>
    </p:spTree>
    <p:extLst>
      <p:ext uri="{BB962C8B-B14F-4D97-AF65-F5344CB8AC3E}">
        <p14:creationId xmlns:p14="http://schemas.microsoft.com/office/powerpoint/2010/main" val="1324031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75EED8-8C45-3A30-20BF-CE5A3981D1A7}"/>
              </a:ext>
            </a:extLst>
          </p:cNvPr>
          <p:cNvSpPr>
            <a:spLocks noGrp="1"/>
          </p:cNvSpPr>
          <p:nvPr>
            <p:ph type="title"/>
          </p:nvPr>
        </p:nvSpPr>
        <p:spPr>
          <a:xfrm>
            <a:off x="640080" y="325369"/>
            <a:ext cx="4368602" cy="1956841"/>
          </a:xfrm>
        </p:spPr>
        <p:txBody>
          <a:bodyPr anchor="b">
            <a:normAutofit/>
          </a:bodyPr>
          <a:lstStyle/>
          <a:p>
            <a:r>
              <a:rPr lang="en-US" sz="5400"/>
              <a:t>Κατάθλιψη στα Παιδιά</a:t>
            </a:r>
          </a:p>
        </p:txBody>
      </p:sp>
      <p:sp>
        <p:nvSpPr>
          <p:cNvPr id="1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8DA2D154-97B5-0814-70E9-88A3F7909B20}"/>
              </a:ext>
            </a:extLst>
          </p:cNvPr>
          <p:cNvSpPr>
            <a:spLocks noGrp="1"/>
          </p:cNvSpPr>
          <p:nvPr>
            <p:ph idx="1"/>
          </p:nvPr>
        </p:nvSpPr>
        <p:spPr>
          <a:xfrm>
            <a:off x="640080" y="2872899"/>
            <a:ext cx="7472402" cy="3126940"/>
          </a:xfrm>
        </p:spPr>
        <p:txBody>
          <a:bodyPr vert="horz" lIns="91440" tIns="45720" rIns="91440" bIns="45720" rtlCol="0" anchor="t">
            <a:normAutofit fontScale="85000" lnSpcReduction="20000"/>
          </a:bodyPr>
          <a:lstStyle/>
          <a:p>
            <a:pPr>
              <a:buFont typeface="Arial,Sans-Serif" panose="020B0604020202020204" pitchFamily="34" charset="0"/>
            </a:pPr>
            <a:r>
              <a:rPr lang="el-GR" sz="2400" b="1" dirty="0">
                <a:latin typeface="Calibri"/>
                <a:cs typeface="Calibri"/>
              </a:rPr>
              <a:t>Γκρίνια</a:t>
            </a:r>
            <a:r>
              <a:rPr lang="en-US" sz="2400" b="1" dirty="0">
                <a:latin typeface="Calibri"/>
                <a:cs typeface="Calibri"/>
              </a:rPr>
              <a:t>/ </a:t>
            </a:r>
            <a:r>
              <a:rPr lang="el-GR" sz="2400" b="1" dirty="0">
                <a:latin typeface="Calibri"/>
                <a:cs typeface="Calibri"/>
              </a:rPr>
              <a:t>Ασυνήθιστη ιδιοτροπία </a:t>
            </a:r>
            <a:endParaRPr lang="en-US" sz="2400" dirty="0">
              <a:latin typeface="Calibri"/>
              <a:cs typeface="Calibri"/>
            </a:endParaRPr>
          </a:p>
          <a:p>
            <a:pPr>
              <a:buFont typeface="Arial,Sans-Serif" panose="020B0604020202020204" pitchFamily="34" charset="0"/>
            </a:pPr>
            <a:r>
              <a:rPr lang="el-GR" sz="2400" b="1" dirty="0">
                <a:latin typeface="Calibri"/>
                <a:cs typeface="Calibri"/>
              </a:rPr>
              <a:t>Προβλήματα στις διαπροσωπικές σχέσεις </a:t>
            </a:r>
            <a:endParaRPr lang="en-US" sz="2400" dirty="0">
              <a:latin typeface="Calibri"/>
              <a:cs typeface="Calibri"/>
            </a:endParaRPr>
          </a:p>
          <a:p>
            <a:pPr>
              <a:buFont typeface="Arial,Sans-Serif" panose="020B0604020202020204" pitchFamily="34" charset="0"/>
            </a:pPr>
            <a:r>
              <a:rPr lang="el-GR" sz="2400" b="1" dirty="0">
                <a:latin typeface="Calibri"/>
                <a:cs typeface="Calibri"/>
              </a:rPr>
              <a:t>Περιορισμό στις δραστηριότητες του</a:t>
            </a:r>
            <a:endParaRPr lang="en-US" sz="2400" dirty="0">
              <a:latin typeface="Calibri"/>
              <a:cs typeface="Calibri"/>
            </a:endParaRPr>
          </a:p>
          <a:p>
            <a:pPr>
              <a:buFont typeface="Arial,Sans-Serif" panose="020B0604020202020204" pitchFamily="34" charset="0"/>
            </a:pPr>
            <a:r>
              <a:rPr lang="el-GR" sz="2400" dirty="0">
                <a:latin typeface="Calibri"/>
                <a:cs typeface="Calibri"/>
              </a:rPr>
              <a:t>Κούραση </a:t>
            </a:r>
            <a:endParaRPr lang="en-US" sz="2400" dirty="0">
              <a:latin typeface="Calibri"/>
              <a:cs typeface="Calibri"/>
            </a:endParaRPr>
          </a:p>
          <a:p>
            <a:pPr>
              <a:buFont typeface="Arial,Sans-Serif" panose="020B0604020202020204" pitchFamily="34" charset="0"/>
            </a:pPr>
            <a:r>
              <a:rPr lang="el-GR" sz="2400" dirty="0">
                <a:latin typeface="Calibri"/>
                <a:cs typeface="Calibri"/>
              </a:rPr>
              <a:t>Αδιαφορία </a:t>
            </a:r>
            <a:endParaRPr lang="en-US" sz="2400" dirty="0">
              <a:latin typeface="Calibri"/>
              <a:cs typeface="Calibri"/>
            </a:endParaRPr>
          </a:p>
          <a:p>
            <a:pPr>
              <a:buFont typeface="Arial,Sans-Serif" panose="020B0604020202020204" pitchFamily="34" charset="0"/>
            </a:pPr>
            <a:r>
              <a:rPr lang="el-GR" sz="2400" b="1" dirty="0">
                <a:latin typeface="Calibri"/>
                <a:cs typeface="Calibri"/>
              </a:rPr>
              <a:t>Σωματικές ενοχλήσεις (πονοκέφαλος, κοιλιακός πόνος</a:t>
            </a:r>
            <a:r>
              <a:rPr lang="el-GR" sz="2400" dirty="0">
                <a:latin typeface="Calibri"/>
                <a:cs typeface="Calibri"/>
              </a:rPr>
              <a:t>)</a:t>
            </a:r>
            <a:endParaRPr lang="en-US" sz="2400" dirty="0">
              <a:latin typeface="Calibri"/>
              <a:cs typeface="Calibri"/>
            </a:endParaRPr>
          </a:p>
          <a:p>
            <a:pPr>
              <a:buFont typeface="Arial,Sans-Serif" panose="020B0604020202020204" pitchFamily="34" charset="0"/>
            </a:pPr>
            <a:r>
              <a:rPr lang="el-GR" sz="2400" b="1" dirty="0">
                <a:latin typeface="Calibri"/>
                <a:cs typeface="Calibri"/>
              </a:rPr>
              <a:t>Θλίψη </a:t>
            </a:r>
            <a:r>
              <a:rPr lang="el-GR" sz="2400" dirty="0">
                <a:latin typeface="Calibri"/>
                <a:cs typeface="Calibri"/>
              </a:rPr>
              <a:t>  </a:t>
            </a:r>
            <a:endParaRPr lang="en-US" sz="2400" dirty="0">
              <a:latin typeface="Calibri"/>
              <a:cs typeface="Calibri"/>
            </a:endParaRPr>
          </a:p>
          <a:p>
            <a:pPr>
              <a:buFont typeface="Arial,Sans-Serif" panose="020B0604020202020204" pitchFamily="34" charset="0"/>
            </a:pPr>
            <a:r>
              <a:rPr lang="el-GR" sz="2400" dirty="0">
                <a:latin typeface="Calibri"/>
                <a:cs typeface="Calibri"/>
              </a:rPr>
              <a:t>Απότομη αλλαγή στην σχολική επίδοση </a:t>
            </a:r>
            <a:endParaRPr lang="en-US" sz="2400" dirty="0">
              <a:latin typeface="Calibri"/>
              <a:cs typeface="Calibri"/>
            </a:endParaRPr>
          </a:p>
          <a:p>
            <a:pPr>
              <a:buFont typeface="Arial,Sans-Serif" panose="020B0604020202020204" pitchFamily="34" charset="0"/>
            </a:pPr>
            <a:r>
              <a:rPr lang="el-GR" sz="2400" dirty="0">
                <a:latin typeface="Calibri"/>
                <a:cs typeface="Calibri"/>
              </a:rPr>
              <a:t>Σχολική φοβία</a:t>
            </a:r>
            <a:endParaRPr lang="en-US" sz="2400" dirty="0">
              <a:latin typeface="Calibri"/>
              <a:cs typeface="Calibri"/>
            </a:endParaRPr>
          </a:p>
          <a:p>
            <a:endParaRPr lang="en-US" sz="2200" dirty="0"/>
          </a:p>
        </p:txBody>
      </p:sp>
      <p:pic>
        <p:nvPicPr>
          <p:cNvPr id="4" name="Content Placeholder 3" descr="Κατάθλιψη: Τι είναι και τι δεν είναι… - Εναλλακτικές Θεραπείες &quot;Ναι!  Είμαστε Αστέρια!&quot;">
            <a:extLst>
              <a:ext uri="{FF2B5EF4-FFF2-40B4-BE49-F238E27FC236}">
                <a16:creationId xmlns:a16="http://schemas.microsoft.com/office/drawing/2014/main" id="{A304A832-92F3-1D8E-0730-972FE910C6E3}"/>
              </a:ext>
            </a:extLst>
          </p:cNvPr>
          <p:cNvPicPr>
            <a:picLocks noChangeAspect="1"/>
          </p:cNvPicPr>
          <p:nvPr/>
        </p:nvPicPr>
        <p:blipFill rotWithShape="1">
          <a:blip r:embed="rId3"/>
          <a:srcRect r="1017"/>
          <a:stretch/>
        </p:blipFill>
        <p:spPr>
          <a:xfrm>
            <a:off x="8850481" y="10"/>
            <a:ext cx="3339996" cy="3332126"/>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154062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75EED8-8C45-3A30-20BF-CE5A3981D1A7}"/>
              </a:ext>
            </a:extLst>
          </p:cNvPr>
          <p:cNvSpPr>
            <a:spLocks noGrp="1"/>
          </p:cNvSpPr>
          <p:nvPr>
            <p:ph type="title"/>
          </p:nvPr>
        </p:nvSpPr>
        <p:spPr>
          <a:xfrm>
            <a:off x="640080" y="325369"/>
            <a:ext cx="4368602" cy="1956841"/>
          </a:xfrm>
        </p:spPr>
        <p:txBody>
          <a:bodyPr anchor="b">
            <a:normAutofit/>
          </a:bodyPr>
          <a:lstStyle/>
          <a:p>
            <a:r>
              <a:rPr lang="en-US" sz="5400"/>
              <a:t>Κατάθλιψη στα Παιδιά</a:t>
            </a:r>
          </a:p>
        </p:txBody>
      </p:sp>
      <p:sp>
        <p:nvSpPr>
          <p:cNvPr id="1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8DA2D154-97B5-0814-70E9-88A3F7909B20}"/>
              </a:ext>
            </a:extLst>
          </p:cNvPr>
          <p:cNvSpPr>
            <a:spLocks noGrp="1"/>
          </p:cNvSpPr>
          <p:nvPr>
            <p:ph idx="1"/>
          </p:nvPr>
        </p:nvSpPr>
        <p:spPr>
          <a:xfrm>
            <a:off x="640080" y="2872899"/>
            <a:ext cx="8479791" cy="3243177"/>
          </a:xfrm>
        </p:spPr>
        <p:txBody>
          <a:bodyPr vert="horz" lIns="91440" tIns="45720" rIns="91440" bIns="45720" rtlCol="0" anchor="t">
            <a:normAutofit fontScale="85000" lnSpcReduction="20000"/>
          </a:bodyPr>
          <a:lstStyle/>
          <a:p>
            <a:r>
              <a:rPr lang="el-GR" sz="2600" b="1" dirty="0">
                <a:latin typeface="Calibri"/>
                <a:cs typeface="Calibri"/>
              </a:rPr>
              <a:t>Προβλήματα ύπνου </a:t>
            </a:r>
            <a:r>
              <a:rPr lang="el-GR" sz="2600" dirty="0">
                <a:latin typeface="Calibri"/>
                <a:cs typeface="Calibri"/>
              </a:rPr>
              <a:t>(λίγο ή πολύ περισσότερο από ότι κοιμάται συνήθως )</a:t>
            </a:r>
            <a:endParaRPr lang="en-US" sz="2600" dirty="0">
              <a:latin typeface="Calibri"/>
              <a:cs typeface="Calibri"/>
            </a:endParaRPr>
          </a:p>
          <a:p>
            <a:r>
              <a:rPr lang="el-GR" sz="2600" b="1" dirty="0">
                <a:latin typeface="Calibri"/>
                <a:cs typeface="Calibri"/>
              </a:rPr>
              <a:t>Δυσκολία στην συγκέντρωση </a:t>
            </a:r>
            <a:endParaRPr lang="el-GR" sz="2600" dirty="0">
              <a:latin typeface="Calibri"/>
              <a:cs typeface="Calibri"/>
            </a:endParaRPr>
          </a:p>
          <a:p>
            <a:r>
              <a:rPr lang="el-GR" sz="2600" dirty="0">
                <a:latin typeface="Calibri"/>
                <a:cs typeface="Calibri"/>
              </a:rPr>
              <a:t>Τρώει λιγότερο ή πολύ περισσότερο από ότι συνήθως (</a:t>
            </a:r>
            <a:r>
              <a:rPr lang="el-GR" sz="2600" dirty="0" err="1">
                <a:latin typeface="Calibri"/>
                <a:cs typeface="Calibri"/>
              </a:rPr>
              <a:t>υπερφαγεία</a:t>
            </a:r>
            <a:r>
              <a:rPr lang="el-GR" sz="2600" dirty="0">
                <a:latin typeface="Calibri"/>
                <a:cs typeface="Calibri"/>
              </a:rPr>
              <a:t>)</a:t>
            </a:r>
          </a:p>
          <a:p>
            <a:r>
              <a:rPr lang="el-GR" sz="2600" dirty="0">
                <a:latin typeface="Calibri"/>
                <a:cs typeface="Calibri"/>
              </a:rPr>
              <a:t>Αισθήματα ενοχής και απαξίωσης για τον εαυτό του</a:t>
            </a:r>
          </a:p>
          <a:p>
            <a:r>
              <a:rPr lang="el-GR" sz="2600" dirty="0">
                <a:latin typeface="Calibri"/>
                <a:cs typeface="Calibri"/>
              </a:rPr>
              <a:t>Αισθάνονται ένα κενό ή δεν μπορούν να εκφράσουν τα συναισθήματα τους(ανάλογα με το αναπτυξιακό στάδιο)</a:t>
            </a:r>
          </a:p>
          <a:p>
            <a:r>
              <a:rPr lang="el-GR" sz="2600" dirty="0">
                <a:latin typeface="Calibri"/>
                <a:cs typeface="Calibri"/>
              </a:rPr>
              <a:t>Αυτοκτονικό ιδεασμό ή</a:t>
            </a:r>
          </a:p>
          <a:p>
            <a:r>
              <a:rPr lang="el-GR" sz="2600" dirty="0">
                <a:latin typeface="Calibri"/>
                <a:cs typeface="Calibri"/>
              </a:rPr>
              <a:t>Σκέψεις για αυτοτραυματισμό ή /και αυτοκτονία</a:t>
            </a:r>
          </a:p>
          <a:p>
            <a:pPr>
              <a:buFont typeface="Arial,Sans-Serif" panose="020B0604020202020204" pitchFamily="34" charset="0"/>
            </a:pPr>
            <a:endParaRPr lang="el-GR" sz="2400" b="1" dirty="0">
              <a:latin typeface="Calibri"/>
              <a:cs typeface="Calibri"/>
            </a:endParaRPr>
          </a:p>
        </p:txBody>
      </p:sp>
      <p:pic>
        <p:nvPicPr>
          <p:cNvPr id="4" name="Content Placeholder 3" descr="Κατάθλιψη: Τι είναι και τι δεν είναι… - Εναλλακτικές Θεραπείες &quot;Ναι!  Είμαστε Αστέρια!&quot;">
            <a:extLst>
              <a:ext uri="{FF2B5EF4-FFF2-40B4-BE49-F238E27FC236}">
                <a16:creationId xmlns:a16="http://schemas.microsoft.com/office/drawing/2014/main" id="{A304A832-92F3-1D8E-0730-972FE910C6E3}"/>
              </a:ext>
            </a:extLst>
          </p:cNvPr>
          <p:cNvPicPr>
            <a:picLocks noChangeAspect="1"/>
          </p:cNvPicPr>
          <p:nvPr/>
        </p:nvPicPr>
        <p:blipFill rotWithShape="1">
          <a:blip r:embed="rId2"/>
          <a:srcRect r="1017"/>
          <a:stretch/>
        </p:blipFill>
        <p:spPr>
          <a:xfrm>
            <a:off x="8850481" y="10"/>
            <a:ext cx="3339996" cy="3332126"/>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284495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AFF207A5-1CF7-F724-0283-88467864A11A}"/>
              </a:ext>
            </a:extLst>
          </p:cNvPr>
          <p:cNvSpPr>
            <a:spLocks noGrp="1"/>
          </p:cNvSpPr>
          <p:nvPr>
            <p:ph type="title"/>
          </p:nvPr>
        </p:nvSpPr>
        <p:spPr>
          <a:xfrm>
            <a:off x="640080" y="1243013"/>
            <a:ext cx="3855720" cy="4371974"/>
          </a:xfrm>
        </p:spPr>
        <p:txBody>
          <a:bodyPr>
            <a:normAutofit/>
          </a:bodyPr>
          <a:lstStyle/>
          <a:p>
            <a:r>
              <a:rPr lang="en-US" sz="2300" b="1" dirty="0" err="1">
                <a:solidFill>
                  <a:schemeClr val="tx2"/>
                </a:solidFill>
                <a:ea typeface="+mj-lt"/>
                <a:cs typeface="+mj-lt"/>
              </a:rPr>
              <a:t>Σχολικός</a:t>
            </a:r>
            <a:r>
              <a:rPr lang="en-US" sz="2300" b="1" dirty="0">
                <a:solidFill>
                  <a:schemeClr val="tx2"/>
                </a:solidFill>
                <a:ea typeface="+mj-lt"/>
                <a:cs typeface="+mj-lt"/>
              </a:rPr>
              <a:t> </a:t>
            </a:r>
            <a:r>
              <a:rPr lang="en-US" sz="2300" b="1" dirty="0" err="1">
                <a:solidFill>
                  <a:schemeClr val="tx2"/>
                </a:solidFill>
                <a:ea typeface="+mj-lt"/>
                <a:cs typeface="+mj-lt"/>
              </a:rPr>
              <a:t>εκφο</a:t>
            </a:r>
            <a:r>
              <a:rPr lang="en-US" sz="2300" b="1" dirty="0">
                <a:solidFill>
                  <a:schemeClr val="tx2"/>
                </a:solidFill>
                <a:ea typeface="+mj-lt"/>
                <a:cs typeface="+mj-lt"/>
              </a:rPr>
              <a:t>β</a:t>
            </a:r>
            <a:r>
              <a:rPr lang="en-US" sz="2300" b="1" dirty="0" err="1">
                <a:solidFill>
                  <a:schemeClr val="tx2"/>
                </a:solidFill>
                <a:ea typeface="+mj-lt"/>
                <a:cs typeface="+mj-lt"/>
              </a:rPr>
              <a:t>ισμός</a:t>
            </a:r>
            <a:r>
              <a:rPr lang="en-US" sz="2300" b="1" dirty="0">
                <a:solidFill>
                  <a:schemeClr val="tx2"/>
                </a:solidFill>
                <a:ea typeface="+mj-lt"/>
                <a:cs typeface="+mj-lt"/>
              </a:rPr>
              <a:t>/</a:t>
            </a:r>
            <a:r>
              <a:rPr lang="en-US" sz="2300" b="1" dirty="0" err="1">
                <a:solidFill>
                  <a:schemeClr val="tx2"/>
                </a:solidFill>
                <a:ea typeface="+mj-lt"/>
                <a:cs typeface="+mj-lt"/>
              </a:rPr>
              <a:t>θυμ</a:t>
            </a:r>
            <a:r>
              <a:rPr lang="en-US" sz="2300" b="1" dirty="0">
                <a:solidFill>
                  <a:schemeClr val="tx2"/>
                </a:solidFill>
                <a:ea typeface="+mj-lt"/>
                <a:cs typeface="+mj-lt"/>
              </a:rPr>
              <a:t>α</a:t>
            </a:r>
            <a:r>
              <a:rPr lang="en-US" sz="2300" b="1" dirty="0" err="1">
                <a:solidFill>
                  <a:schemeClr val="tx2"/>
                </a:solidFill>
                <a:ea typeface="+mj-lt"/>
                <a:cs typeface="+mj-lt"/>
              </a:rPr>
              <a:t>το</a:t>
            </a:r>
            <a:r>
              <a:rPr lang="en-US" sz="2300" b="1" dirty="0">
                <a:solidFill>
                  <a:schemeClr val="tx2"/>
                </a:solidFill>
                <a:ea typeface="+mj-lt"/>
                <a:cs typeface="+mj-lt"/>
              </a:rPr>
              <a:t>π</a:t>
            </a:r>
            <a:r>
              <a:rPr lang="en-US" sz="2300" b="1" dirty="0" err="1">
                <a:solidFill>
                  <a:schemeClr val="tx2"/>
                </a:solidFill>
                <a:ea typeface="+mj-lt"/>
                <a:cs typeface="+mj-lt"/>
              </a:rPr>
              <a:t>οίηση</a:t>
            </a:r>
            <a:r>
              <a:rPr lang="en-US" sz="2300" b="1" dirty="0">
                <a:solidFill>
                  <a:schemeClr val="tx2"/>
                </a:solidFill>
                <a:ea typeface="+mj-lt"/>
                <a:cs typeface="+mj-lt"/>
              </a:rPr>
              <a:t> </a:t>
            </a:r>
            <a:endParaRPr lang="en-US" sz="2300" dirty="0">
              <a:solidFill>
                <a:schemeClr val="tx2"/>
              </a:solidFill>
            </a:endParaRPr>
          </a:p>
        </p:txBody>
      </p:sp>
      <p:sp>
        <p:nvSpPr>
          <p:cNvPr id="5" name="Content Placeholder 4">
            <a:extLst>
              <a:ext uri="{FF2B5EF4-FFF2-40B4-BE49-F238E27FC236}">
                <a16:creationId xmlns:a16="http://schemas.microsoft.com/office/drawing/2014/main" id="{2EE67557-0B74-AE94-DEE4-7D7E0D571C99}"/>
              </a:ext>
            </a:extLst>
          </p:cNvPr>
          <p:cNvSpPr>
            <a:spLocks noGrp="1"/>
          </p:cNvSpPr>
          <p:nvPr>
            <p:ph idx="1"/>
          </p:nvPr>
        </p:nvSpPr>
        <p:spPr/>
        <p:txBody>
          <a:bodyPr/>
          <a:lstStyle/>
          <a:p>
            <a:endParaRPr lang="el-GR"/>
          </a:p>
        </p:txBody>
      </p:sp>
      <p:pic>
        <p:nvPicPr>
          <p:cNvPr id="1026" name="Picture 2" descr="Επιθετικότητα και σχολικός εκφοβισμός – θυματοποίηση – Σχεσεις και  Συναισθηματα">
            <a:extLst>
              <a:ext uri="{FF2B5EF4-FFF2-40B4-BE49-F238E27FC236}">
                <a16:creationId xmlns:a16="http://schemas.microsoft.com/office/drawing/2014/main" id="{49D569B5-F5B7-0E7D-4A51-5702702A49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3892" y="1979294"/>
            <a:ext cx="5637507" cy="3827145"/>
          </a:xfrm>
          <a:prstGeom prst="rect">
            <a:avLst/>
          </a:prstGeom>
          <a:noFill/>
          <a:effectLst>
            <a:softEdge rad="889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1872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AFF207A5-1CF7-F724-0283-88467864A11A}"/>
              </a:ext>
            </a:extLst>
          </p:cNvPr>
          <p:cNvSpPr>
            <a:spLocks noGrp="1"/>
          </p:cNvSpPr>
          <p:nvPr>
            <p:ph type="title"/>
          </p:nvPr>
        </p:nvSpPr>
        <p:spPr>
          <a:xfrm>
            <a:off x="640080" y="1243013"/>
            <a:ext cx="3855720" cy="4371974"/>
          </a:xfrm>
        </p:spPr>
        <p:txBody>
          <a:bodyPr>
            <a:normAutofit/>
          </a:bodyPr>
          <a:lstStyle/>
          <a:p>
            <a:r>
              <a:rPr lang="en-US" sz="2300" b="1">
                <a:solidFill>
                  <a:schemeClr val="tx2"/>
                </a:solidFill>
                <a:ea typeface="+mj-lt"/>
                <a:cs typeface="+mj-lt"/>
              </a:rPr>
              <a:t>Σχολικός εκφοβισμός/θυματοποίηση </a:t>
            </a:r>
            <a:endParaRPr lang="en-US" sz="2300">
              <a:solidFill>
                <a:schemeClr val="tx2"/>
              </a:solidFill>
            </a:endParaRPr>
          </a:p>
        </p:txBody>
      </p:sp>
      <p:sp>
        <p:nvSpPr>
          <p:cNvPr id="3" name="Content Placeholder 2">
            <a:extLst>
              <a:ext uri="{FF2B5EF4-FFF2-40B4-BE49-F238E27FC236}">
                <a16:creationId xmlns:a16="http://schemas.microsoft.com/office/drawing/2014/main" id="{E8CEF9F0-F4FC-00E8-11BB-F24341293401}"/>
              </a:ext>
            </a:extLst>
          </p:cNvPr>
          <p:cNvSpPr>
            <a:spLocks noGrp="1"/>
          </p:cNvSpPr>
          <p:nvPr>
            <p:ph idx="1"/>
          </p:nvPr>
        </p:nvSpPr>
        <p:spPr>
          <a:xfrm>
            <a:off x="6004302" y="1011316"/>
            <a:ext cx="5221224" cy="5230368"/>
          </a:xfrm>
        </p:spPr>
        <p:txBody>
          <a:bodyPr vert="horz" lIns="91440" tIns="45720" rIns="91440" bIns="45720" rtlCol="0" anchor="ctr">
            <a:normAutofit/>
          </a:bodyPr>
          <a:lstStyle/>
          <a:p>
            <a:pPr algn="just"/>
            <a:r>
              <a:rPr lang="en-US" sz="2400" dirty="0" err="1">
                <a:solidFill>
                  <a:schemeClr val="tx2"/>
                </a:solidFill>
                <a:latin typeface="Times New Roman"/>
                <a:cs typeface="Times New Roman"/>
              </a:rPr>
              <a:t>Το</a:t>
            </a:r>
            <a:r>
              <a:rPr lang="en-US" sz="2400" dirty="0">
                <a:solidFill>
                  <a:schemeClr val="tx2"/>
                </a:solidFill>
                <a:latin typeface="Times New Roman"/>
                <a:cs typeface="Times New Roman"/>
              </a:rPr>
              <a:t> φα</a:t>
            </a:r>
            <a:r>
              <a:rPr lang="en-US" sz="2400" dirty="0" err="1">
                <a:solidFill>
                  <a:schemeClr val="tx2"/>
                </a:solidFill>
                <a:latin typeface="Times New Roman"/>
                <a:cs typeface="Times New Roman"/>
              </a:rPr>
              <a:t>ινόμενο</a:t>
            </a:r>
            <a:r>
              <a:rPr lang="en-US" sz="2400" dirty="0">
                <a:solidFill>
                  <a:schemeClr val="tx2"/>
                </a:solidFill>
                <a:latin typeface="Times New Roman"/>
                <a:cs typeface="Times New Roman"/>
              </a:rPr>
              <a:t> </a:t>
            </a:r>
            <a:r>
              <a:rPr lang="en-US" sz="2400" dirty="0" err="1">
                <a:solidFill>
                  <a:schemeClr val="tx2"/>
                </a:solidFill>
                <a:latin typeface="Times New Roman"/>
                <a:cs typeface="Times New Roman"/>
              </a:rPr>
              <a:t>του</a:t>
            </a:r>
            <a:r>
              <a:rPr lang="en-US" sz="2400" dirty="0">
                <a:solidFill>
                  <a:schemeClr val="tx2"/>
                </a:solidFill>
                <a:latin typeface="Times New Roman"/>
                <a:cs typeface="Times New Roman"/>
              </a:rPr>
              <a:t> </a:t>
            </a:r>
            <a:r>
              <a:rPr lang="en-US" sz="2400" dirty="0" err="1">
                <a:solidFill>
                  <a:schemeClr val="tx2"/>
                </a:solidFill>
                <a:latin typeface="Times New Roman"/>
                <a:cs typeface="Times New Roman"/>
              </a:rPr>
              <a:t>σχολικού</a:t>
            </a:r>
            <a:r>
              <a:rPr lang="en-US" sz="2400" dirty="0">
                <a:solidFill>
                  <a:schemeClr val="tx2"/>
                </a:solidFill>
                <a:latin typeface="Times New Roman"/>
                <a:cs typeface="Times New Roman"/>
              </a:rPr>
              <a:t> </a:t>
            </a:r>
            <a:r>
              <a:rPr lang="en-US" sz="2400" dirty="0" err="1">
                <a:solidFill>
                  <a:schemeClr val="tx2"/>
                </a:solidFill>
                <a:latin typeface="Times New Roman"/>
                <a:cs typeface="Times New Roman"/>
              </a:rPr>
              <a:t>εκφο</a:t>
            </a:r>
            <a:r>
              <a:rPr lang="en-US" sz="2400" dirty="0">
                <a:solidFill>
                  <a:schemeClr val="tx2"/>
                </a:solidFill>
                <a:latin typeface="Times New Roman"/>
                <a:cs typeface="Times New Roman"/>
              </a:rPr>
              <a:t>βισμού, παρατηρείται όταν κάποιο άτομο </a:t>
            </a:r>
            <a:r>
              <a:rPr lang="en-US" sz="2400" b="1" dirty="0">
                <a:solidFill>
                  <a:schemeClr val="tx2"/>
                </a:solidFill>
                <a:latin typeface="Times New Roman"/>
                <a:cs typeface="Times New Roman"/>
              </a:rPr>
              <a:t>εκτίθεται συχνά σε αρνητικά σχόλια </a:t>
            </a:r>
            <a:r>
              <a:rPr lang="en-US" sz="2400" dirty="0">
                <a:solidFill>
                  <a:schemeClr val="tx2"/>
                </a:solidFill>
                <a:latin typeface="Times New Roman"/>
                <a:cs typeface="Times New Roman"/>
              </a:rPr>
              <a:t>ή </a:t>
            </a:r>
            <a:r>
              <a:rPr lang="en-US" sz="2400" b="1" dirty="0">
                <a:solidFill>
                  <a:schemeClr val="tx2"/>
                </a:solidFill>
                <a:latin typeface="Times New Roman"/>
                <a:cs typeface="Times New Roman"/>
              </a:rPr>
              <a:t>γίνεται θύμα αρνητικών συμπεριφορών από ένα ή και περισσότερα άτομα, αδυνατώντας να υπερασπιστεί τον εαυτό του</a:t>
            </a:r>
            <a:endParaRPr lang="en-US" sz="2400" dirty="0">
              <a:solidFill>
                <a:schemeClr val="tx2"/>
              </a:solidFill>
            </a:endParaRPr>
          </a:p>
          <a:p>
            <a:pPr algn="just"/>
            <a:r>
              <a:rPr lang="en-US" sz="2400" dirty="0">
                <a:solidFill>
                  <a:schemeClr val="tx2"/>
                </a:solidFill>
                <a:latin typeface="Times New Roman"/>
                <a:cs typeface="Times New Roman"/>
              </a:rPr>
              <a:t>Η επαναλαμβα</a:t>
            </a:r>
            <a:r>
              <a:rPr lang="en-US" sz="2400" dirty="0" err="1">
                <a:solidFill>
                  <a:schemeClr val="tx2"/>
                </a:solidFill>
                <a:latin typeface="Times New Roman"/>
                <a:cs typeface="Times New Roman"/>
              </a:rPr>
              <a:t>νόμενη</a:t>
            </a:r>
            <a:r>
              <a:rPr lang="en-US" sz="2400" dirty="0">
                <a:solidFill>
                  <a:schemeClr val="tx2"/>
                </a:solidFill>
                <a:latin typeface="Times New Roman"/>
                <a:cs typeface="Times New Roman"/>
              </a:rPr>
              <a:t> α</a:t>
            </a:r>
            <a:r>
              <a:rPr lang="en-US" sz="2400" dirty="0" err="1">
                <a:solidFill>
                  <a:schemeClr val="tx2"/>
                </a:solidFill>
                <a:latin typeface="Times New Roman"/>
                <a:cs typeface="Times New Roman"/>
              </a:rPr>
              <a:t>υτή</a:t>
            </a:r>
            <a:r>
              <a:rPr lang="en-US" sz="2400" dirty="0">
                <a:solidFill>
                  <a:schemeClr val="tx2"/>
                </a:solidFill>
                <a:latin typeface="Times New Roman"/>
                <a:cs typeface="Times New Roman"/>
              </a:rPr>
              <a:t> κα</a:t>
            </a:r>
            <a:r>
              <a:rPr lang="en-US" sz="2400" dirty="0" err="1">
                <a:solidFill>
                  <a:schemeClr val="tx2"/>
                </a:solidFill>
                <a:latin typeface="Times New Roman"/>
                <a:cs typeface="Times New Roman"/>
              </a:rPr>
              <a:t>τάστ</a:t>
            </a:r>
            <a:r>
              <a:rPr lang="en-US" sz="2400" dirty="0">
                <a:solidFill>
                  <a:schemeClr val="tx2"/>
                </a:solidFill>
                <a:latin typeface="Times New Roman"/>
                <a:cs typeface="Times New Roman"/>
              </a:rPr>
              <a:t>αση επιμένει για εβδομάδες, μήνες ή και χρόνια, και μπορεί να είναι άμεση ή έμμεση. </a:t>
            </a:r>
            <a:endParaRPr lang="en-US" sz="2400" dirty="0">
              <a:solidFill>
                <a:schemeClr val="tx2"/>
              </a:solidFill>
            </a:endParaRPr>
          </a:p>
          <a:p>
            <a:pPr algn="just"/>
            <a:endParaRPr lang="en-US" sz="2400" dirty="0">
              <a:solidFill>
                <a:schemeClr val="tx2"/>
              </a:solidFill>
              <a:latin typeface="Times New Roman"/>
              <a:cs typeface="Times New Roman"/>
            </a:endParaRPr>
          </a:p>
          <a:p>
            <a:pPr algn="just"/>
            <a:endParaRPr lang="en-US" sz="1700" dirty="0">
              <a:solidFill>
                <a:schemeClr val="tx2"/>
              </a:solidFill>
            </a:endParaRPr>
          </a:p>
        </p:txBody>
      </p:sp>
    </p:spTree>
    <p:extLst>
      <p:ext uri="{BB962C8B-B14F-4D97-AF65-F5344CB8AC3E}">
        <p14:creationId xmlns:p14="http://schemas.microsoft.com/office/powerpoint/2010/main" val="2082263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9" name="Rectangle 58">
            <a:extLst>
              <a:ext uri="{FF2B5EF4-FFF2-40B4-BE49-F238E27FC236}">
                <a16:creationId xmlns:a16="http://schemas.microsoft.com/office/drawing/2014/main" id="{04695F26-39DB-450E-B464-9C76CD233B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2F42E55F-A297-474F-AF2D-6D3A15822B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11" y="-1"/>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F207A5-1CF7-F724-0283-88467864A11A}"/>
              </a:ext>
            </a:extLst>
          </p:cNvPr>
          <p:cNvSpPr>
            <a:spLocks noGrp="1"/>
          </p:cNvSpPr>
          <p:nvPr>
            <p:ph type="title"/>
          </p:nvPr>
        </p:nvSpPr>
        <p:spPr>
          <a:xfrm>
            <a:off x="1728113" y="551430"/>
            <a:ext cx="5011473" cy="1773936"/>
          </a:xfrm>
        </p:spPr>
        <p:txBody>
          <a:bodyPr vert="horz" lIns="91440" tIns="45720" rIns="91440" bIns="45720" rtlCol="0">
            <a:normAutofit/>
          </a:bodyPr>
          <a:lstStyle/>
          <a:p>
            <a:r>
              <a:rPr lang="en-US" sz="3100" b="1">
                <a:solidFill>
                  <a:schemeClr val="tx2"/>
                </a:solidFill>
              </a:rPr>
              <a:t>Σχολικός εκφοβισμός/θυματοποίηση </a:t>
            </a:r>
            <a:endParaRPr lang="en-US" sz="3100">
              <a:solidFill>
                <a:schemeClr val="tx2"/>
              </a:solidFill>
            </a:endParaRPr>
          </a:p>
        </p:txBody>
      </p:sp>
      <p:grpSp>
        <p:nvGrpSpPr>
          <p:cNvPr id="63" name="Group 62">
            <a:extLst>
              <a:ext uri="{FF2B5EF4-FFF2-40B4-BE49-F238E27FC236}">
                <a16:creationId xmlns:a16="http://schemas.microsoft.com/office/drawing/2014/main" id="{972070F7-E065-4D60-8938-9FB8CDB8ACB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flipH="1">
            <a:off x="-179919" y="170310"/>
            <a:ext cx="2514948" cy="2174333"/>
            <a:chOff x="-305" y="-4155"/>
            <a:chExt cx="2514948" cy="2174333"/>
          </a:xfrm>
        </p:grpSpPr>
        <p:sp>
          <p:nvSpPr>
            <p:cNvPr id="64" name="Freeform: Shape 63">
              <a:extLst>
                <a:ext uri="{FF2B5EF4-FFF2-40B4-BE49-F238E27FC236}">
                  <a16:creationId xmlns:a16="http://schemas.microsoft.com/office/drawing/2014/main" id="{4F672C03-E63A-4F6B-96BD-0C4E3F1B82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reeform: Shape 64">
              <a:extLst>
                <a:ext uri="{FF2B5EF4-FFF2-40B4-BE49-F238E27FC236}">
                  <a16:creationId xmlns:a16="http://schemas.microsoft.com/office/drawing/2014/main" id="{9BB94CDF-5C33-4B0A-B53F-50762639C1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Freeform: Shape 65">
              <a:extLst>
                <a:ext uri="{FF2B5EF4-FFF2-40B4-BE49-F238E27FC236}">
                  <a16:creationId xmlns:a16="http://schemas.microsoft.com/office/drawing/2014/main" id="{D3C92F9D-544D-4691-94A7-B937CF4BE3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67" name="Freeform: Shape 66">
              <a:extLst>
                <a:ext uri="{FF2B5EF4-FFF2-40B4-BE49-F238E27FC236}">
                  <a16:creationId xmlns:a16="http://schemas.microsoft.com/office/drawing/2014/main" id="{DCA4DEE4-B7B4-47F4-A9C5-31AED8369A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6" name="Content Placeholder 5">
            <a:extLst>
              <a:ext uri="{FF2B5EF4-FFF2-40B4-BE49-F238E27FC236}">
                <a16:creationId xmlns:a16="http://schemas.microsoft.com/office/drawing/2014/main" id="{65C289D6-E8E7-2B77-2BD9-0BD7F27ED6D7}"/>
              </a:ext>
            </a:extLst>
          </p:cNvPr>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2000"/>
                    </a14:imgEffect>
                  </a14:imgLayer>
                </a14:imgProps>
              </a:ext>
            </a:extLst>
          </a:blip>
          <a:stretch>
            <a:fillRect/>
          </a:stretch>
        </p:blipFill>
        <p:spPr>
          <a:xfrm>
            <a:off x="7881750" y="370426"/>
            <a:ext cx="3502399" cy="5223197"/>
          </a:xfrm>
        </p:spPr>
      </p:pic>
      <p:sp>
        <p:nvSpPr>
          <p:cNvPr id="7" name="TextBox 6">
            <a:extLst>
              <a:ext uri="{FF2B5EF4-FFF2-40B4-BE49-F238E27FC236}">
                <a16:creationId xmlns:a16="http://schemas.microsoft.com/office/drawing/2014/main" id="{99A01ABA-BD5F-87EE-FF42-F225204DF9A1}"/>
              </a:ext>
            </a:extLst>
          </p:cNvPr>
          <p:cNvSpPr txBox="1"/>
          <p:nvPr/>
        </p:nvSpPr>
        <p:spPr>
          <a:xfrm>
            <a:off x="129786" y="2742603"/>
            <a:ext cx="759112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ctr">
              <a:buFont typeface="Wingdings" panose="05000000000000000000" pitchFamily="2" charset="2"/>
              <a:buChar char="v"/>
            </a:pPr>
            <a:r>
              <a:rPr lang="el-GR" dirty="0">
                <a:latin typeface="Times New Roman"/>
              </a:rPr>
              <a:t>Οποιαδήποτε συμπεριφορά για να θεωρηθεί εκφοβιστική</a:t>
            </a:r>
            <a:endParaRPr lang="el-GR" dirty="0">
              <a:latin typeface="Times New Roman"/>
              <a:cs typeface="Times New Roman"/>
            </a:endParaRPr>
          </a:p>
          <a:p>
            <a:pPr algn="ctr"/>
            <a:r>
              <a:rPr lang="el-GR" dirty="0">
                <a:latin typeface="Times New Roman"/>
              </a:rPr>
              <a:t>πρέπει να εμπερικλείει το στοιχείο της σκοπιμότητας και της βλαπτικότητα</a:t>
            </a:r>
            <a:r>
              <a:rPr lang="el-GR" dirty="0">
                <a:solidFill>
                  <a:schemeClr val="lt1"/>
                </a:solidFill>
                <a:latin typeface="Times New Roman"/>
              </a:rPr>
              <a:t>ς</a:t>
            </a:r>
            <a:endParaRPr lang="el-GR" dirty="0">
              <a:solidFill>
                <a:schemeClr val="lt1"/>
              </a:solidFill>
              <a:latin typeface="Times New Roman"/>
              <a:cs typeface="Times New Roman"/>
            </a:endParaRPr>
          </a:p>
        </p:txBody>
      </p:sp>
      <p:sp>
        <p:nvSpPr>
          <p:cNvPr id="9" name="TextBox 8">
            <a:extLst>
              <a:ext uri="{FF2B5EF4-FFF2-40B4-BE49-F238E27FC236}">
                <a16:creationId xmlns:a16="http://schemas.microsoft.com/office/drawing/2014/main" id="{0F8CD61D-A805-32C0-27CC-A4DE5194276C}"/>
              </a:ext>
            </a:extLst>
          </p:cNvPr>
          <p:cNvSpPr txBox="1"/>
          <p:nvPr/>
        </p:nvSpPr>
        <p:spPr>
          <a:xfrm>
            <a:off x="835168" y="4019009"/>
            <a:ext cx="64755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ctr">
              <a:buFont typeface="Wingdings" panose="05000000000000000000" pitchFamily="2" charset="2"/>
              <a:buChar char="v"/>
            </a:pPr>
            <a:r>
              <a:rPr lang="el-GR" dirty="0">
                <a:solidFill>
                  <a:srgbClr val="000000"/>
                </a:solidFill>
                <a:latin typeface="Times New Roman"/>
              </a:rPr>
              <a:t>Ο εκφοβισμός αποτελεί συμπεριφορά εσκεμμένη που προκαλεί αρνητικές επιπτώσεις στα παιδιά, τόσο στη ψυχική τους υγεία καθώς και στην ανάπτυξη της προσωπικότητας τους </a:t>
            </a:r>
          </a:p>
        </p:txBody>
      </p:sp>
    </p:spTree>
    <p:extLst>
      <p:ext uri="{BB962C8B-B14F-4D97-AF65-F5344CB8AC3E}">
        <p14:creationId xmlns:p14="http://schemas.microsoft.com/office/powerpoint/2010/main" val="30645418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3821</TotalTime>
  <Words>2532</Words>
  <Application>Microsoft Office PowerPoint</Application>
  <PresentationFormat>Widescreen</PresentationFormat>
  <Paragraphs>246</Paragraphs>
  <Slides>36</Slides>
  <Notes>20</Notes>
  <HiddenSlides>0</HiddenSlides>
  <MMClips>1</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36</vt:i4>
      </vt:variant>
    </vt:vector>
  </HeadingPairs>
  <TitlesOfParts>
    <vt:vector size="48" baseType="lpstr">
      <vt:lpstr>Aptos</vt:lpstr>
      <vt:lpstr>Aptos Display</vt:lpstr>
      <vt:lpstr>Arial</vt:lpstr>
      <vt:lpstr>Arial,Sans-Serif</vt:lpstr>
      <vt:lpstr>Calibri</vt:lpstr>
      <vt:lpstr>Century Gothic</vt:lpstr>
      <vt:lpstr>Cond Pro light</vt:lpstr>
      <vt:lpstr>g-book</vt:lpstr>
      <vt:lpstr>IBM Plex Sans</vt:lpstr>
      <vt:lpstr>Times New Roman</vt:lpstr>
      <vt:lpstr>Wingdings</vt:lpstr>
      <vt:lpstr>office theme</vt:lpstr>
      <vt:lpstr>PowerPoint Presentation</vt:lpstr>
      <vt:lpstr>Διερεύνηση της σχέση καταθλιπτικών συμπτωμάτων σχολικού εκφοβισμού σε παιδιά δημοτικής εκπαίδευσης στην Κύπρο Αλεξάνδρου Γ., Καρανικόλα Μ., Χατζηττοφής Α., Σωκράτους Σ. </vt:lpstr>
      <vt:lpstr>Εισαγωγή</vt:lpstr>
      <vt:lpstr>Παιδική Κατάθλιψη </vt:lpstr>
      <vt:lpstr>Κατάθλιψη στα Παιδιά</vt:lpstr>
      <vt:lpstr>Κατάθλιψη στα Παιδιά</vt:lpstr>
      <vt:lpstr>Σχολικός εκφοβισμός/θυματοποίηση </vt:lpstr>
      <vt:lpstr>Σχολικός εκφοβισμός/θυματοποίηση </vt:lpstr>
      <vt:lpstr>Σχολικός εκφοβισμός/θυματοποίηση </vt:lpstr>
      <vt:lpstr>Σχολικός εκφοβισμός/θυματοποίηση </vt:lpstr>
      <vt:lpstr>Σκοπός</vt:lpstr>
      <vt:lpstr>Στόχοι</vt:lpstr>
      <vt:lpstr>Μεθοδολογία</vt:lpstr>
      <vt:lpstr>Αποτελέσματα</vt:lpstr>
      <vt:lpstr>Καταθλιπτικά συμπτώματα</vt:lpstr>
      <vt:lpstr>Καταθλιπτικά συμπτώματα</vt:lpstr>
      <vt:lpstr>Καταθλιπτικά συμπτώματα</vt:lpstr>
      <vt:lpstr>Καταθλιπτικά συμπτώματα και κοινωνικό-δημογραφικά χαρακτηριστικά </vt:lpstr>
      <vt:lpstr>Καταθλιπτικά συμπτώματα και κοινωνικό-δημογραφικά χαρακτηριστικά </vt:lpstr>
      <vt:lpstr>Συχνότητα σχολικού εκφοβισμού </vt:lpstr>
      <vt:lpstr>Συχνότητα σχολικού εκφοβισμού </vt:lpstr>
      <vt:lpstr>Συχνότητα σχολικού εκφοβισμού και κοινωνικό-δημογραφικά χαρακτηριστικά </vt:lpstr>
      <vt:lpstr>Καταθλιπτικά συμπτώματα και σχολικός εκφοβισμός </vt:lpstr>
      <vt:lpstr>Καταθλιπτικά συμπτώματα και σχολικός εκφοβισμός </vt:lpstr>
      <vt:lpstr>Πρόθεση για αυτοτραυματισμό</vt:lpstr>
      <vt:lpstr>Πρόθεση για αυτοτραυματισμό και καταθλιπτικά συμπτώματα</vt:lpstr>
      <vt:lpstr>Πρόθεση για αυτοτραυματισμό και σχολικός εκφοβισμός</vt:lpstr>
      <vt:lpstr>Πρόθεση για αυτοτραυματισμό και σχολικός εκφοβισμός</vt:lpstr>
      <vt:lpstr>Χαμηλή αυτοεκτίμηση</vt:lpstr>
      <vt:lpstr>Aυτοεκτίμηση και κοινωνικό-δημογραφικά χαρακτηριστικά </vt:lpstr>
      <vt:lpstr>Aυτοεκτίμηση και καταθλιπτικά συμπτώματα</vt:lpstr>
      <vt:lpstr>Aυτοεκτίμηση και Σχολικός εκφοβισμός</vt:lpstr>
      <vt:lpstr>Παράγοντες κινδύνου για καταθλιπτικά συμπτώματα </vt:lpstr>
      <vt:lpstr>Συμπεράσματα</vt:lpstr>
      <vt:lpstr>PowerPoint Presentation</vt:lpstr>
      <vt:lpstr>Διερεύνηση της σχέση καταθλιπτικών συμπτωμάτων σχολικού εκφοβισμού και αυτοεκτίμησης σε παιδιά δημοτικής εκπαίδευσης στην Κύπρο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George Alexandrou</dc:creator>
  <cp:lastModifiedBy>George Alexandrou</cp:lastModifiedBy>
  <cp:revision>436</cp:revision>
  <dcterms:created xsi:type="dcterms:W3CDTF">2024-03-17T19:23:21Z</dcterms:created>
  <dcterms:modified xsi:type="dcterms:W3CDTF">2025-05-21T19:37:38Z</dcterms:modified>
</cp:coreProperties>
</file>