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1555" r:id="rId2"/>
    <p:sldId id="1188" r:id="rId3"/>
    <p:sldId id="1412" r:id="rId4"/>
    <p:sldId id="1202" r:id="rId5"/>
    <p:sldId id="515" r:id="rId6"/>
    <p:sldId id="327" r:id="rId7"/>
    <p:sldId id="1268" r:id="rId8"/>
    <p:sldId id="1150" r:id="rId9"/>
    <p:sldId id="1210" r:id="rId10"/>
    <p:sldId id="1581" r:id="rId11"/>
    <p:sldId id="1557" r:id="rId12"/>
    <p:sldId id="1560" r:id="rId13"/>
    <p:sldId id="1308" r:id="rId14"/>
    <p:sldId id="1277" r:id="rId15"/>
    <p:sldId id="1590" r:id="rId16"/>
    <p:sldId id="1273" r:id="rId17"/>
    <p:sldId id="1591" r:id="rId18"/>
    <p:sldId id="268" r:id="rId19"/>
    <p:sldId id="1586" r:id="rId20"/>
    <p:sldId id="1592" r:id="rId21"/>
    <p:sldId id="1606" r:id="rId22"/>
    <p:sldId id="1605" r:id="rId23"/>
    <p:sldId id="1598" r:id="rId24"/>
    <p:sldId id="1599" r:id="rId25"/>
    <p:sldId id="1602" r:id="rId26"/>
    <p:sldId id="1603" r:id="rId27"/>
    <p:sldId id="1601" r:id="rId28"/>
    <p:sldId id="1604" r:id="rId29"/>
    <p:sldId id="1596" r:id="rId30"/>
    <p:sldId id="1587" r:id="rId31"/>
    <p:sldId id="426" r:id="rId32"/>
    <p:sldId id="158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Μεσαίο στυλ 4 - Έμφαση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71" autoAdjust="0"/>
    <p:restoredTop sz="82731"/>
  </p:normalViewPr>
  <p:slideViewPr>
    <p:cSldViewPr snapToGrid="0">
      <p:cViewPr varScale="1">
        <p:scale>
          <a:sx n="53" d="100"/>
          <a:sy n="53" d="100"/>
        </p:scale>
        <p:origin x="972"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u="sng"/>
              <a:t>MEAN INCONSISTENCY AS A FUNTION OF GROUP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CY"/>
        </a:p>
      </c:txPr>
    </c:title>
    <c:autoTitleDeleted val="0"/>
    <c:plotArea>
      <c:layout/>
      <c:barChart>
        <c:barDir val="col"/>
        <c:grouping val="clustered"/>
        <c:varyColors val="0"/>
        <c:ser>
          <c:idx val="0"/>
          <c:order val="0"/>
          <c:tx>
            <c:strRef>
              <c:f>Sheet1!$A$3</c:f>
              <c:strCache>
                <c:ptCount val="1"/>
                <c:pt idx="0">
                  <c:v>SSD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CY"/>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stdErr"/>
            <c:noEndCap val="0"/>
            <c:spPr>
              <a:noFill/>
              <a:ln w="9525" cap="flat" cmpd="sng" algn="ctr">
                <a:solidFill>
                  <a:schemeClr val="tx1">
                    <a:lumMod val="65000"/>
                    <a:lumOff val="35000"/>
                  </a:schemeClr>
                </a:solidFill>
                <a:round/>
              </a:ln>
              <a:effectLst/>
            </c:spPr>
          </c:errBars>
          <c:val>
            <c:numRef>
              <c:f>Sheet1!$A$4:$A$12</c:f>
              <c:numCache>
                <c:formatCode>0.00</c:formatCode>
                <c:ptCount val="9"/>
                <c:pt idx="0">
                  <c:v>0.91666666666666663</c:v>
                </c:pt>
                <c:pt idx="1">
                  <c:v>0.68</c:v>
                </c:pt>
                <c:pt idx="2">
                  <c:v>0.8</c:v>
                </c:pt>
                <c:pt idx="3">
                  <c:v>0.68</c:v>
                </c:pt>
                <c:pt idx="4">
                  <c:v>0.64</c:v>
                </c:pt>
                <c:pt idx="5">
                  <c:v>0.61</c:v>
                </c:pt>
                <c:pt idx="6">
                  <c:v>0.87</c:v>
                </c:pt>
                <c:pt idx="7" formatCode="General">
                  <c:v>0.38</c:v>
                </c:pt>
                <c:pt idx="8">
                  <c:v>0.96</c:v>
                </c:pt>
              </c:numCache>
            </c:numRef>
          </c:val>
          <c:extLst>
            <c:ext xmlns:c16="http://schemas.microsoft.com/office/drawing/2014/chart" uri="{C3380CC4-5D6E-409C-BE32-E72D297353CC}">
              <c16:uniqueId val="{00000000-EB24-486B-AF36-8115A81EA431}"/>
            </c:ext>
          </c:extLst>
        </c:ser>
        <c:ser>
          <c:idx val="1"/>
          <c:order val="1"/>
          <c:tx>
            <c:strRef>
              <c:f>Sheet1!$B$3</c:f>
              <c:strCache>
                <c:ptCount val="1"/>
                <c:pt idx="0">
                  <c:v>TD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CY"/>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stdErr"/>
            <c:noEndCap val="0"/>
            <c:spPr>
              <a:noFill/>
              <a:ln w="9525" cap="flat" cmpd="sng" algn="ctr">
                <a:solidFill>
                  <a:schemeClr val="tx1">
                    <a:lumMod val="65000"/>
                    <a:lumOff val="35000"/>
                  </a:schemeClr>
                </a:solidFill>
                <a:round/>
              </a:ln>
              <a:effectLst/>
            </c:spPr>
          </c:errBars>
          <c:val>
            <c:numRef>
              <c:f>Sheet1!$B$4:$B$12</c:f>
              <c:numCache>
                <c:formatCode>General</c:formatCode>
                <c:ptCount val="9"/>
                <c:pt idx="0" formatCode="0.00">
                  <c:v>7.4999999999999997E-2</c:v>
                </c:pt>
                <c:pt idx="1">
                  <c:v>2.5000000000000001E-2</c:v>
                </c:pt>
                <c:pt idx="2" formatCode="0.00">
                  <c:v>0</c:v>
                </c:pt>
                <c:pt idx="3">
                  <c:v>0.05</c:v>
                </c:pt>
                <c:pt idx="4" formatCode="0.00">
                  <c:v>0</c:v>
                </c:pt>
                <c:pt idx="5" formatCode="0.00">
                  <c:v>0</c:v>
                </c:pt>
                <c:pt idx="6" formatCode="0.00">
                  <c:v>0</c:v>
                </c:pt>
                <c:pt idx="7">
                  <c:v>7.4999999999999997E-2</c:v>
                </c:pt>
                <c:pt idx="8" formatCode="0.00">
                  <c:v>0</c:v>
                </c:pt>
              </c:numCache>
            </c:numRef>
          </c:val>
          <c:extLst>
            <c:ext xmlns:c16="http://schemas.microsoft.com/office/drawing/2014/chart" uri="{C3380CC4-5D6E-409C-BE32-E72D297353CC}">
              <c16:uniqueId val="{00000001-EB24-486B-AF36-8115A81EA431}"/>
            </c:ext>
          </c:extLst>
        </c:ser>
        <c:dLbls>
          <c:dLblPos val="outEnd"/>
          <c:showLegendKey val="0"/>
          <c:showVal val="1"/>
          <c:showCatName val="0"/>
          <c:showSerName val="0"/>
          <c:showPercent val="0"/>
          <c:showBubbleSize val="0"/>
        </c:dLbls>
        <c:gapWidth val="219"/>
        <c:overlap val="-27"/>
        <c:axId val="534288704"/>
        <c:axId val="534295264"/>
      </c:barChart>
      <c:catAx>
        <c:axId val="53428870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Y"/>
          </a:p>
        </c:txPr>
        <c:crossAx val="534295264"/>
        <c:crosses val="autoZero"/>
        <c:auto val="1"/>
        <c:lblAlgn val="ctr"/>
        <c:lblOffset val="100"/>
        <c:noMultiLvlLbl val="0"/>
      </c:catAx>
      <c:valAx>
        <c:axId val="534295264"/>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Y"/>
          </a:p>
        </c:txPr>
        <c:crossAx val="5342887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Y"/>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Y"/>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115EBA-DDF4-4F1E-A21A-CD9CB39DD8DC}" type="doc">
      <dgm:prSet loTypeId="urn:microsoft.com/office/officeart/2005/8/layout/process1" loCatId="process" qsTypeId="urn:microsoft.com/office/officeart/2005/8/quickstyle/simple1" qsCatId="simple" csTypeId="urn:microsoft.com/office/officeart/2005/8/colors/accent1_2" csCatId="accent1" phldr="1"/>
      <dgm:spPr/>
    </dgm:pt>
    <dgm:pt modelId="{C8BB8ED1-54C0-44F8-BFF9-FF6B8FF967D5}" type="pres">
      <dgm:prSet presAssocID="{A2115EBA-DDF4-4F1E-A21A-CD9CB39DD8DC}" presName="Name0" presStyleCnt="0">
        <dgm:presLayoutVars>
          <dgm:dir/>
          <dgm:resizeHandles val="exact"/>
        </dgm:presLayoutVars>
      </dgm:prSet>
      <dgm:spPr/>
    </dgm:pt>
  </dgm:ptLst>
  <dgm:cxnLst>
    <dgm:cxn modelId="{8FB78636-0731-4015-9D46-14F356B3F405}" type="presOf" srcId="{A2115EBA-DDF4-4F1E-A21A-CD9CB39DD8DC}" destId="{C8BB8ED1-54C0-44F8-BFF9-FF6B8FF967D5}"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BF93034-107F-4560-A8EB-A949CB9C22FE}"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B4800FD8-2A2B-4CF8-84D3-5E641EEAFB7F}">
      <dgm:prSet/>
      <dgm:spPr/>
      <dgm:t>
        <a:bodyPr/>
        <a:lstStyle/>
        <a:p>
          <a:r>
            <a:rPr lang="en-US" b="1" dirty="0"/>
            <a:t>Based on DDCS Taxonomy:</a:t>
          </a:r>
          <a:endParaRPr lang="en-US" dirty="0"/>
        </a:p>
      </dgm:t>
    </dgm:pt>
    <dgm:pt modelId="{9784757F-3117-4BE9-9AC1-BEAF3BD2DC4B}" type="parTrans" cxnId="{A9826BDF-B10F-4D30-9E2F-0E1D517939C7}">
      <dgm:prSet/>
      <dgm:spPr/>
      <dgm:t>
        <a:bodyPr/>
        <a:lstStyle/>
        <a:p>
          <a:endParaRPr lang="en-US"/>
        </a:p>
      </dgm:t>
    </dgm:pt>
    <dgm:pt modelId="{E94084F1-B999-48E7-8D58-12B6CB7FECCE}" type="sibTrans" cxnId="{A9826BDF-B10F-4D30-9E2F-0E1D517939C7}">
      <dgm:prSet/>
      <dgm:spPr/>
      <dgm:t>
        <a:bodyPr/>
        <a:lstStyle/>
        <a:p>
          <a:endParaRPr lang="en-US"/>
        </a:p>
      </dgm:t>
    </dgm:pt>
    <dgm:pt modelId="{82C774AA-61EC-422B-A1DA-68A07B208E34}">
      <dgm:prSet/>
      <dgm:spPr/>
      <dgm:t>
        <a:bodyPr/>
        <a:lstStyle/>
        <a:p>
          <a:r>
            <a:rPr lang="en-US"/>
            <a:t>Most SSD children: </a:t>
          </a:r>
          <a:r>
            <a:rPr lang="en-US" b="1"/>
            <a:t>Inconsistent Phonological Disorder (IPD)</a:t>
          </a:r>
          <a:endParaRPr lang="en-US"/>
        </a:p>
      </dgm:t>
    </dgm:pt>
    <dgm:pt modelId="{8B97150A-037D-4FCC-92ED-9A271BFD500B}" type="parTrans" cxnId="{77BAA6A2-FBB5-4BFA-A59B-CEC1C21F6243}">
      <dgm:prSet/>
      <dgm:spPr/>
      <dgm:t>
        <a:bodyPr/>
        <a:lstStyle/>
        <a:p>
          <a:endParaRPr lang="en-US"/>
        </a:p>
      </dgm:t>
    </dgm:pt>
    <dgm:pt modelId="{44948898-1CC5-445B-92EC-B6A52FD156D8}" type="sibTrans" cxnId="{77BAA6A2-FBB5-4BFA-A59B-CEC1C21F6243}">
      <dgm:prSet/>
      <dgm:spPr/>
      <dgm:t>
        <a:bodyPr/>
        <a:lstStyle/>
        <a:p>
          <a:endParaRPr lang="en-US"/>
        </a:p>
      </dgm:t>
    </dgm:pt>
    <dgm:pt modelId="{C09B5E32-642D-44B7-8D0E-A28F353175D5}">
      <dgm:prSet/>
      <dgm:spPr/>
      <dgm:t>
        <a:bodyPr/>
        <a:lstStyle/>
        <a:p>
          <a:r>
            <a:rPr lang="en-US"/>
            <a:t>MIX (and possibly others): Features of </a:t>
          </a:r>
          <a:r>
            <a:rPr lang="en-US" b="1"/>
            <a:t>Childhood Apraxia of Speech (CAS)</a:t>
          </a:r>
          <a:endParaRPr lang="en-US"/>
        </a:p>
      </dgm:t>
    </dgm:pt>
    <dgm:pt modelId="{607FD43D-67B7-45F7-881F-B294975C27EB}" type="parTrans" cxnId="{8EF8A300-9E75-47C1-A594-30B7442183A1}">
      <dgm:prSet/>
      <dgm:spPr/>
      <dgm:t>
        <a:bodyPr/>
        <a:lstStyle/>
        <a:p>
          <a:endParaRPr lang="en-US"/>
        </a:p>
      </dgm:t>
    </dgm:pt>
    <dgm:pt modelId="{B0B27AF0-282B-4754-BB55-6620E11BAD3B}" type="sibTrans" cxnId="{8EF8A300-9E75-47C1-A594-30B7442183A1}">
      <dgm:prSet/>
      <dgm:spPr/>
      <dgm:t>
        <a:bodyPr/>
        <a:lstStyle/>
        <a:p>
          <a:endParaRPr lang="en-US"/>
        </a:p>
      </dgm:t>
    </dgm:pt>
    <dgm:pt modelId="{27CF728D-8167-4207-8ECE-8209A9CB3059}">
      <dgm:prSet/>
      <dgm:spPr/>
      <dgm:t>
        <a:bodyPr/>
        <a:lstStyle/>
        <a:p>
          <a:r>
            <a:rPr lang="en-US"/>
            <a:t>No evidence of </a:t>
          </a:r>
          <a:r>
            <a:rPr lang="en-US" b="1"/>
            <a:t>Phonological Delay</a:t>
          </a:r>
          <a:endParaRPr lang="en-US"/>
        </a:p>
      </dgm:t>
    </dgm:pt>
    <dgm:pt modelId="{DA5B1FE5-6B15-4175-880A-791A9640AAB3}" type="parTrans" cxnId="{378DF3B9-5EDA-4425-8651-0CF27108D77C}">
      <dgm:prSet/>
      <dgm:spPr/>
      <dgm:t>
        <a:bodyPr/>
        <a:lstStyle/>
        <a:p>
          <a:endParaRPr lang="en-US"/>
        </a:p>
      </dgm:t>
    </dgm:pt>
    <dgm:pt modelId="{474FCA11-9EFD-4DC7-B1D8-5B4B15C9D936}" type="sibTrans" cxnId="{378DF3B9-5EDA-4425-8651-0CF27108D77C}">
      <dgm:prSet/>
      <dgm:spPr/>
      <dgm:t>
        <a:bodyPr/>
        <a:lstStyle/>
        <a:p>
          <a:endParaRPr lang="en-US"/>
        </a:p>
      </dgm:t>
    </dgm:pt>
    <dgm:pt modelId="{035A0378-7E03-8048-B71F-CDD2D43F04F5}" type="pres">
      <dgm:prSet presAssocID="{BBF93034-107F-4560-A8EB-A949CB9C22FE}" presName="vert0" presStyleCnt="0">
        <dgm:presLayoutVars>
          <dgm:dir/>
          <dgm:animOne val="branch"/>
          <dgm:animLvl val="lvl"/>
        </dgm:presLayoutVars>
      </dgm:prSet>
      <dgm:spPr/>
    </dgm:pt>
    <dgm:pt modelId="{EC4E504B-50D6-E34D-94BE-C24C0C059763}" type="pres">
      <dgm:prSet presAssocID="{B4800FD8-2A2B-4CF8-84D3-5E641EEAFB7F}" presName="thickLine" presStyleLbl="alignNode1" presStyleIdx="0" presStyleCnt="4"/>
      <dgm:spPr/>
    </dgm:pt>
    <dgm:pt modelId="{2F90E87F-638D-1E43-8D36-018A3FB9CFF4}" type="pres">
      <dgm:prSet presAssocID="{B4800FD8-2A2B-4CF8-84D3-5E641EEAFB7F}" presName="horz1" presStyleCnt="0"/>
      <dgm:spPr/>
    </dgm:pt>
    <dgm:pt modelId="{E3938946-0D75-1F49-8E03-23FF860541E8}" type="pres">
      <dgm:prSet presAssocID="{B4800FD8-2A2B-4CF8-84D3-5E641EEAFB7F}" presName="tx1" presStyleLbl="revTx" presStyleIdx="0" presStyleCnt="4"/>
      <dgm:spPr/>
    </dgm:pt>
    <dgm:pt modelId="{532CBCFE-7607-914B-A2AB-66CE8D962B95}" type="pres">
      <dgm:prSet presAssocID="{B4800FD8-2A2B-4CF8-84D3-5E641EEAFB7F}" presName="vert1" presStyleCnt="0"/>
      <dgm:spPr/>
    </dgm:pt>
    <dgm:pt modelId="{18B93D4F-ABDA-8245-9E1C-3B9601F45A74}" type="pres">
      <dgm:prSet presAssocID="{82C774AA-61EC-422B-A1DA-68A07B208E34}" presName="thickLine" presStyleLbl="alignNode1" presStyleIdx="1" presStyleCnt="4"/>
      <dgm:spPr/>
    </dgm:pt>
    <dgm:pt modelId="{A340BD27-697D-8A43-A5AC-3D6DF7670655}" type="pres">
      <dgm:prSet presAssocID="{82C774AA-61EC-422B-A1DA-68A07B208E34}" presName="horz1" presStyleCnt="0"/>
      <dgm:spPr/>
    </dgm:pt>
    <dgm:pt modelId="{762CD595-1E2C-C048-AAF1-50C05C2C70D7}" type="pres">
      <dgm:prSet presAssocID="{82C774AA-61EC-422B-A1DA-68A07B208E34}" presName="tx1" presStyleLbl="revTx" presStyleIdx="1" presStyleCnt="4"/>
      <dgm:spPr/>
    </dgm:pt>
    <dgm:pt modelId="{4DC7728E-806D-7C42-A92B-648FEDF11A41}" type="pres">
      <dgm:prSet presAssocID="{82C774AA-61EC-422B-A1DA-68A07B208E34}" presName="vert1" presStyleCnt="0"/>
      <dgm:spPr/>
    </dgm:pt>
    <dgm:pt modelId="{CAFEEAE2-C20B-7948-B5C9-554E78DC09D5}" type="pres">
      <dgm:prSet presAssocID="{C09B5E32-642D-44B7-8D0E-A28F353175D5}" presName="thickLine" presStyleLbl="alignNode1" presStyleIdx="2" presStyleCnt="4"/>
      <dgm:spPr/>
    </dgm:pt>
    <dgm:pt modelId="{ACA1922A-BA08-0345-9ED8-B39E3EF03EC3}" type="pres">
      <dgm:prSet presAssocID="{C09B5E32-642D-44B7-8D0E-A28F353175D5}" presName="horz1" presStyleCnt="0"/>
      <dgm:spPr/>
    </dgm:pt>
    <dgm:pt modelId="{22D68DE9-8135-DE41-A508-B2D1DFE09FF7}" type="pres">
      <dgm:prSet presAssocID="{C09B5E32-642D-44B7-8D0E-A28F353175D5}" presName="tx1" presStyleLbl="revTx" presStyleIdx="2" presStyleCnt="4"/>
      <dgm:spPr/>
    </dgm:pt>
    <dgm:pt modelId="{47B8CEE3-C31A-2249-A585-C63A6988668C}" type="pres">
      <dgm:prSet presAssocID="{C09B5E32-642D-44B7-8D0E-A28F353175D5}" presName="vert1" presStyleCnt="0"/>
      <dgm:spPr/>
    </dgm:pt>
    <dgm:pt modelId="{3D083FFA-54D0-AE46-90EA-C5C7B3941E07}" type="pres">
      <dgm:prSet presAssocID="{27CF728D-8167-4207-8ECE-8209A9CB3059}" presName="thickLine" presStyleLbl="alignNode1" presStyleIdx="3" presStyleCnt="4"/>
      <dgm:spPr/>
    </dgm:pt>
    <dgm:pt modelId="{024A93B0-0542-2346-8D74-12CFA43C0D15}" type="pres">
      <dgm:prSet presAssocID="{27CF728D-8167-4207-8ECE-8209A9CB3059}" presName="horz1" presStyleCnt="0"/>
      <dgm:spPr/>
    </dgm:pt>
    <dgm:pt modelId="{36FBABA3-AA97-9A42-9463-490152A87DE5}" type="pres">
      <dgm:prSet presAssocID="{27CF728D-8167-4207-8ECE-8209A9CB3059}" presName="tx1" presStyleLbl="revTx" presStyleIdx="3" presStyleCnt="4"/>
      <dgm:spPr/>
    </dgm:pt>
    <dgm:pt modelId="{F3BE9BA7-C14D-9147-9181-79736A7AB601}" type="pres">
      <dgm:prSet presAssocID="{27CF728D-8167-4207-8ECE-8209A9CB3059}" presName="vert1" presStyleCnt="0"/>
      <dgm:spPr/>
    </dgm:pt>
  </dgm:ptLst>
  <dgm:cxnLst>
    <dgm:cxn modelId="{8EF8A300-9E75-47C1-A594-30B7442183A1}" srcId="{BBF93034-107F-4560-A8EB-A949CB9C22FE}" destId="{C09B5E32-642D-44B7-8D0E-A28F353175D5}" srcOrd="2" destOrd="0" parTransId="{607FD43D-67B7-45F7-881F-B294975C27EB}" sibTransId="{B0B27AF0-282B-4754-BB55-6620E11BAD3B}"/>
    <dgm:cxn modelId="{A35ABC27-70BD-9F4A-81AD-D911A2972A8E}" type="presOf" srcId="{B4800FD8-2A2B-4CF8-84D3-5E641EEAFB7F}" destId="{E3938946-0D75-1F49-8E03-23FF860541E8}" srcOrd="0" destOrd="0" presId="urn:microsoft.com/office/officeart/2008/layout/LinedList"/>
    <dgm:cxn modelId="{F9EEEE63-716E-124F-AA43-E845B437200F}" type="presOf" srcId="{82C774AA-61EC-422B-A1DA-68A07B208E34}" destId="{762CD595-1E2C-C048-AAF1-50C05C2C70D7}" srcOrd="0" destOrd="0" presId="urn:microsoft.com/office/officeart/2008/layout/LinedList"/>
    <dgm:cxn modelId="{2B66A74C-00FE-9A4B-9119-6275879F7529}" type="presOf" srcId="{BBF93034-107F-4560-A8EB-A949CB9C22FE}" destId="{035A0378-7E03-8048-B71F-CDD2D43F04F5}" srcOrd="0" destOrd="0" presId="urn:microsoft.com/office/officeart/2008/layout/LinedList"/>
    <dgm:cxn modelId="{2067E289-B5CD-AA45-B3C1-ADA338C84F2B}" type="presOf" srcId="{C09B5E32-642D-44B7-8D0E-A28F353175D5}" destId="{22D68DE9-8135-DE41-A508-B2D1DFE09FF7}" srcOrd="0" destOrd="0" presId="urn:microsoft.com/office/officeart/2008/layout/LinedList"/>
    <dgm:cxn modelId="{77BAA6A2-FBB5-4BFA-A59B-CEC1C21F6243}" srcId="{BBF93034-107F-4560-A8EB-A949CB9C22FE}" destId="{82C774AA-61EC-422B-A1DA-68A07B208E34}" srcOrd="1" destOrd="0" parTransId="{8B97150A-037D-4FCC-92ED-9A271BFD500B}" sibTransId="{44948898-1CC5-445B-92EC-B6A52FD156D8}"/>
    <dgm:cxn modelId="{378DF3B9-5EDA-4425-8651-0CF27108D77C}" srcId="{BBF93034-107F-4560-A8EB-A949CB9C22FE}" destId="{27CF728D-8167-4207-8ECE-8209A9CB3059}" srcOrd="3" destOrd="0" parTransId="{DA5B1FE5-6B15-4175-880A-791A9640AAB3}" sibTransId="{474FCA11-9EFD-4DC7-B1D8-5B4B15C9D936}"/>
    <dgm:cxn modelId="{A9826BDF-B10F-4D30-9E2F-0E1D517939C7}" srcId="{BBF93034-107F-4560-A8EB-A949CB9C22FE}" destId="{B4800FD8-2A2B-4CF8-84D3-5E641EEAFB7F}" srcOrd="0" destOrd="0" parTransId="{9784757F-3117-4BE9-9AC1-BEAF3BD2DC4B}" sibTransId="{E94084F1-B999-48E7-8D58-12B6CB7FECCE}"/>
    <dgm:cxn modelId="{C02772EF-ECA9-3D4F-815F-6B8CE42348CB}" type="presOf" srcId="{27CF728D-8167-4207-8ECE-8209A9CB3059}" destId="{36FBABA3-AA97-9A42-9463-490152A87DE5}" srcOrd="0" destOrd="0" presId="urn:microsoft.com/office/officeart/2008/layout/LinedList"/>
    <dgm:cxn modelId="{1AD03A4C-C6D8-0A49-B08E-66336D36F3B8}" type="presParOf" srcId="{035A0378-7E03-8048-B71F-CDD2D43F04F5}" destId="{EC4E504B-50D6-E34D-94BE-C24C0C059763}" srcOrd="0" destOrd="0" presId="urn:microsoft.com/office/officeart/2008/layout/LinedList"/>
    <dgm:cxn modelId="{1818877A-E1CA-C547-9A4E-5A1A8C7A4A97}" type="presParOf" srcId="{035A0378-7E03-8048-B71F-CDD2D43F04F5}" destId="{2F90E87F-638D-1E43-8D36-018A3FB9CFF4}" srcOrd="1" destOrd="0" presId="urn:microsoft.com/office/officeart/2008/layout/LinedList"/>
    <dgm:cxn modelId="{9B7A815B-1CF2-664B-B033-809FF8D90BFA}" type="presParOf" srcId="{2F90E87F-638D-1E43-8D36-018A3FB9CFF4}" destId="{E3938946-0D75-1F49-8E03-23FF860541E8}" srcOrd="0" destOrd="0" presId="urn:microsoft.com/office/officeart/2008/layout/LinedList"/>
    <dgm:cxn modelId="{8E3A965A-95E7-0E42-A044-A7A0C64EFF81}" type="presParOf" srcId="{2F90E87F-638D-1E43-8D36-018A3FB9CFF4}" destId="{532CBCFE-7607-914B-A2AB-66CE8D962B95}" srcOrd="1" destOrd="0" presId="urn:microsoft.com/office/officeart/2008/layout/LinedList"/>
    <dgm:cxn modelId="{34E33279-AA11-C747-80C6-F0F1B47F34CB}" type="presParOf" srcId="{035A0378-7E03-8048-B71F-CDD2D43F04F5}" destId="{18B93D4F-ABDA-8245-9E1C-3B9601F45A74}" srcOrd="2" destOrd="0" presId="urn:microsoft.com/office/officeart/2008/layout/LinedList"/>
    <dgm:cxn modelId="{32BFE1F2-0932-5C40-BD82-F1E8F2BC0F49}" type="presParOf" srcId="{035A0378-7E03-8048-B71F-CDD2D43F04F5}" destId="{A340BD27-697D-8A43-A5AC-3D6DF7670655}" srcOrd="3" destOrd="0" presId="urn:microsoft.com/office/officeart/2008/layout/LinedList"/>
    <dgm:cxn modelId="{5F42B185-9EDB-C947-8237-7390DEBF487C}" type="presParOf" srcId="{A340BD27-697D-8A43-A5AC-3D6DF7670655}" destId="{762CD595-1E2C-C048-AAF1-50C05C2C70D7}" srcOrd="0" destOrd="0" presId="urn:microsoft.com/office/officeart/2008/layout/LinedList"/>
    <dgm:cxn modelId="{00476DDB-DE66-6A46-A26C-958F295D07CE}" type="presParOf" srcId="{A340BD27-697D-8A43-A5AC-3D6DF7670655}" destId="{4DC7728E-806D-7C42-A92B-648FEDF11A41}" srcOrd="1" destOrd="0" presId="urn:microsoft.com/office/officeart/2008/layout/LinedList"/>
    <dgm:cxn modelId="{6B120F78-3357-C84C-AC15-7A0C8E1F0C93}" type="presParOf" srcId="{035A0378-7E03-8048-B71F-CDD2D43F04F5}" destId="{CAFEEAE2-C20B-7948-B5C9-554E78DC09D5}" srcOrd="4" destOrd="0" presId="urn:microsoft.com/office/officeart/2008/layout/LinedList"/>
    <dgm:cxn modelId="{A301CF34-12CF-D04D-B4D3-563A293763BF}" type="presParOf" srcId="{035A0378-7E03-8048-B71F-CDD2D43F04F5}" destId="{ACA1922A-BA08-0345-9ED8-B39E3EF03EC3}" srcOrd="5" destOrd="0" presId="urn:microsoft.com/office/officeart/2008/layout/LinedList"/>
    <dgm:cxn modelId="{40C77978-57FD-AF45-B714-85A789BF0238}" type="presParOf" srcId="{ACA1922A-BA08-0345-9ED8-B39E3EF03EC3}" destId="{22D68DE9-8135-DE41-A508-B2D1DFE09FF7}" srcOrd="0" destOrd="0" presId="urn:microsoft.com/office/officeart/2008/layout/LinedList"/>
    <dgm:cxn modelId="{4BB1DE01-FB43-8A48-AECD-64730883CDAE}" type="presParOf" srcId="{ACA1922A-BA08-0345-9ED8-B39E3EF03EC3}" destId="{47B8CEE3-C31A-2249-A585-C63A6988668C}" srcOrd="1" destOrd="0" presId="urn:microsoft.com/office/officeart/2008/layout/LinedList"/>
    <dgm:cxn modelId="{8C139203-260E-7241-91AC-C3DDBE1AA804}" type="presParOf" srcId="{035A0378-7E03-8048-B71F-CDD2D43F04F5}" destId="{3D083FFA-54D0-AE46-90EA-C5C7B3941E07}" srcOrd="6" destOrd="0" presId="urn:microsoft.com/office/officeart/2008/layout/LinedList"/>
    <dgm:cxn modelId="{EE5D3E37-896E-DE4A-ABED-C409495A7FE7}" type="presParOf" srcId="{035A0378-7E03-8048-B71F-CDD2D43F04F5}" destId="{024A93B0-0542-2346-8D74-12CFA43C0D15}" srcOrd="7" destOrd="0" presId="urn:microsoft.com/office/officeart/2008/layout/LinedList"/>
    <dgm:cxn modelId="{703968B3-CEFB-9C43-A6FF-DAA31EB473A1}" type="presParOf" srcId="{024A93B0-0542-2346-8D74-12CFA43C0D15}" destId="{36FBABA3-AA97-9A42-9463-490152A87DE5}" srcOrd="0" destOrd="0" presId="urn:microsoft.com/office/officeart/2008/layout/LinedList"/>
    <dgm:cxn modelId="{0A300567-5ECA-604E-BF90-FA2D396C8F76}" type="presParOf" srcId="{024A93B0-0542-2346-8D74-12CFA43C0D15}" destId="{F3BE9BA7-C14D-9147-9181-79736A7AB60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4E504B-50D6-E34D-94BE-C24C0C059763}">
      <dsp:nvSpPr>
        <dsp:cNvPr id="0" name=""/>
        <dsp:cNvSpPr/>
      </dsp:nvSpPr>
      <dsp:spPr>
        <a:xfrm>
          <a:off x="0" y="0"/>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3938946-0D75-1F49-8E03-23FF860541E8}">
      <dsp:nvSpPr>
        <dsp:cNvPr id="0" name=""/>
        <dsp:cNvSpPr/>
      </dsp:nvSpPr>
      <dsp:spPr>
        <a:xfrm>
          <a:off x="0" y="0"/>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b="1" kern="1200" dirty="0"/>
            <a:t>Based on DDCS Taxonomy:</a:t>
          </a:r>
          <a:endParaRPr lang="en-US" sz="3000" kern="1200" dirty="0"/>
        </a:p>
      </dsp:txBody>
      <dsp:txXfrm>
        <a:off x="0" y="0"/>
        <a:ext cx="10515600" cy="1087834"/>
      </dsp:txXfrm>
    </dsp:sp>
    <dsp:sp modelId="{18B93D4F-ABDA-8245-9E1C-3B9601F45A74}">
      <dsp:nvSpPr>
        <dsp:cNvPr id="0" name=""/>
        <dsp:cNvSpPr/>
      </dsp:nvSpPr>
      <dsp:spPr>
        <a:xfrm>
          <a:off x="0" y="1087834"/>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2CD595-1E2C-C048-AAF1-50C05C2C70D7}">
      <dsp:nvSpPr>
        <dsp:cNvPr id="0" name=""/>
        <dsp:cNvSpPr/>
      </dsp:nvSpPr>
      <dsp:spPr>
        <a:xfrm>
          <a:off x="0" y="1087834"/>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a:t>Most SSD children: </a:t>
          </a:r>
          <a:r>
            <a:rPr lang="en-US" sz="3000" b="1" kern="1200"/>
            <a:t>Inconsistent Phonological Disorder (IPD)</a:t>
          </a:r>
          <a:endParaRPr lang="en-US" sz="3000" kern="1200"/>
        </a:p>
      </dsp:txBody>
      <dsp:txXfrm>
        <a:off x="0" y="1087834"/>
        <a:ext cx="10515600" cy="1087834"/>
      </dsp:txXfrm>
    </dsp:sp>
    <dsp:sp modelId="{CAFEEAE2-C20B-7948-B5C9-554E78DC09D5}">
      <dsp:nvSpPr>
        <dsp:cNvPr id="0" name=""/>
        <dsp:cNvSpPr/>
      </dsp:nvSpPr>
      <dsp:spPr>
        <a:xfrm>
          <a:off x="0" y="2175669"/>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D68DE9-8135-DE41-A508-B2D1DFE09FF7}">
      <dsp:nvSpPr>
        <dsp:cNvPr id="0" name=""/>
        <dsp:cNvSpPr/>
      </dsp:nvSpPr>
      <dsp:spPr>
        <a:xfrm>
          <a:off x="0" y="2175669"/>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a:t>MIX (and possibly others): Features of </a:t>
          </a:r>
          <a:r>
            <a:rPr lang="en-US" sz="3000" b="1" kern="1200"/>
            <a:t>Childhood Apraxia of Speech (CAS)</a:t>
          </a:r>
          <a:endParaRPr lang="en-US" sz="3000" kern="1200"/>
        </a:p>
      </dsp:txBody>
      <dsp:txXfrm>
        <a:off x="0" y="2175669"/>
        <a:ext cx="10515600" cy="1087834"/>
      </dsp:txXfrm>
    </dsp:sp>
    <dsp:sp modelId="{3D083FFA-54D0-AE46-90EA-C5C7B3941E07}">
      <dsp:nvSpPr>
        <dsp:cNvPr id="0" name=""/>
        <dsp:cNvSpPr/>
      </dsp:nvSpPr>
      <dsp:spPr>
        <a:xfrm>
          <a:off x="0" y="3263503"/>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FBABA3-AA97-9A42-9463-490152A87DE5}">
      <dsp:nvSpPr>
        <dsp:cNvPr id="0" name=""/>
        <dsp:cNvSpPr/>
      </dsp:nvSpPr>
      <dsp:spPr>
        <a:xfrm>
          <a:off x="0" y="3263503"/>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a:t>No evidence of </a:t>
          </a:r>
          <a:r>
            <a:rPr lang="en-US" sz="3000" b="1" kern="1200"/>
            <a:t>Phonological Delay</a:t>
          </a:r>
          <a:endParaRPr lang="en-US" sz="3000" kern="1200"/>
        </a:p>
      </dsp:txBody>
      <dsp:txXfrm>
        <a:off x="0" y="3263503"/>
        <a:ext cx="10515600" cy="108783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EE67C1-E03A-4EC3-8AEF-5ABD5C31D4D0}" type="datetimeFigureOut">
              <a:rPr lang="en-US" smtClean="0"/>
              <a:t>6/19/2025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B50A7-089D-4A73-BFE5-239C51210457}" type="slidenum">
              <a:rPr lang="en-US" smtClean="0"/>
              <a:t>‹#›</a:t>
            </a:fld>
            <a:endParaRPr lang="en-US"/>
          </a:p>
        </p:txBody>
      </p:sp>
    </p:spTree>
    <p:extLst>
      <p:ext uri="{BB962C8B-B14F-4D97-AF65-F5344CB8AC3E}">
        <p14:creationId xmlns:p14="http://schemas.microsoft.com/office/powerpoint/2010/main" val="735184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Thank you very much for accepting our study on </a:t>
            </a:r>
            <a:r>
              <a:rPr lang="en-US" sz="1200" b="1" i="0" dirty="0">
                <a:effectLst/>
                <a:latin typeface="+mn-lt"/>
              </a:rPr>
              <a:t>targeting speech intelligibility using phonologically similar targets: a single-case study of dialectal Cypriot-Greek-speaking child with speech sound disorders.</a:t>
            </a:r>
            <a:endParaRPr lang="el-GR" dirty="0"/>
          </a:p>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AD0D70-5A60-4D83-8BF3-94D4ACDA72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354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b="1" dirty="0"/>
              <a:t>Interpretation</a:t>
            </a:r>
          </a:p>
          <a:p>
            <a:pPr>
              <a:buFont typeface="Arial" panose="020B0604020202020204" pitchFamily="34" charset="0"/>
              <a:buChar char="•"/>
            </a:pPr>
            <a:r>
              <a:rPr lang="en-US" dirty="0"/>
              <a:t>Children with </a:t>
            </a:r>
            <a:r>
              <a:rPr lang="en-US" b="1" dirty="0"/>
              <a:t>Speech Sound Disorders (SSD)</a:t>
            </a:r>
            <a:r>
              <a:rPr lang="en-US" dirty="0"/>
              <a:t> show </a:t>
            </a:r>
            <a:r>
              <a:rPr lang="en-US" b="1" dirty="0"/>
              <a:t>substantially higher and more variable inconsistency</a:t>
            </a:r>
            <a:r>
              <a:rPr lang="en-US" dirty="0"/>
              <a:t> compared to their typically developing (TD) peers.</a:t>
            </a:r>
          </a:p>
          <a:p>
            <a:pPr>
              <a:buFont typeface="Arial" panose="020B0604020202020204" pitchFamily="34" charset="0"/>
              <a:buChar char="•"/>
            </a:pPr>
            <a:r>
              <a:rPr lang="en-US" dirty="0"/>
              <a:t>This supports the study’s hypothesis that </a:t>
            </a:r>
            <a:r>
              <a:rPr lang="en-US" b="1" dirty="0"/>
              <a:t>inconsistency is a key marker</a:t>
            </a:r>
            <a:r>
              <a:rPr lang="en-US" dirty="0"/>
              <a:t> in distinguishing SSD subtypes, particularly those with </a:t>
            </a:r>
            <a:r>
              <a:rPr lang="en-US" b="1" dirty="0"/>
              <a:t>inconsistent phonological disorder (IPD)</a:t>
            </a:r>
            <a:r>
              <a:rPr lang="en-US" dirty="0"/>
              <a:t> or planning deficits (e.g., CAS).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t>
            </a:r>
            <a:r>
              <a:rPr lang="en-US" i="1" dirty="0"/>
              <a:t>Mann-Whitney </a:t>
            </a:r>
            <a:r>
              <a:rPr lang="en-US" dirty="0"/>
              <a:t>result is </a:t>
            </a:r>
            <a:r>
              <a:rPr lang="en-US" b="1" dirty="0"/>
              <a:t>statistically significant</a:t>
            </a:r>
            <a:r>
              <a:rPr lang="en-US" dirty="0"/>
              <a:t> (p &lt; 0.001), confirming that </a:t>
            </a:r>
            <a:r>
              <a:rPr lang="en-US" b="1" dirty="0"/>
              <a:t>children with SSD exhibit significantly higher inconsistency</a:t>
            </a:r>
            <a:r>
              <a:rPr lang="en-US" dirty="0"/>
              <a:t> in speech production than their typically developing peers. This supports the diagnostic relevance of inconsistency measures.</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Children with SSD (n=9) showed significantly higher inconsistency (M = 70.5%) than TD peers (M = 1.9%, p &lt; 0.001).</a:t>
            </a:r>
            <a:br>
              <a:rPr lang="en-US" dirty="0"/>
            </a:br>
            <a:br>
              <a:rPr lang="en-US" dirty="0"/>
            </a:br>
            <a:r>
              <a:rPr lang="en-US" dirty="0"/>
              <a:t>Despite the small sample size, the effect is strong and statistically robust. Inconsistency appears to be a key marker in distinguishing SSD subtypes.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21</a:t>
            </a:fld>
            <a:endParaRPr lang="en-US"/>
          </a:p>
        </p:txBody>
      </p:sp>
    </p:spTree>
    <p:extLst>
      <p:ext uri="{BB962C8B-B14F-4D97-AF65-F5344CB8AC3E}">
        <p14:creationId xmlns:p14="http://schemas.microsoft.com/office/powerpoint/2010/main" val="28096562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b="1" dirty="0"/>
              <a:t>Interpretation</a:t>
            </a:r>
          </a:p>
          <a:p>
            <a:pPr>
              <a:buFont typeface="Arial" panose="020B0604020202020204" pitchFamily="34" charset="0"/>
              <a:buChar char="•"/>
            </a:pPr>
            <a:r>
              <a:rPr lang="en-US" dirty="0"/>
              <a:t>Children with </a:t>
            </a:r>
            <a:r>
              <a:rPr lang="en-US" b="1" dirty="0"/>
              <a:t>Speech Sound Disorders (SSD)</a:t>
            </a:r>
            <a:r>
              <a:rPr lang="en-US" dirty="0"/>
              <a:t> show </a:t>
            </a:r>
            <a:r>
              <a:rPr lang="en-US" b="1" dirty="0"/>
              <a:t>substantially higher and more variable inconsistency</a:t>
            </a:r>
            <a:r>
              <a:rPr lang="en-US" dirty="0"/>
              <a:t> compared to their typically developing (TD) peers.</a:t>
            </a:r>
          </a:p>
          <a:p>
            <a:pPr>
              <a:buFont typeface="Arial" panose="020B0604020202020204" pitchFamily="34" charset="0"/>
              <a:buChar char="•"/>
            </a:pPr>
            <a:r>
              <a:rPr lang="en-US" dirty="0"/>
              <a:t>This supports the study’s hypothesis that </a:t>
            </a:r>
            <a:r>
              <a:rPr lang="en-US" b="1" dirty="0"/>
              <a:t>inconsistency is a key marker</a:t>
            </a:r>
            <a:r>
              <a:rPr lang="en-US" dirty="0"/>
              <a:t> in distinguishing SSD subtypes, particularly those with </a:t>
            </a:r>
            <a:r>
              <a:rPr lang="en-US" b="1" dirty="0"/>
              <a:t>inconsistent phonological disorder (IPD)</a:t>
            </a:r>
            <a:r>
              <a:rPr lang="en-US" dirty="0"/>
              <a:t> or planning deficits (e.g., CAS).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t>
            </a:r>
            <a:r>
              <a:rPr lang="en-US" i="1" dirty="0"/>
              <a:t>Mann-Whitney </a:t>
            </a:r>
            <a:r>
              <a:rPr lang="en-US" dirty="0"/>
              <a:t>result is </a:t>
            </a:r>
            <a:r>
              <a:rPr lang="en-US" b="1" dirty="0"/>
              <a:t>statistically significant</a:t>
            </a:r>
            <a:r>
              <a:rPr lang="en-US" dirty="0"/>
              <a:t> (p &lt; 0.001), confirming that </a:t>
            </a:r>
            <a:r>
              <a:rPr lang="en-US" b="1" dirty="0"/>
              <a:t>children with SSD exhibit significantly higher inconsistency</a:t>
            </a:r>
            <a:r>
              <a:rPr lang="en-US" dirty="0"/>
              <a:t> in speech production than their typically developing peers. This supports the diagnostic relevance of inconsistency measures.</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Children with SSD (n=9) showed significantly higher inconsistency (M = 70.5%) than TD peers (M = 1.9%, p &lt; 0.001).</a:t>
            </a:r>
            <a:br>
              <a:rPr lang="en-US" dirty="0"/>
            </a:br>
            <a:br>
              <a:rPr lang="en-US" dirty="0"/>
            </a:br>
            <a:r>
              <a:rPr lang="en-US" dirty="0"/>
              <a:t>Despite the small sample size, the effect is strong and statistically robust. Inconsistency appears to be a key marker in distinguishing SSD subtypes.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22</a:t>
            </a:fld>
            <a:endParaRPr lang="en-US"/>
          </a:p>
        </p:txBody>
      </p:sp>
    </p:spTree>
    <p:extLst>
      <p:ext uri="{BB962C8B-B14F-4D97-AF65-F5344CB8AC3E}">
        <p14:creationId xmlns:p14="http://schemas.microsoft.com/office/powerpoint/2010/main" val="6255038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23</a:t>
            </a:fld>
            <a:endParaRPr lang="en-US"/>
          </a:p>
        </p:txBody>
      </p:sp>
    </p:spTree>
    <p:extLst>
      <p:ext uri="{BB962C8B-B14F-4D97-AF65-F5344CB8AC3E}">
        <p14:creationId xmlns:p14="http://schemas.microsoft.com/office/powerpoint/2010/main" val="1455079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24</a:t>
            </a:fld>
            <a:endParaRPr lang="en-US"/>
          </a:p>
        </p:txBody>
      </p:sp>
    </p:spTree>
    <p:extLst>
      <p:ext uri="{BB962C8B-B14F-4D97-AF65-F5344CB8AC3E}">
        <p14:creationId xmlns:p14="http://schemas.microsoft.com/office/powerpoint/2010/main" val="6844566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5AA855-7B2E-E852-C9E1-AF83DE921C36}"/>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75D89405-EC50-2EBB-5921-3A2DF40577C4}"/>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33DE5DBB-CE50-1563-8F8D-69B3D903153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a:extLst>
              <a:ext uri="{FF2B5EF4-FFF2-40B4-BE49-F238E27FC236}">
                <a16:creationId xmlns:a16="http://schemas.microsoft.com/office/drawing/2014/main" id="{56A085E3-27D3-F053-6061-514BC35E3950}"/>
              </a:ext>
            </a:extLst>
          </p:cNvPr>
          <p:cNvSpPr>
            <a:spLocks noGrp="1"/>
          </p:cNvSpPr>
          <p:nvPr>
            <p:ph type="sldNum" sz="quarter" idx="5"/>
          </p:nvPr>
        </p:nvSpPr>
        <p:spPr/>
        <p:txBody>
          <a:bodyPr/>
          <a:lstStyle/>
          <a:p>
            <a:fld id="{A72B50A7-089D-4A73-BFE5-239C51210457}" type="slidenum">
              <a:rPr lang="en-US" smtClean="0"/>
              <a:t>25</a:t>
            </a:fld>
            <a:endParaRPr lang="en-US"/>
          </a:p>
        </p:txBody>
      </p:sp>
    </p:spTree>
    <p:extLst>
      <p:ext uri="{BB962C8B-B14F-4D97-AF65-F5344CB8AC3E}">
        <p14:creationId xmlns:p14="http://schemas.microsoft.com/office/powerpoint/2010/main" val="488415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0802DF-BC9A-0400-E3B1-4C71DEA9EA72}"/>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CC76E2CF-E5E3-AB12-A573-A98020A64450}"/>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5AE1456D-4539-0CF5-D04C-9029B196539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a:extLst>
              <a:ext uri="{FF2B5EF4-FFF2-40B4-BE49-F238E27FC236}">
                <a16:creationId xmlns:a16="http://schemas.microsoft.com/office/drawing/2014/main" id="{73A2CFA7-827F-84A8-B4F1-01C38F61B939}"/>
              </a:ext>
            </a:extLst>
          </p:cNvPr>
          <p:cNvSpPr>
            <a:spLocks noGrp="1"/>
          </p:cNvSpPr>
          <p:nvPr>
            <p:ph type="sldNum" sz="quarter" idx="5"/>
          </p:nvPr>
        </p:nvSpPr>
        <p:spPr/>
        <p:txBody>
          <a:bodyPr/>
          <a:lstStyle/>
          <a:p>
            <a:fld id="{A72B50A7-089D-4A73-BFE5-239C51210457}" type="slidenum">
              <a:rPr lang="en-US" smtClean="0"/>
              <a:t>26</a:t>
            </a:fld>
            <a:endParaRPr lang="en-US"/>
          </a:p>
        </p:txBody>
      </p:sp>
    </p:spTree>
    <p:extLst>
      <p:ext uri="{BB962C8B-B14F-4D97-AF65-F5344CB8AC3E}">
        <p14:creationId xmlns:p14="http://schemas.microsoft.com/office/powerpoint/2010/main" val="974270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836D7-BD6E-9B7C-B92C-4864D67E059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4B8A0C07-9C6C-F1C5-83F3-5B535F44C853}"/>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37773B3B-3308-3BFD-910F-474EE223E79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a:extLst>
              <a:ext uri="{FF2B5EF4-FFF2-40B4-BE49-F238E27FC236}">
                <a16:creationId xmlns:a16="http://schemas.microsoft.com/office/drawing/2014/main" id="{4A6189CA-958B-53D0-5B9E-EBFA36B3DFB7}"/>
              </a:ext>
            </a:extLst>
          </p:cNvPr>
          <p:cNvSpPr>
            <a:spLocks noGrp="1"/>
          </p:cNvSpPr>
          <p:nvPr>
            <p:ph type="sldNum" sz="quarter" idx="5"/>
          </p:nvPr>
        </p:nvSpPr>
        <p:spPr/>
        <p:txBody>
          <a:bodyPr/>
          <a:lstStyle/>
          <a:p>
            <a:fld id="{A72B50A7-089D-4A73-BFE5-239C51210457}" type="slidenum">
              <a:rPr lang="en-US" smtClean="0"/>
              <a:t>27</a:t>
            </a:fld>
            <a:endParaRPr lang="en-US"/>
          </a:p>
        </p:txBody>
      </p:sp>
    </p:spTree>
    <p:extLst>
      <p:ext uri="{BB962C8B-B14F-4D97-AF65-F5344CB8AC3E}">
        <p14:creationId xmlns:p14="http://schemas.microsoft.com/office/powerpoint/2010/main" val="20366839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D71B4F-BAC3-F1C1-F58B-88F6A0E80B92}"/>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8124DEEF-90F0-0E00-274E-1C4006B4BBB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B6B9B489-98CC-60CD-D13F-B99EF57DD7A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a:extLst>
              <a:ext uri="{FF2B5EF4-FFF2-40B4-BE49-F238E27FC236}">
                <a16:creationId xmlns:a16="http://schemas.microsoft.com/office/drawing/2014/main" id="{41B39E58-FABB-0306-6A60-9DCF02540C68}"/>
              </a:ext>
            </a:extLst>
          </p:cNvPr>
          <p:cNvSpPr>
            <a:spLocks noGrp="1"/>
          </p:cNvSpPr>
          <p:nvPr>
            <p:ph type="sldNum" sz="quarter" idx="5"/>
          </p:nvPr>
        </p:nvSpPr>
        <p:spPr/>
        <p:txBody>
          <a:bodyPr/>
          <a:lstStyle/>
          <a:p>
            <a:fld id="{A72B50A7-089D-4A73-BFE5-239C51210457}" type="slidenum">
              <a:rPr lang="en-US" smtClean="0"/>
              <a:t>28</a:t>
            </a:fld>
            <a:endParaRPr lang="en-US"/>
          </a:p>
        </p:txBody>
      </p:sp>
    </p:spTree>
    <p:extLst>
      <p:ext uri="{BB962C8B-B14F-4D97-AF65-F5344CB8AC3E}">
        <p14:creationId xmlns:p14="http://schemas.microsoft.com/office/powerpoint/2010/main" val="29967731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32</a:t>
            </a:fld>
            <a:endParaRPr lang="en-US"/>
          </a:p>
        </p:txBody>
      </p:sp>
    </p:spTree>
    <p:extLst>
      <p:ext uri="{BB962C8B-B14F-4D97-AF65-F5344CB8AC3E}">
        <p14:creationId xmlns:p14="http://schemas.microsoft.com/office/powerpoint/2010/main" val="2354688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6076346F-DFF0-44A0-BF4E-F62EFA8D8511}"/>
              </a:ext>
            </a:extLst>
          </p:cNvPr>
          <p:cNvSpPr>
            <a:spLocks noGrp="1" noRot="1" noChangeAspect="1" noChangeArrowheads="1" noTextEdit="1"/>
          </p:cNvSpPr>
          <p:nvPr>
            <p:ph type="sldImg"/>
          </p:nvPr>
        </p:nvSpPr>
        <p:spPr>
          <a:ln/>
        </p:spPr>
      </p:sp>
      <p:sp>
        <p:nvSpPr>
          <p:cNvPr id="9219" name="Notes Placeholder 2">
            <a:extLst>
              <a:ext uri="{FF2B5EF4-FFF2-40B4-BE49-F238E27FC236}">
                <a16:creationId xmlns:a16="http://schemas.microsoft.com/office/drawing/2014/main" id="{5FC85389-2A82-4BB4-B315-5C685FB8C89D}"/>
              </a:ext>
            </a:extLst>
          </p:cNvPr>
          <p:cNvSpPr>
            <a:spLocks noGrp="1" noChangeArrowheads="1"/>
          </p:cNvSpPr>
          <p:nvPr>
            <p:ph type="body" idx="1"/>
          </p:nvPr>
        </p:nvSpPr>
        <p:spPr>
          <a:noFill/>
        </p:spPr>
        <p:txBody>
          <a:bodyPr/>
          <a:lstStyle/>
          <a:p>
            <a:endParaRPr lang="el-GR" altLang="en-CY">
              <a:latin typeface="Arial" panose="020B0604020202020204" pitchFamily="34" charset="0"/>
            </a:endParaRPr>
          </a:p>
        </p:txBody>
      </p:sp>
      <p:sp>
        <p:nvSpPr>
          <p:cNvPr id="9220" name="Slide Number Placeholder 3">
            <a:extLst>
              <a:ext uri="{FF2B5EF4-FFF2-40B4-BE49-F238E27FC236}">
                <a16:creationId xmlns:a16="http://schemas.microsoft.com/office/drawing/2014/main" id="{CAEEF1A9-7622-473B-915E-DD326DF6060C}"/>
              </a:ext>
            </a:extLst>
          </p:cNvPr>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469C645-4300-4C02-A90C-1AF1FA92F904}" type="slidenum">
              <a:rPr lang="el-GR" altLang="en-CY" smtClean="0"/>
              <a:pPr/>
              <a:t>2</a:t>
            </a:fld>
            <a:endParaRPr lang="el-GR" altLang="en-CY"/>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Y" dirty="0"/>
          </a:p>
        </p:txBody>
      </p:sp>
      <p:sp>
        <p:nvSpPr>
          <p:cNvPr id="4" name="Slide Number Placeholder 3"/>
          <p:cNvSpPr>
            <a:spLocks noGrp="1"/>
          </p:cNvSpPr>
          <p:nvPr>
            <p:ph type="sldNum" sz="quarter" idx="5"/>
          </p:nvPr>
        </p:nvSpPr>
        <p:spPr/>
        <p:txBody>
          <a:bodyPr/>
          <a:lstStyle/>
          <a:p>
            <a:fld id="{B4AD0D70-5A60-4D83-8BF3-94D4ACDA7267}" type="slidenum">
              <a:rPr lang="en-US" smtClean="0"/>
              <a:t>4</a:t>
            </a:fld>
            <a:endParaRPr lang="en-US"/>
          </a:p>
        </p:txBody>
      </p:sp>
    </p:spTree>
    <p:extLst>
      <p:ext uri="{BB962C8B-B14F-4D97-AF65-F5344CB8AC3E}">
        <p14:creationId xmlns:p14="http://schemas.microsoft.com/office/powerpoint/2010/main" val="3685418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2D97C4A0-DDDA-49B6-A5FE-0FE7F2E9CE06}"/>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F637C1C7-DFC2-477C-95AF-E29C97313BFD}"/>
              </a:ext>
            </a:extLst>
          </p:cNvPr>
          <p:cNvSpPr>
            <a:spLocks noGrp="1"/>
          </p:cNvSpPr>
          <p:nvPr>
            <p:ph type="body" idx="1"/>
          </p:nvPr>
        </p:nvSpPr>
        <p:spPr/>
        <p:txBody>
          <a:bodyPr>
            <a:normAutofit/>
          </a:bodyPr>
          <a:lstStyle/>
          <a:p>
            <a:pPr fontAlgn="auto">
              <a:spcBef>
                <a:spcPts val="0"/>
              </a:spcBef>
              <a:spcAft>
                <a:spcPts val="0"/>
              </a:spcAft>
              <a:defRPr/>
            </a:pPr>
            <a:r>
              <a:rPr lang="en-US" dirty="0"/>
              <a:t>The linguistic variety investigated in this study is CG, a variety of Standard Modern Greek (SMG) [39,40]. Although CG is the everyday variety used by most speakers on the island of Cyprus, SMG is used in specific official settings such as school classes and the media. At the same time, CG dominates in informal everyday communication. The Greek-speaking populace of Cyprus is </a:t>
            </a:r>
            <a:r>
              <a:rPr lang="en-US" dirty="0" err="1"/>
              <a:t>diglossic</a:t>
            </a:r>
            <a:r>
              <a:rPr lang="en-US" dirty="0"/>
              <a:t> in that CG is the vernacular form (low variety) used in everyday communication, whereas SMG (as the high variety) is used in educational settings, government bodies, and the media. Recent reports propose the emergence of a dialectical continuum of CG with an emerging "</a:t>
            </a:r>
            <a:r>
              <a:rPr lang="en-US" dirty="0" err="1"/>
              <a:t>Koine</a:t>
            </a:r>
            <a:r>
              <a:rPr lang="en-US" dirty="0"/>
              <a:t>" or "Urban" form of CG [41]. Its consonantal phonetic inventory contains 31 singletons, most of which have geminate counterparts. There are bilabial, labio-dental, dental/alveolar, palatal and velar phonemes. Regarding manner of articulation, there are stops, fricatives, affricates, nasals, liquids, and glides. The liquid segment /r/ is trilled. In CG, voiced stops are pre-nasalized, with voiceless cognates being either unreleased or aspirated. The /n/ and /s/ may also occur in the word-final position. CG contains post-alveolar fricative and affricates and geminates (double segments) differing from singletons mainly in duration (</a:t>
            </a:r>
            <a:r>
              <a:rPr lang="en-US" dirty="0" err="1"/>
              <a:t>Armostis</a:t>
            </a:r>
            <a:r>
              <a:rPr lang="en-US" dirty="0"/>
              <a:t>, 2009). </a:t>
            </a:r>
          </a:p>
          <a:p>
            <a:pPr fontAlgn="auto">
              <a:spcBef>
                <a:spcPts val="0"/>
              </a:spcBef>
              <a:spcAft>
                <a:spcPts val="0"/>
              </a:spcAft>
              <a:defRPr/>
            </a:pPr>
            <a:endParaRPr lang="en-US" dirty="0"/>
          </a:p>
        </p:txBody>
      </p:sp>
      <p:sp>
        <p:nvSpPr>
          <p:cNvPr id="22531" name="Slide Number Placeholder 3">
            <a:extLst>
              <a:ext uri="{FF2B5EF4-FFF2-40B4-BE49-F238E27FC236}">
                <a16:creationId xmlns:a16="http://schemas.microsoft.com/office/drawing/2014/main" id="{7497A099-4DC5-48DC-8E66-B340896EAC1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A0C106E-1E29-479C-8322-6DB8B8B8887D}" type="slidenum">
              <a:rPr kumimoji="0" lang="en-AU" altLang="en-CY" sz="1200" b="0" i="0" u="none" strike="noStrike" kern="1200" cap="none" spc="0" normalizeH="0" baseline="0" noProof="0">
                <a:ln>
                  <a:noFill/>
                </a:ln>
                <a:solidFill>
                  <a:prstClr val="black"/>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AU" altLang="en-CY"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083962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SSDs involve difficulties in producing speech sounds correctly, affecting speech intelligibility.</a:t>
            </a:r>
          </a:p>
          <a:p>
            <a:r>
              <a:rPr lang="en-US" dirty="0"/>
              <a:t>Common in early childhood, affects communication, social skills, and academic performance </a:t>
            </a:r>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7</a:t>
            </a:fld>
            <a:endParaRPr lang="en-US"/>
          </a:p>
        </p:txBody>
      </p:sp>
    </p:spTree>
    <p:extLst>
      <p:ext uri="{BB962C8B-B14F-4D97-AF65-F5344CB8AC3E}">
        <p14:creationId xmlns:p14="http://schemas.microsoft.com/office/powerpoint/2010/main" val="3206829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In response to the call for papers under the theme "What is in a name," proposed by the Scientific Child Speech Committee of the International Association of Communication Sciences and Disorders (IALP), the current paper discusses taxonomy and its relation to speech sound disorders (SSD) from a cross-linguistic perspective. The authors draw from international theoretical and clinical research, which underscores the importance of taxonomy systems in SSD.</a:t>
            </a:r>
            <a:r>
              <a:rPr lang="en-US" b="1" dirty="0"/>
              <a:t>  </a:t>
            </a:r>
            <a:r>
              <a:rPr lang="en-US" dirty="0"/>
              <a:t>The current paper stresses the importance of the contribution to differential diagnosis and prognosis of children with protracted speech profiles based on taxonomy profiles and systems for SSD. The advantages and shortcomings of taxonomy in SSD are also discussed from a cross-linguistic context.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10</a:t>
            </a:fld>
            <a:endParaRPr lang="en-US"/>
          </a:p>
        </p:txBody>
      </p:sp>
    </p:spTree>
    <p:extLst>
      <p:ext uri="{BB962C8B-B14F-4D97-AF65-F5344CB8AC3E}">
        <p14:creationId xmlns:p14="http://schemas.microsoft.com/office/powerpoint/2010/main" val="230996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Therefore, SSD affects a child's ability to produce sounds correctly. Phonological intervention is key in addressing speech sound errors.</a:t>
            </a:r>
          </a:p>
          <a:p>
            <a:r>
              <a:rPr lang="en-US" dirty="0"/>
              <a:t>Importance of phonological density and word-level characteristics in intervention. Significance of Study:    Limited studies on Cypriot Greek-speaking children with SSD.     Exploring the role of phonological error types via inconsistency, given that Dodd’s model, adopted here, includes two subtypes of Phonological Disorders differentiated on the presence or absence of phonological inconsistency.</a:t>
            </a:r>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11</a:t>
            </a:fld>
            <a:endParaRPr lang="en-US"/>
          </a:p>
        </p:txBody>
      </p:sp>
    </p:spTree>
    <p:extLst>
      <p:ext uri="{BB962C8B-B14F-4D97-AF65-F5344CB8AC3E}">
        <p14:creationId xmlns:p14="http://schemas.microsoft.com/office/powerpoint/2010/main" val="4077243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r>
              <a:rPr lang="en-US" sz="900" b="1" dirty="0">
                <a:solidFill>
                  <a:schemeClr val="bg1"/>
                </a:solidFill>
              </a:rPr>
              <a:t>) </a:t>
            </a:r>
            <a:r>
              <a:rPr lang="en-US" dirty="0"/>
              <a:t>Dodd, B. Differential Diagnosis of Pediatric Speech Sound Disorder. </a:t>
            </a:r>
            <a:r>
              <a:rPr lang="en-US" i="1" dirty="0" err="1"/>
              <a:t>Curr</a:t>
            </a:r>
            <a:r>
              <a:rPr lang="en-US" i="1" dirty="0"/>
              <a:t> Dev </a:t>
            </a:r>
            <a:r>
              <a:rPr lang="en-US" i="1" dirty="0" err="1"/>
              <a:t>Disord</a:t>
            </a:r>
            <a:r>
              <a:rPr lang="en-US" i="1" dirty="0"/>
              <a:t> Rep</a:t>
            </a:r>
            <a:r>
              <a:rPr lang="en-US" dirty="0"/>
              <a:t> </a:t>
            </a:r>
            <a:r>
              <a:rPr lang="en-US" b="1" dirty="0"/>
              <a:t>1</a:t>
            </a:r>
            <a:r>
              <a:rPr lang="en-US" dirty="0"/>
              <a:t>, 189–196 (2014). https://doi.org/10.1007/s40474-014-0017-3</a:t>
            </a:r>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12</a:t>
            </a:fld>
            <a:endParaRPr lang="en-US"/>
          </a:p>
        </p:txBody>
      </p:sp>
    </p:spTree>
    <p:extLst>
      <p:ext uri="{BB962C8B-B14F-4D97-AF65-F5344CB8AC3E}">
        <p14:creationId xmlns:p14="http://schemas.microsoft.com/office/powerpoint/2010/main" val="735102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b="1" dirty="0"/>
              <a:t>Interpretation</a:t>
            </a:r>
          </a:p>
          <a:p>
            <a:pPr>
              <a:buFont typeface="Arial" panose="020B0604020202020204" pitchFamily="34" charset="0"/>
              <a:buChar char="•"/>
            </a:pPr>
            <a:r>
              <a:rPr lang="en-US" dirty="0"/>
              <a:t>Children with </a:t>
            </a:r>
            <a:r>
              <a:rPr lang="en-US" b="1" dirty="0"/>
              <a:t>Speech Sound Disorders (SSD)</a:t>
            </a:r>
            <a:r>
              <a:rPr lang="en-US" dirty="0"/>
              <a:t> show </a:t>
            </a:r>
            <a:r>
              <a:rPr lang="en-US" b="1" dirty="0"/>
              <a:t>substantially higher and more variable inconsistency</a:t>
            </a:r>
            <a:r>
              <a:rPr lang="en-US" dirty="0"/>
              <a:t> compared to their typically developing (TD) peers.</a:t>
            </a:r>
          </a:p>
          <a:p>
            <a:pPr>
              <a:buFont typeface="Arial" panose="020B0604020202020204" pitchFamily="34" charset="0"/>
              <a:buChar char="•"/>
            </a:pPr>
            <a:r>
              <a:rPr lang="en-US" dirty="0"/>
              <a:t>This supports the study’s hypothesis that </a:t>
            </a:r>
            <a:r>
              <a:rPr lang="en-US" b="1" dirty="0"/>
              <a:t>inconsistency is a key marker</a:t>
            </a:r>
            <a:r>
              <a:rPr lang="en-US" dirty="0"/>
              <a:t> in distinguishing SSD subtypes, particularly those with </a:t>
            </a:r>
            <a:r>
              <a:rPr lang="en-US" b="1" dirty="0"/>
              <a:t>inconsistent phonological disorder (IPD)</a:t>
            </a:r>
            <a:r>
              <a:rPr lang="en-US" dirty="0"/>
              <a:t> or planning deficits (e.g., CAS).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t>
            </a:r>
            <a:r>
              <a:rPr lang="en-US" i="1" dirty="0"/>
              <a:t>Mann-Whitney </a:t>
            </a:r>
            <a:r>
              <a:rPr lang="en-US" dirty="0"/>
              <a:t>result is </a:t>
            </a:r>
            <a:r>
              <a:rPr lang="en-US" b="1" dirty="0"/>
              <a:t>statistically significant</a:t>
            </a:r>
            <a:r>
              <a:rPr lang="en-US" dirty="0"/>
              <a:t> (p &lt; 0.001), confirming that </a:t>
            </a:r>
            <a:r>
              <a:rPr lang="en-US" b="1" dirty="0"/>
              <a:t>children with SSD exhibit significantly higher inconsistency</a:t>
            </a:r>
            <a:r>
              <a:rPr lang="en-US" dirty="0"/>
              <a:t> in speech production than their typically developing peers. This supports the diagnostic relevance of inconsistency measures.</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Children with SSD (n=9) showed significantly higher inconsistency (M = 70.5%) than TD peers (M = 1.9%, p &lt; 0.001).</a:t>
            </a:r>
            <a:br>
              <a:rPr lang="en-US" dirty="0"/>
            </a:br>
            <a:br>
              <a:rPr lang="en-US" dirty="0"/>
            </a:br>
            <a:r>
              <a:rPr lang="en-US" dirty="0"/>
              <a:t>Despite the small sample size, the effect is strong and statistically robust. Inconsistency appears to be a key marker in distinguishing SSD subtypes.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20</a:t>
            </a:fld>
            <a:endParaRPr lang="en-US"/>
          </a:p>
        </p:txBody>
      </p:sp>
    </p:spTree>
    <p:extLst>
      <p:ext uri="{BB962C8B-B14F-4D97-AF65-F5344CB8AC3E}">
        <p14:creationId xmlns:p14="http://schemas.microsoft.com/office/powerpoint/2010/main" val="900338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0377C-7B5D-4521-845D-57F972585E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x-none"/>
          </a:p>
        </p:txBody>
      </p:sp>
      <p:sp>
        <p:nvSpPr>
          <p:cNvPr id="3" name="Subtitle 2">
            <a:extLst>
              <a:ext uri="{FF2B5EF4-FFF2-40B4-BE49-F238E27FC236}">
                <a16:creationId xmlns:a16="http://schemas.microsoft.com/office/drawing/2014/main" id="{F003F2A2-70FB-47BD-AA70-573A640FF5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x-none"/>
          </a:p>
        </p:txBody>
      </p:sp>
      <p:sp>
        <p:nvSpPr>
          <p:cNvPr id="4" name="Date Placeholder 3">
            <a:extLst>
              <a:ext uri="{FF2B5EF4-FFF2-40B4-BE49-F238E27FC236}">
                <a16:creationId xmlns:a16="http://schemas.microsoft.com/office/drawing/2014/main" id="{2B6FEDF8-D681-4BED-9108-18179ADCC10E}"/>
              </a:ext>
            </a:extLst>
          </p:cNvPr>
          <p:cNvSpPr>
            <a:spLocks noGrp="1"/>
          </p:cNvSpPr>
          <p:nvPr>
            <p:ph type="dt" sz="half" idx="10"/>
          </p:nvPr>
        </p:nvSpPr>
        <p:spPr/>
        <p:txBody>
          <a:bodyPr/>
          <a:lstStyle/>
          <a:p>
            <a:fld id="{D7F253D8-34CB-1C46-BE2E-9BF66C19CB75}" type="datetime1">
              <a:rPr lang="en-AU" smtClean="0"/>
              <a:t>19/06/2025</a:t>
            </a:fld>
            <a:endParaRPr lang="en-US" dirty="0"/>
          </a:p>
        </p:txBody>
      </p:sp>
      <p:sp>
        <p:nvSpPr>
          <p:cNvPr id="5" name="Footer Placeholder 4">
            <a:extLst>
              <a:ext uri="{FF2B5EF4-FFF2-40B4-BE49-F238E27FC236}">
                <a16:creationId xmlns:a16="http://schemas.microsoft.com/office/drawing/2014/main" id="{5385BC9C-F3CE-4F6D-9CA2-51209CD2BF5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85BC3DF-FB8C-4E32-9D55-B511B6349D03}"/>
              </a:ext>
            </a:extLst>
          </p:cNvPr>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1466356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E3778-3FE3-4A69-806A-F42C7C04A57E}"/>
              </a:ext>
            </a:extLst>
          </p:cNvPr>
          <p:cNvSpPr>
            <a:spLocks noGrp="1"/>
          </p:cNvSpPr>
          <p:nvPr>
            <p:ph type="title"/>
          </p:nvPr>
        </p:nvSpPr>
        <p:spPr/>
        <p:txBody>
          <a:bodyPr/>
          <a:lstStyle/>
          <a:p>
            <a:r>
              <a:rPr lang="en-US"/>
              <a:t>Click to edit Master title style</a:t>
            </a:r>
            <a:endParaRPr lang="x-none"/>
          </a:p>
        </p:txBody>
      </p:sp>
      <p:sp>
        <p:nvSpPr>
          <p:cNvPr id="3" name="Vertical Text Placeholder 2">
            <a:extLst>
              <a:ext uri="{FF2B5EF4-FFF2-40B4-BE49-F238E27FC236}">
                <a16:creationId xmlns:a16="http://schemas.microsoft.com/office/drawing/2014/main" id="{56F37B1F-AA78-4734-BE32-1AAB2BD8DC5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34C1FD0B-CF9F-4569-BD82-7628AD9CF989}"/>
              </a:ext>
            </a:extLst>
          </p:cNvPr>
          <p:cNvSpPr>
            <a:spLocks noGrp="1"/>
          </p:cNvSpPr>
          <p:nvPr>
            <p:ph type="dt" sz="half" idx="10"/>
          </p:nvPr>
        </p:nvSpPr>
        <p:spPr/>
        <p:txBody>
          <a:bodyPr/>
          <a:lstStyle/>
          <a:p>
            <a:fld id="{20D80B61-3EBA-4D40-9DA3-921C8200955A}" type="datetime1">
              <a:rPr lang="en-AU" smtClean="0"/>
              <a:t>19/06/2025</a:t>
            </a:fld>
            <a:endParaRPr lang="en-US" dirty="0"/>
          </a:p>
        </p:txBody>
      </p:sp>
      <p:sp>
        <p:nvSpPr>
          <p:cNvPr id="5" name="Footer Placeholder 4">
            <a:extLst>
              <a:ext uri="{FF2B5EF4-FFF2-40B4-BE49-F238E27FC236}">
                <a16:creationId xmlns:a16="http://schemas.microsoft.com/office/drawing/2014/main" id="{7B7693FF-4B49-4E21-BDE8-924FB1CAAB9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D9DE52-24C8-48D1-993C-7EDF96E0DDB0}"/>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95802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F3579F-B4C5-444F-BA1A-0D9DA553296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x-none"/>
          </a:p>
        </p:txBody>
      </p:sp>
      <p:sp>
        <p:nvSpPr>
          <p:cNvPr id="3" name="Vertical Text Placeholder 2">
            <a:extLst>
              <a:ext uri="{FF2B5EF4-FFF2-40B4-BE49-F238E27FC236}">
                <a16:creationId xmlns:a16="http://schemas.microsoft.com/office/drawing/2014/main" id="{06A231CB-5805-4023-BC8A-28626572113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B7E1B5B4-263E-4D39-B590-1EB6CE65C1A0}"/>
              </a:ext>
            </a:extLst>
          </p:cNvPr>
          <p:cNvSpPr>
            <a:spLocks noGrp="1"/>
          </p:cNvSpPr>
          <p:nvPr>
            <p:ph type="dt" sz="half" idx="10"/>
          </p:nvPr>
        </p:nvSpPr>
        <p:spPr/>
        <p:txBody>
          <a:bodyPr/>
          <a:lstStyle/>
          <a:p>
            <a:fld id="{761FE52A-5101-B54F-BCE4-5CA312F3AB8C}" type="datetime1">
              <a:rPr lang="en-AU" smtClean="0"/>
              <a:t>19/06/2025</a:t>
            </a:fld>
            <a:endParaRPr lang="en-US" dirty="0"/>
          </a:p>
        </p:txBody>
      </p:sp>
      <p:sp>
        <p:nvSpPr>
          <p:cNvPr id="5" name="Footer Placeholder 4">
            <a:extLst>
              <a:ext uri="{FF2B5EF4-FFF2-40B4-BE49-F238E27FC236}">
                <a16:creationId xmlns:a16="http://schemas.microsoft.com/office/drawing/2014/main" id="{3C8AA9E3-4E8A-4901-BC43-51DCF7C84DC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30D282A-B832-4292-B4DB-AC1D02AD38BA}"/>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26655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F14F9-D47E-458E-A5A7-F568F3AE352F}"/>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a16="http://schemas.microsoft.com/office/drawing/2014/main" id="{49D85707-30D1-489A-9E56-4992E6DBB0B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FAA067CE-181D-4DD4-8317-A61F4BEBAF0B}"/>
              </a:ext>
            </a:extLst>
          </p:cNvPr>
          <p:cNvSpPr>
            <a:spLocks noGrp="1"/>
          </p:cNvSpPr>
          <p:nvPr>
            <p:ph type="dt" sz="half" idx="10"/>
          </p:nvPr>
        </p:nvSpPr>
        <p:spPr/>
        <p:txBody>
          <a:bodyPr/>
          <a:lstStyle/>
          <a:p>
            <a:fld id="{54783EAD-3F7D-0445-99B2-5310DB01F92B}" type="datetime1">
              <a:rPr lang="en-AU" smtClean="0"/>
              <a:t>19/06/2025</a:t>
            </a:fld>
            <a:endParaRPr lang="en-US" dirty="0"/>
          </a:p>
        </p:txBody>
      </p:sp>
      <p:sp>
        <p:nvSpPr>
          <p:cNvPr id="5" name="Footer Placeholder 4">
            <a:extLst>
              <a:ext uri="{FF2B5EF4-FFF2-40B4-BE49-F238E27FC236}">
                <a16:creationId xmlns:a16="http://schemas.microsoft.com/office/drawing/2014/main" id="{118F75CD-A071-4331-BAB3-8FA124BA33F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0968C74-DFA2-4EC7-94EB-9C9FAC9383EB}"/>
              </a:ext>
            </a:extLst>
          </p:cNvPr>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83151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8BF3-7002-4732-A220-74B94CFB674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x-none"/>
          </a:p>
        </p:txBody>
      </p:sp>
      <p:sp>
        <p:nvSpPr>
          <p:cNvPr id="3" name="Text Placeholder 2">
            <a:extLst>
              <a:ext uri="{FF2B5EF4-FFF2-40B4-BE49-F238E27FC236}">
                <a16:creationId xmlns:a16="http://schemas.microsoft.com/office/drawing/2014/main" id="{62BF0394-7723-48CF-815C-EDA49E8678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215B33A-5364-4187-91FF-837D29AE41A1}"/>
              </a:ext>
            </a:extLst>
          </p:cNvPr>
          <p:cNvSpPr>
            <a:spLocks noGrp="1"/>
          </p:cNvSpPr>
          <p:nvPr>
            <p:ph type="dt" sz="half" idx="10"/>
          </p:nvPr>
        </p:nvSpPr>
        <p:spPr/>
        <p:txBody>
          <a:bodyPr/>
          <a:lstStyle/>
          <a:p>
            <a:fld id="{82CFBF53-C932-E149-90A7-C3CC60FFC55C}" type="datetime1">
              <a:rPr lang="en-AU" smtClean="0"/>
              <a:t>19/06/2025</a:t>
            </a:fld>
            <a:endParaRPr lang="en-US" dirty="0"/>
          </a:p>
        </p:txBody>
      </p:sp>
      <p:sp>
        <p:nvSpPr>
          <p:cNvPr id="5" name="Footer Placeholder 4">
            <a:extLst>
              <a:ext uri="{FF2B5EF4-FFF2-40B4-BE49-F238E27FC236}">
                <a16:creationId xmlns:a16="http://schemas.microsoft.com/office/drawing/2014/main" id="{87B418A9-BDAB-4489-A085-2E0416C5F7B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0A63595-8897-4657-986C-0BFE29DC71DA}"/>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10186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57156-ECC6-4083-B615-DA23B1A8A411}"/>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a16="http://schemas.microsoft.com/office/drawing/2014/main" id="{F039B052-6681-40D0-BDB3-0FEC8EBA652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a:extLst>
              <a:ext uri="{FF2B5EF4-FFF2-40B4-BE49-F238E27FC236}">
                <a16:creationId xmlns:a16="http://schemas.microsoft.com/office/drawing/2014/main" id="{E754351E-2CF4-42DB-9BC8-A1242CFFF00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a:extLst>
              <a:ext uri="{FF2B5EF4-FFF2-40B4-BE49-F238E27FC236}">
                <a16:creationId xmlns:a16="http://schemas.microsoft.com/office/drawing/2014/main" id="{5B3FCD77-817C-48FC-A067-9E53CE3213F3}"/>
              </a:ext>
            </a:extLst>
          </p:cNvPr>
          <p:cNvSpPr>
            <a:spLocks noGrp="1"/>
          </p:cNvSpPr>
          <p:nvPr>
            <p:ph type="dt" sz="half" idx="10"/>
          </p:nvPr>
        </p:nvSpPr>
        <p:spPr/>
        <p:txBody>
          <a:bodyPr/>
          <a:lstStyle/>
          <a:p>
            <a:fld id="{A49B09E1-3C25-2D42-A5CE-183C636D2B80}" type="datetime1">
              <a:rPr lang="en-AU" smtClean="0"/>
              <a:t>19/06/2025</a:t>
            </a:fld>
            <a:endParaRPr lang="en-US" dirty="0"/>
          </a:p>
        </p:txBody>
      </p:sp>
      <p:sp>
        <p:nvSpPr>
          <p:cNvPr id="6" name="Footer Placeholder 5">
            <a:extLst>
              <a:ext uri="{FF2B5EF4-FFF2-40B4-BE49-F238E27FC236}">
                <a16:creationId xmlns:a16="http://schemas.microsoft.com/office/drawing/2014/main" id="{E35E5437-8941-40EF-AED5-2EC41E50779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C3D0D8-E3F8-4487-9E14-9692D78FCEF9}"/>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33300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9B9A7-BB72-4359-80BD-D86FAA37DE3A}"/>
              </a:ext>
            </a:extLst>
          </p:cNvPr>
          <p:cNvSpPr>
            <a:spLocks noGrp="1"/>
          </p:cNvSpPr>
          <p:nvPr>
            <p:ph type="title"/>
          </p:nvPr>
        </p:nvSpPr>
        <p:spPr>
          <a:xfrm>
            <a:off x="839788" y="365125"/>
            <a:ext cx="10515600" cy="1325563"/>
          </a:xfrm>
        </p:spPr>
        <p:txBody>
          <a:bodyPr/>
          <a:lstStyle/>
          <a:p>
            <a:r>
              <a:rPr lang="en-US"/>
              <a:t>Click to edit Master title style</a:t>
            </a:r>
            <a:endParaRPr lang="x-none"/>
          </a:p>
        </p:txBody>
      </p:sp>
      <p:sp>
        <p:nvSpPr>
          <p:cNvPr id="3" name="Text Placeholder 2">
            <a:extLst>
              <a:ext uri="{FF2B5EF4-FFF2-40B4-BE49-F238E27FC236}">
                <a16:creationId xmlns:a16="http://schemas.microsoft.com/office/drawing/2014/main" id="{E131EF59-7550-467D-A052-89CB440623D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EE0DC25-3430-4A9E-B33D-45A73453187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a:extLst>
              <a:ext uri="{FF2B5EF4-FFF2-40B4-BE49-F238E27FC236}">
                <a16:creationId xmlns:a16="http://schemas.microsoft.com/office/drawing/2014/main" id="{4C921ADB-BEC1-443F-AAC3-6C448143CF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F70C480-7663-4A54-B2A1-1E0E767ADA2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a:extLst>
              <a:ext uri="{FF2B5EF4-FFF2-40B4-BE49-F238E27FC236}">
                <a16:creationId xmlns:a16="http://schemas.microsoft.com/office/drawing/2014/main" id="{90057860-5802-4D3F-A3C2-B626291B7464}"/>
              </a:ext>
            </a:extLst>
          </p:cNvPr>
          <p:cNvSpPr>
            <a:spLocks noGrp="1"/>
          </p:cNvSpPr>
          <p:nvPr>
            <p:ph type="dt" sz="half" idx="10"/>
          </p:nvPr>
        </p:nvSpPr>
        <p:spPr/>
        <p:txBody>
          <a:bodyPr/>
          <a:lstStyle/>
          <a:p>
            <a:fld id="{EE2C5C4B-2BE3-1145-A167-B869D3FC47BE}" type="datetime1">
              <a:rPr lang="en-AU" smtClean="0"/>
              <a:t>19/06/2025</a:t>
            </a:fld>
            <a:endParaRPr lang="en-US" dirty="0"/>
          </a:p>
        </p:txBody>
      </p:sp>
      <p:sp>
        <p:nvSpPr>
          <p:cNvPr id="8" name="Footer Placeholder 7">
            <a:extLst>
              <a:ext uri="{FF2B5EF4-FFF2-40B4-BE49-F238E27FC236}">
                <a16:creationId xmlns:a16="http://schemas.microsoft.com/office/drawing/2014/main" id="{B15340C2-C1BB-4357-9370-0E8170396D5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7870B12-8A55-40DD-85E0-579BBEB81C8D}"/>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66250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F4271-9E25-470D-A5A4-5E57DCDCDEB6}"/>
              </a:ext>
            </a:extLst>
          </p:cNvPr>
          <p:cNvSpPr>
            <a:spLocks noGrp="1"/>
          </p:cNvSpPr>
          <p:nvPr>
            <p:ph type="title"/>
          </p:nvPr>
        </p:nvSpPr>
        <p:spPr/>
        <p:txBody>
          <a:bodyPr/>
          <a:lstStyle/>
          <a:p>
            <a:r>
              <a:rPr lang="en-US"/>
              <a:t>Click to edit Master title style</a:t>
            </a:r>
            <a:endParaRPr lang="x-none"/>
          </a:p>
        </p:txBody>
      </p:sp>
      <p:sp>
        <p:nvSpPr>
          <p:cNvPr id="3" name="Date Placeholder 2">
            <a:extLst>
              <a:ext uri="{FF2B5EF4-FFF2-40B4-BE49-F238E27FC236}">
                <a16:creationId xmlns:a16="http://schemas.microsoft.com/office/drawing/2014/main" id="{68D84882-CB96-43AB-A437-C01B0D9EE153}"/>
              </a:ext>
            </a:extLst>
          </p:cNvPr>
          <p:cNvSpPr>
            <a:spLocks noGrp="1"/>
          </p:cNvSpPr>
          <p:nvPr>
            <p:ph type="dt" sz="half" idx="10"/>
          </p:nvPr>
        </p:nvSpPr>
        <p:spPr/>
        <p:txBody>
          <a:bodyPr/>
          <a:lstStyle/>
          <a:p>
            <a:fld id="{6686FF5A-01D1-B64D-92CA-34D104F1211A}" type="datetime1">
              <a:rPr lang="en-AU" smtClean="0"/>
              <a:t>19/06/2025</a:t>
            </a:fld>
            <a:endParaRPr lang="en-US" dirty="0"/>
          </a:p>
        </p:txBody>
      </p:sp>
      <p:sp>
        <p:nvSpPr>
          <p:cNvPr id="4" name="Footer Placeholder 3">
            <a:extLst>
              <a:ext uri="{FF2B5EF4-FFF2-40B4-BE49-F238E27FC236}">
                <a16:creationId xmlns:a16="http://schemas.microsoft.com/office/drawing/2014/main" id="{B957960E-397E-4C0A-B36C-46E9ED40D30E}"/>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17E2F1C-3740-4D8B-8E1B-82830DCCC164}"/>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34161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4F1056-0225-4BFE-9A75-DCD9D956405B}"/>
              </a:ext>
            </a:extLst>
          </p:cNvPr>
          <p:cNvSpPr>
            <a:spLocks noGrp="1"/>
          </p:cNvSpPr>
          <p:nvPr>
            <p:ph type="dt" sz="half" idx="10"/>
          </p:nvPr>
        </p:nvSpPr>
        <p:spPr/>
        <p:txBody>
          <a:bodyPr/>
          <a:lstStyle/>
          <a:p>
            <a:fld id="{08CAD907-D2F2-2043-9EB3-176FCC5F37EF}" type="datetime1">
              <a:rPr lang="en-AU" smtClean="0"/>
              <a:t>19/06/2025</a:t>
            </a:fld>
            <a:endParaRPr lang="en-US" dirty="0"/>
          </a:p>
        </p:txBody>
      </p:sp>
      <p:sp>
        <p:nvSpPr>
          <p:cNvPr id="3" name="Footer Placeholder 2">
            <a:extLst>
              <a:ext uri="{FF2B5EF4-FFF2-40B4-BE49-F238E27FC236}">
                <a16:creationId xmlns:a16="http://schemas.microsoft.com/office/drawing/2014/main" id="{B078001C-F66C-47B5-8FF7-DE527770970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EB66E1F-F4F3-44C5-9DB3-6338EF5D8F78}"/>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17190661"/>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60525-EACB-466E-833B-47F1B7FCDC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Content Placeholder 2">
            <a:extLst>
              <a:ext uri="{FF2B5EF4-FFF2-40B4-BE49-F238E27FC236}">
                <a16:creationId xmlns:a16="http://schemas.microsoft.com/office/drawing/2014/main" id="{957B2FE2-C986-4E66-882F-DD53135517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a:extLst>
              <a:ext uri="{FF2B5EF4-FFF2-40B4-BE49-F238E27FC236}">
                <a16:creationId xmlns:a16="http://schemas.microsoft.com/office/drawing/2014/main" id="{E9366B4A-2CF3-4E38-96FD-0975BC9B8E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86228D2-9F6D-4479-8774-6A4C82585567}"/>
              </a:ext>
            </a:extLst>
          </p:cNvPr>
          <p:cNvSpPr>
            <a:spLocks noGrp="1"/>
          </p:cNvSpPr>
          <p:nvPr>
            <p:ph type="dt" sz="half" idx="10"/>
          </p:nvPr>
        </p:nvSpPr>
        <p:spPr/>
        <p:txBody>
          <a:bodyPr/>
          <a:lstStyle/>
          <a:p>
            <a:fld id="{C3FEAFBC-7AE8-5048-B888-0F86FEED5C7F}" type="datetime1">
              <a:rPr lang="en-AU" smtClean="0"/>
              <a:t>19/06/2025</a:t>
            </a:fld>
            <a:endParaRPr lang="en-US" dirty="0"/>
          </a:p>
        </p:txBody>
      </p:sp>
      <p:sp>
        <p:nvSpPr>
          <p:cNvPr id="6" name="Footer Placeholder 5">
            <a:extLst>
              <a:ext uri="{FF2B5EF4-FFF2-40B4-BE49-F238E27FC236}">
                <a16:creationId xmlns:a16="http://schemas.microsoft.com/office/drawing/2014/main" id="{3DBA74C1-9B49-47CC-B0E6-EF01F1A371A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3D0EED0-8ADB-45E2-8322-624F2C764F67}"/>
              </a:ext>
            </a:extLst>
          </p:cNvPr>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10516762"/>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D7947-39B7-4E22-A537-1532753063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Picture Placeholder 2">
            <a:extLst>
              <a:ext uri="{FF2B5EF4-FFF2-40B4-BE49-F238E27FC236}">
                <a16:creationId xmlns:a16="http://schemas.microsoft.com/office/drawing/2014/main" id="{F3B5D8C8-E8DB-40CF-8258-343C71CDF8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a16="http://schemas.microsoft.com/office/drawing/2014/main" id="{6E577917-32EB-4C20-B5AE-9320ED67D8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F30BDB-136C-4B3E-B0CB-B284BA5B9B87}"/>
              </a:ext>
            </a:extLst>
          </p:cNvPr>
          <p:cNvSpPr>
            <a:spLocks noGrp="1"/>
          </p:cNvSpPr>
          <p:nvPr>
            <p:ph type="dt" sz="half" idx="10"/>
          </p:nvPr>
        </p:nvSpPr>
        <p:spPr/>
        <p:txBody>
          <a:bodyPr/>
          <a:lstStyle/>
          <a:p>
            <a:fld id="{63C25D06-FB00-1E41-B896-B54078D5F2D7}" type="datetime1">
              <a:rPr lang="en-AU" smtClean="0"/>
              <a:t>19/06/2025</a:t>
            </a:fld>
            <a:endParaRPr lang="en-US" dirty="0"/>
          </a:p>
        </p:txBody>
      </p:sp>
      <p:sp>
        <p:nvSpPr>
          <p:cNvPr id="6" name="Footer Placeholder 5">
            <a:extLst>
              <a:ext uri="{FF2B5EF4-FFF2-40B4-BE49-F238E27FC236}">
                <a16:creationId xmlns:a16="http://schemas.microsoft.com/office/drawing/2014/main" id="{8461C38E-50B1-4B9C-8B14-FC92A17031A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4934863-FBCC-451D-AB6B-3EDE8E4FB066}"/>
              </a:ext>
            </a:extLst>
          </p:cNvPr>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18960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7C34F4-1036-4A35-9037-93BC2021EF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3" name="Text Placeholder 2">
            <a:extLst>
              <a:ext uri="{FF2B5EF4-FFF2-40B4-BE49-F238E27FC236}">
                <a16:creationId xmlns:a16="http://schemas.microsoft.com/office/drawing/2014/main" id="{123A7644-EA39-49D6-9B18-C40C2A5478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53C54601-D498-4B43-B8E8-F4EDD5B31B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FF97E1-F69D-E343-8E05-1CF0EF36EF2B}" type="datetime1">
              <a:rPr lang="en-AU" smtClean="0"/>
              <a:t>19/06/2025</a:t>
            </a:fld>
            <a:endParaRPr lang="en-US" dirty="0"/>
          </a:p>
        </p:txBody>
      </p:sp>
      <p:sp>
        <p:nvSpPr>
          <p:cNvPr id="5" name="Footer Placeholder 4">
            <a:extLst>
              <a:ext uri="{FF2B5EF4-FFF2-40B4-BE49-F238E27FC236}">
                <a16:creationId xmlns:a16="http://schemas.microsoft.com/office/drawing/2014/main" id="{4DE00880-8024-4A5E-BC36-377EAF4B97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EAD25279-229C-48AA-9D26-A651A2CF44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807847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diagramLayout" Target="../diagrams/layout1.xml"/><Relationship Id="rId7" Type="http://schemas.openxmlformats.org/officeDocument/2006/relationships/image" Target="../media/image29.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3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0D9CE91-17F9-4350-B9C5-A4ED0AF9AE9B}"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68F851E2-39E7-47AB-BF27-FBF3162BE49D}"/>
              </a:ext>
            </a:extLst>
          </p:cNvPr>
          <p:cNvSpPr/>
          <p:nvPr/>
        </p:nvSpPr>
        <p:spPr>
          <a:xfrm>
            <a:off x="573156" y="1571084"/>
            <a:ext cx="11211340" cy="4783044"/>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l-GR"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l-GR"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algn="ctr">
              <a:defRPr/>
            </a:pPr>
            <a:r>
              <a:rPr kumimoji="0" lang="en-US" sz="2000" b="1" strike="noStrike" kern="1200" cap="none" spc="0" normalizeH="0" baseline="0" noProof="0" dirty="0" err="1">
                <a:ln>
                  <a:noFill/>
                </a:ln>
                <a:solidFill>
                  <a:prstClr val="white"/>
                </a:solidFill>
                <a:effectLst/>
                <a:uLnTx/>
                <a:uFillTx/>
                <a:latin typeface="Calibri" panose="020F0502020204030204"/>
                <a:ea typeface="+mn-ea"/>
                <a:cs typeface="+mn-cs"/>
              </a:rPr>
              <a:t>Kakia</a:t>
            </a:r>
            <a:r>
              <a:rPr kumimoji="0" lang="en-US" sz="2000" b="1"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US" sz="2000" b="1" strike="noStrike" kern="1200" cap="none" spc="0" normalizeH="0" baseline="0" noProof="0" dirty="0" err="1">
                <a:ln>
                  <a:noFill/>
                </a:ln>
                <a:solidFill>
                  <a:prstClr val="white"/>
                </a:solidFill>
                <a:effectLst/>
                <a:uLnTx/>
                <a:uFillTx/>
                <a:latin typeface="Calibri" panose="020F0502020204030204"/>
                <a:ea typeface="+mn-ea"/>
                <a:cs typeface="+mn-cs"/>
              </a:rPr>
              <a:t>Petinou</a:t>
            </a:r>
            <a:r>
              <a:rPr lang="en-US" sz="2000" b="1" dirty="0">
                <a:solidFill>
                  <a:prstClr val="white"/>
                </a:solidFill>
                <a:latin typeface="Calibri" panose="020F0502020204030204"/>
              </a:rPr>
              <a:t>, </a:t>
            </a:r>
            <a:r>
              <a:rPr kumimoji="0" lang="en-US" sz="2000" b="1" strike="noStrike" kern="1200" cap="none" spc="0" normalizeH="0" baseline="0" noProof="0" dirty="0">
                <a:ln>
                  <a:noFill/>
                </a:ln>
                <a:solidFill>
                  <a:prstClr val="white"/>
                </a:solidFill>
                <a:effectLst/>
                <a:uLnTx/>
                <a:uFillTx/>
                <a:latin typeface="Calibri" panose="020F0502020204030204"/>
                <a:ea typeface="+mn-ea"/>
                <a:cs typeface="+mn-cs"/>
              </a:rPr>
              <a:t>Theodora </a:t>
            </a:r>
            <a:r>
              <a:rPr kumimoji="0" lang="en-US" sz="2000" b="1" strike="noStrike" kern="1200" cap="none" spc="0" normalizeH="0" baseline="0" noProof="0" dirty="0" err="1">
                <a:ln>
                  <a:noFill/>
                </a:ln>
                <a:solidFill>
                  <a:prstClr val="white"/>
                </a:solidFill>
                <a:effectLst/>
                <a:uLnTx/>
                <a:uFillTx/>
                <a:latin typeface="Calibri" panose="020F0502020204030204"/>
                <a:ea typeface="+mn-ea"/>
                <a:cs typeface="+mn-cs"/>
              </a:rPr>
              <a:t>Papastefanou</a:t>
            </a:r>
            <a:endParaRPr kumimoji="0" lang="en-US" sz="2000" b="1" strike="noStrike" kern="1200" cap="none" spc="0" normalizeH="0" baseline="0" noProof="0" dirty="0">
              <a:ln>
                <a:noFill/>
              </a:ln>
              <a:solidFill>
                <a:prstClr val="white"/>
              </a:solidFill>
              <a:effectLst/>
              <a:uLnTx/>
              <a:uFillTx/>
              <a:latin typeface="Calibri" panose="020F0502020204030204"/>
              <a:ea typeface="+mn-ea"/>
              <a:cs typeface="+mn-cs"/>
            </a:endParaRPr>
          </a:p>
          <a:p>
            <a:pPr algn="ctr">
              <a:defRPr/>
            </a:pPr>
            <a:r>
              <a:rPr lang="en-US" sz="2000" b="1" dirty="0">
                <a:solidFill>
                  <a:prstClr val="white"/>
                </a:solidFill>
                <a:latin typeface="Calibri" panose="020F0502020204030204"/>
              </a:rPr>
              <a:t>Cyprus University of Technology</a:t>
            </a:r>
          </a:p>
          <a:p>
            <a:pPr algn="ctr">
              <a:defRPr/>
            </a:pPr>
            <a:r>
              <a:rPr kumimoji="0" lang="en-US" sz="2000" b="1" strike="noStrike" kern="1200" cap="none" spc="0" normalizeH="0" baseline="0" noProof="0" dirty="0">
                <a:ln>
                  <a:noFill/>
                </a:ln>
                <a:solidFill>
                  <a:prstClr val="white"/>
                </a:solidFill>
                <a:effectLst/>
                <a:uLnTx/>
                <a:uFillTx/>
                <a:latin typeface="Calibri" panose="020F0502020204030204"/>
                <a:ea typeface="+mn-ea"/>
                <a:cs typeface="+mn-cs"/>
              </a:rPr>
              <a:t>School of Health Sciences</a:t>
            </a:r>
          </a:p>
          <a:p>
            <a:pPr algn="ctr">
              <a:defRPr/>
            </a:pPr>
            <a:r>
              <a:rPr lang="en-US" sz="2000" b="1" dirty="0">
                <a:solidFill>
                  <a:prstClr val="white"/>
                </a:solidFill>
                <a:latin typeface="Calibri" panose="020F0502020204030204"/>
              </a:rPr>
              <a:t>Department of Rehabilitation Sciences </a:t>
            </a:r>
            <a:endParaRPr kumimoji="0" lang="en-US" sz="2000" b="1"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29FDD8C0-67E7-4EC7-8CB0-0EE53C9EF398}"/>
              </a:ext>
            </a:extLst>
          </p:cNvPr>
          <p:cNvSpPr/>
          <p:nvPr/>
        </p:nvSpPr>
        <p:spPr>
          <a:xfrm>
            <a:off x="573156" y="1573305"/>
            <a:ext cx="11211340" cy="2263403"/>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dirty="0"/>
              <a:t>Speech Sound Disorders: The importance of speech inconsistency</a:t>
            </a:r>
            <a:endParaRPr kumimoji="0" lang="x-none" sz="3200" b="0" i="0" u="none" strike="noStrike" kern="1200" cap="none" spc="0" normalizeH="0" baseline="0" noProof="0" dirty="0">
              <a:ln>
                <a:noFill/>
              </a:ln>
              <a:solidFill>
                <a:schemeClr val="bg1"/>
              </a:solidFill>
              <a:effectLst/>
              <a:uLnTx/>
              <a:uFillTx/>
              <a:latin typeface="Calibri" panose="020F0502020204030204"/>
            </a:endParaRPr>
          </a:p>
        </p:txBody>
      </p:sp>
      <p:pic>
        <p:nvPicPr>
          <p:cNvPr id="8" name="Picture 7">
            <a:extLst>
              <a:ext uri="{FF2B5EF4-FFF2-40B4-BE49-F238E27FC236}">
                <a16:creationId xmlns:a16="http://schemas.microsoft.com/office/drawing/2014/main" id="{68252010-4F48-4873-A7F5-0A6156B925AE}"/>
              </a:ext>
            </a:extLst>
          </p:cNvPr>
          <p:cNvPicPr>
            <a:picLocks noChangeAspect="1"/>
          </p:cNvPicPr>
          <p:nvPr/>
        </p:nvPicPr>
        <p:blipFill>
          <a:blip r:embed="rId3"/>
          <a:stretch>
            <a:fillRect/>
          </a:stretch>
        </p:blipFill>
        <p:spPr>
          <a:xfrm>
            <a:off x="573156" y="289873"/>
            <a:ext cx="2450804" cy="1060796"/>
          </a:xfrm>
          <a:prstGeom prst="rect">
            <a:avLst/>
          </a:prstGeom>
        </p:spPr>
      </p:pic>
      <p:sp>
        <p:nvSpPr>
          <p:cNvPr id="9" name="TextBox 8">
            <a:extLst>
              <a:ext uri="{FF2B5EF4-FFF2-40B4-BE49-F238E27FC236}">
                <a16:creationId xmlns:a16="http://schemas.microsoft.com/office/drawing/2014/main" id="{3BCFA23C-8E32-445B-B161-F73210CAA295}"/>
              </a:ext>
            </a:extLst>
          </p:cNvPr>
          <p:cNvSpPr txBox="1"/>
          <p:nvPr/>
        </p:nvSpPr>
        <p:spPr>
          <a:xfrm>
            <a:off x="2955758" y="5346941"/>
            <a:ext cx="6280483" cy="646331"/>
          </a:xfrm>
          <a:prstGeom prst="rect">
            <a:avLst/>
          </a:prstGeom>
          <a:solidFill>
            <a:schemeClr val="accent3">
              <a:lumMod val="40000"/>
              <a:lumOff val="60000"/>
            </a:schemeClr>
          </a:solidFill>
        </p:spPr>
        <p:txBody>
          <a:bodyPr wrap="square" rtlCol="0">
            <a:spAutoFit/>
          </a:bodyPr>
          <a:lstStyle/>
          <a:p>
            <a:pPr lvl="0" algn="ctr">
              <a:defRPr/>
            </a:pPr>
            <a:r>
              <a:rPr lang="en-US" b="1" dirty="0"/>
              <a:t>The 5th International Symposium on Monolingual and Bilingual Speech (ISMBS 2025) June 16-18,  2025 Chania, Crete </a:t>
            </a:r>
            <a:endParaRPr kumimoji="0" lang="en-US" sz="1600" b="1"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D20745C8-AD48-4CCB-934D-FF4B4EBBC3AB}"/>
              </a:ext>
            </a:extLst>
          </p:cNvPr>
          <p:cNvPicPr>
            <a:picLocks noChangeAspect="1"/>
          </p:cNvPicPr>
          <p:nvPr/>
        </p:nvPicPr>
        <p:blipFill>
          <a:blip r:embed="rId4"/>
          <a:stretch>
            <a:fillRect/>
          </a:stretch>
        </p:blipFill>
        <p:spPr>
          <a:xfrm>
            <a:off x="6919633" y="316666"/>
            <a:ext cx="2061184" cy="726322"/>
          </a:xfrm>
          <a:prstGeom prst="rect">
            <a:avLst/>
          </a:prstGeom>
        </p:spPr>
      </p:pic>
      <p:pic>
        <p:nvPicPr>
          <p:cNvPr id="13" name="Picture 5">
            <a:extLst>
              <a:ext uri="{FF2B5EF4-FFF2-40B4-BE49-F238E27FC236}">
                <a16:creationId xmlns:a16="http://schemas.microsoft.com/office/drawing/2014/main" id="{ACE2D5C0-68A7-4158-BB31-554F12DF88E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54784" y="254947"/>
            <a:ext cx="2950243" cy="921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9100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a:xfrm>
            <a:off x="838200" y="1461872"/>
            <a:ext cx="10515600" cy="5259603"/>
          </a:xfrm>
        </p:spPr>
        <p:txBody>
          <a:bodyPr>
            <a:normAutofit/>
          </a:bodyPr>
          <a:lstStyle/>
          <a:p>
            <a:r>
              <a:rPr lang="en-US" b="1" dirty="0"/>
              <a:t> What’s in the name: </a:t>
            </a:r>
          </a:p>
          <a:p>
            <a:endParaRPr lang="en-US" sz="1800" dirty="0"/>
          </a:p>
          <a:p>
            <a:endParaRPr lang="en-US" sz="1800" dirty="0"/>
          </a:p>
          <a:p>
            <a:r>
              <a:rPr lang="en-US" sz="2400" dirty="0" err="1"/>
              <a:t>Petinou-Loizou</a:t>
            </a:r>
            <a:r>
              <a:rPr lang="en-US" sz="2400" dirty="0"/>
              <a:t> K, </a:t>
            </a:r>
            <a:r>
              <a:rPr lang="en-US" sz="2400" dirty="0" err="1"/>
              <a:t>Ttofari</a:t>
            </a:r>
            <a:r>
              <a:rPr lang="en-US" sz="2400" dirty="0"/>
              <a:t> K, </a:t>
            </a:r>
            <a:r>
              <a:rPr lang="en-US" sz="2400" dirty="0" err="1"/>
              <a:t>Filippou</a:t>
            </a:r>
            <a:r>
              <a:rPr lang="en-US" sz="2400" dirty="0"/>
              <a:t> E. What is in a name: Taxonomy of speech sound disorders from a cross-linguistic perspective. Int J Lang </a:t>
            </a:r>
            <a:r>
              <a:rPr lang="en-US" sz="2400" dirty="0" err="1"/>
              <a:t>Commun</a:t>
            </a:r>
            <a:r>
              <a:rPr lang="en-US" sz="2400" dirty="0"/>
              <a:t> </a:t>
            </a:r>
            <a:r>
              <a:rPr lang="en-US" sz="2400" dirty="0" err="1"/>
              <a:t>Disord</a:t>
            </a:r>
            <a:r>
              <a:rPr lang="en-US" sz="2400" dirty="0"/>
              <a:t>. 2024 Nov-Dec;59(6):2123-2130. </a:t>
            </a:r>
            <a:r>
              <a:rPr lang="en-US" sz="2400" dirty="0" err="1"/>
              <a:t>doi</a:t>
            </a:r>
            <a:r>
              <a:rPr lang="en-US" sz="2400" dirty="0"/>
              <a:t>: 10.1111/1460-6984.13092. </a:t>
            </a:r>
            <a:r>
              <a:rPr lang="en-US" sz="2400" dirty="0" err="1"/>
              <a:t>Epub</a:t>
            </a:r>
            <a:r>
              <a:rPr lang="en-US" sz="2400" dirty="0"/>
              <a:t> 2024 Jul 19. PMID: 39031175.</a:t>
            </a:r>
          </a:p>
          <a:p>
            <a:r>
              <a:rPr lang="en-US" sz="2400" dirty="0"/>
              <a:t>SLPs do not implement or use a Taxonomy </a:t>
            </a:r>
            <a:r>
              <a:rPr lang="en-US" dirty="0"/>
              <a:t>system in the analysis of SSD profiles</a:t>
            </a:r>
          </a:p>
          <a:p>
            <a:r>
              <a:rPr lang="en-US" dirty="0"/>
              <a:t>Compromises differential Diagnosis and Selection of Optimal Intervention Framework</a:t>
            </a:r>
          </a:p>
          <a:p>
            <a:r>
              <a:rPr lang="en-US" dirty="0"/>
              <a:t>Successful outcomes</a:t>
            </a:r>
          </a:p>
          <a:p>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593942"/>
            <a:ext cx="10515600" cy="867930"/>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latin typeface="+mn-lt"/>
                <a:ea typeface="Roboto Slab" pitchFamily="2" charset="0"/>
              </a:rPr>
              <a:t>Impetus of the investigation </a:t>
            </a:r>
            <a:br>
              <a:rPr lang="en-US" sz="2800" dirty="0">
                <a:solidFill>
                  <a:prstClr val="white"/>
                </a:solidFill>
                <a:latin typeface="+mn-lt"/>
                <a:ea typeface="Roboto Slab" pitchFamily="2" charset="0"/>
              </a:rPr>
            </a:br>
            <a:endParaRPr lang="en-US" sz="2800" dirty="0">
              <a:solidFill>
                <a:prstClr val="white"/>
              </a:solidFill>
              <a:latin typeface="+mn-lt"/>
              <a:ea typeface="Roboto Slab" pitchFamily="2" charset="0"/>
            </a:endParaRPr>
          </a:p>
        </p:txBody>
      </p:sp>
      <p:pic>
        <p:nvPicPr>
          <p:cNvPr id="7" name="Picture 4" descr="Language &amp; Communication Disorders ...">
            <a:extLst>
              <a:ext uri="{FF2B5EF4-FFF2-40B4-BE49-F238E27FC236}">
                <a16:creationId xmlns:a16="http://schemas.microsoft.com/office/drawing/2014/main" id="{D685E8C1-7B32-4505-87D0-5F85140355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1243" y="1476341"/>
            <a:ext cx="1881749" cy="867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052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lnSpcReduction="10000"/>
          </a:bodyPr>
          <a:lstStyle/>
          <a:p>
            <a:r>
              <a:rPr lang="en-US" dirty="0"/>
              <a:t>Why Taxonomy and Inconsistency Matter?</a:t>
            </a:r>
          </a:p>
          <a:p>
            <a:pPr lvl="1"/>
            <a:r>
              <a:rPr lang="en-US" dirty="0"/>
              <a:t>Inform evidence-based practice, </a:t>
            </a:r>
          </a:p>
          <a:p>
            <a:pPr lvl="1"/>
            <a:r>
              <a:rPr lang="en-US" dirty="0"/>
              <a:t>Bear translational value  for differential diagnosis, </a:t>
            </a:r>
          </a:p>
          <a:p>
            <a:pPr lvl="1"/>
            <a:r>
              <a:rPr lang="en-US" dirty="0"/>
              <a:t>Guide the selection of the optimum intervention  </a:t>
            </a:r>
          </a:p>
          <a:p>
            <a:r>
              <a:rPr lang="en-US" dirty="0"/>
              <a:t>Significance of Study:</a:t>
            </a:r>
          </a:p>
          <a:p>
            <a:r>
              <a:rPr lang="en-US" dirty="0"/>
              <a:t>Limited data on cross-language taxonomy profiles despite the plethora of developmental data and SSD features.  </a:t>
            </a:r>
          </a:p>
          <a:p>
            <a:r>
              <a:rPr lang="en-US" dirty="0"/>
              <a:t>Exploring the role of phonological inconsistency.</a:t>
            </a:r>
          </a:p>
          <a:p>
            <a:pPr lvl="1"/>
            <a:r>
              <a:rPr lang="en-US" sz="2800" dirty="0"/>
              <a:t>Addressing issues related to SSD Taxonomy and Inconsistency as per Error Types (Dodd, 2023; </a:t>
            </a:r>
            <a:r>
              <a:rPr lang="en-US" sz="2800" dirty="0" err="1"/>
              <a:t>Petinou</a:t>
            </a:r>
            <a:r>
              <a:rPr lang="en-US" sz="2800" dirty="0"/>
              <a:t> et al., 2024) </a:t>
            </a:r>
          </a:p>
          <a:p>
            <a:pPr lvl="1"/>
            <a:endParaRPr lang="en-US" sz="2800" dirty="0"/>
          </a:p>
          <a:p>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b="1" dirty="0">
                <a:solidFill>
                  <a:prstClr val="white"/>
                </a:solidFill>
                <a:ea typeface="Roboto Slab" pitchFamily="2" charset="0"/>
              </a:rPr>
              <a:t>Why Taxonomy and Inconsistency matter? Research Gap </a:t>
            </a:r>
          </a:p>
        </p:txBody>
      </p:sp>
    </p:spTree>
    <p:extLst>
      <p:ext uri="{BB962C8B-B14F-4D97-AF65-F5344CB8AC3E}">
        <p14:creationId xmlns:p14="http://schemas.microsoft.com/office/powerpoint/2010/main" val="2943254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fontScale="92500" lnSpcReduction="10000"/>
          </a:bodyPr>
          <a:lstStyle/>
          <a:p>
            <a:r>
              <a:rPr lang="en-US" b="1" dirty="0"/>
              <a:t>Phonological Delay:</a:t>
            </a:r>
            <a:endParaRPr lang="en-US" dirty="0"/>
          </a:p>
          <a:p>
            <a:pPr lvl="1" fontAlgn="ctr"/>
            <a:r>
              <a:rPr lang="en-US" dirty="0"/>
              <a:t>A delay compared to typical developmental milestones, but they are still using typical phonological processes. </a:t>
            </a:r>
          </a:p>
          <a:p>
            <a:r>
              <a:rPr lang="en-US" b="1" dirty="0"/>
              <a:t>Consistent Deviant Phonological Disorder:</a:t>
            </a:r>
            <a:endParaRPr lang="en-US" dirty="0"/>
          </a:p>
          <a:p>
            <a:pPr lvl="1" fontAlgn="ctr"/>
            <a:r>
              <a:rPr lang="en-US" dirty="0"/>
              <a:t>The use of non-developmental or atypical phonological processes, indicating an impaired understanding of the target phonological system. </a:t>
            </a:r>
          </a:p>
          <a:p>
            <a:r>
              <a:rPr lang="en-US" b="1" dirty="0"/>
              <a:t>Inconsistent Deviant Phonological Disorder:</a:t>
            </a:r>
            <a:endParaRPr lang="en-US" dirty="0"/>
          </a:p>
          <a:p>
            <a:pPr lvl="1" fontAlgn="ctr"/>
            <a:r>
              <a:rPr lang="en-US" dirty="0">
                <a:solidFill>
                  <a:srgbClr val="FF0000"/>
                </a:solidFill>
              </a:rPr>
              <a:t>Variable productions of the same word, with some productions being more accurate than others, and the use of inconsistent phonological processes.</a:t>
            </a:r>
            <a:r>
              <a:rPr lang="en-US" dirty="0"/>
              <a:t> </a:t>
            </a:r>
          </a:p>
          <a:p>
            <a:r>
              <a:rPr lang="en-US" b="1" dirty="0"/>
              <a:t>Childhood Apraxia of Speech (CAS):</a:t>
            </a:r>
            <a:endParaRPr lang="en-US" dirty="0"/>
          </a:p>
          <a:p>
            <a:pPr lvl="1"/>
            <a:r>
              <a:rPr lang="en-US" dirty="0"/>
              <a:t>Motor speech disorder in planning and coordinating the complex movements needed for speech (inconsistency plus prosodic and pause features)</a:t>
            </a:r>
          </a:p>
          <a:p>
            <a:endParaRPr lang="en-US" dirty="0"/>
          </a:p>
          <a:p>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400043"/>
            <a:ext cx="10515600" cy="1255728"/>
          </a:xfrm>
          <a:prstGeom prst="rect">
            <a:avLst/>
          </a:prstGeom>
          <a:solidFill>
            <a:schemeClr val="accent5">
              <a:lumMod val="75000"/>
            </a:schemeClr>
          </a:solidFill>
        </p:spPr>
        <p:txBody>
          <a:bodyPr wrap="square" rtlCol="0">
            <a:spAutoFit/>
          </a:bodyPr>
          <a:lstStyle/>
          <a:p>
            <a:pPr lvl="0">
              <a:defRPr/>
            </a:pPr>
            <a:r>
              <a:rPr lang="en-US" sz="2800" b="1" dirty="0">
                <a:solidFill>
                  <a:schemeClr val="bg1"/>
                </a:solidFill>
              </a:rPr>
              <a:t>Differential Diagnostic Classification System (DDCS) categorizes Speech Sound Disorders (SSDs)</a:t>
            </a:r>
            <a:br>
              <a:rPr lang="en-US" sz="2800" dirty="0">
                <a:solidFill>
                  <a:prstClr val="white"/>
                </a:solidFill>
                <a:ea typeface="Roboto Slab" pitchFamily="2" charset="0"/>
              </a:rPr>
            </a:br>
            <a:endParaRPr lang="en-US" sz="2800" dirty="0">
              <a:solidFill>
                <a:prstClr val="white"/>
              </a:solidFill>
              <a:ea typeface="Roboto Slab" pitchFamily="2" charset="0"/>
            </a:endParaRPr>
          </a:p>
        </p:txBody>
      </p:sp>
    </p:spTree>
    <p:extLst>
      <p:ext uri="{BB962C8B-B14F-4D97-AF65-F5344CB8AC3E}">
        <p14:creationId xmlns:p14="http://schemas.microsoft.com/office/powerpoint/2010/main" val="1285994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a:bodyPr>
          <a:lstStyle/>
          <a:p>
            <a:r>
              <a:rPr lang="en-US" sz="3600" dirty="0"/>
              <a:t>The aim was twofold: </a:t>
            </a:r>
          </a:p>
          <a:p>
            <a:pPr lvl="1"/>
            <a:r>
              <a:rPr lang="en-US" sz="3200" dirty="0"/>
              <a:t>(a) to measure the presence of inconsistency and </a:t>
            </a:r>
          </a:p>
          <a:p>
            <a:pPr lvl="1"/>
            <a:r>
              <a:rPr lang="en-US" sz="3200" dirty="0"/>
              <a:t>(b) to map error patterns</a:t>
            </a:r>
          </a:p>
          <a:p>
            <a:r>
              <a:rPr lang="en-US" sz="3600" dirty="0"/>
              <a:t>Exploratory examination-pilot</a:t>
            </a:r>
            <a:endParaRPr lang="en-CY" sz="3600"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The current study </a:t>
            </a:r>
          </a:p>
        </p:txBody>
      </p:sp>
    </p:spTree>
    <p:extLst>
      <p:ext uri="{BB962C8B-B14F-4D97-AF65-F5344CB8AC3E}">
        <p14:creationId xmlns:p14="http://schemas.microsoft.com/office/powerpoint/2010/main" val="3069222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p:txBody>
          <a:bodyPr>
            <a:normAutofit fontScale="92500"/>
          </a:bodyPr>
          <a:lstStyle/>
          <a:p>
            <a:r>
              <a:rPr lang="en-US" sz="3600" dirty="0"/>
              <a:t>Included two groups of </a:t>
            </a:r>
            <a:r>
              <a:rPr lang="en-US" sz="3600" dirty="0" err="1"/>
              <a:t>bilectal</a:t>
            </a:r>
            <a:r>
              <a:rPr lang="en-US" sz="3600" dirty="0"/>
              <a:t> CG-speaking children ages 4;6-7;0 years (M= 6 , SD= 1.05) </a:t>
            </a:r>
          </a:p>
          <a:p>
            <a:r>
              <a:rPr lang="en-US" sz="3600" dirty="0"/>
              <a:t>Recruited from several SLP centers and the CUT rehabilitation Clinic </a:t>
            </a:r>
          </a:p>
          <a:p>
            <a:r>
              <a:rPr lang="en-US" sz="3600" dirty="0"/>
              <a:t>Some children were enrolled in therapy (no more than 2 months before the onset of the study)</a:t>
            </a:r>
          </a:p>
          <a:p>
            <a:r>
              <a:rPr lang="en-US" sz="3600" dirty="0"/>
              <a:t>Caregivers signed a written consent (Cyprus National Bioethics Committee Approval, 2021, Protocol number 41). </a:t>
            </a:r>
          </a:p>
          <a:p>
            <a:endParaRPr lang="en-US" sz="3600" dirty="0"/>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Participants</a:t>
            </a:r>
          </a:p>
        </p:txBody>
      </p:sp>
    </p:spTree>
    <p:extLst>
      <p:ext uri="{BB962C8B-B14F-4D97-AF65-F5344CB8AC3E}">
        <p14:creationId xmlns:p14="http://schemas.microsoft.com/office/powerpoint/2010/main" val="4094272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p:txBody>
          <a:bodyPr>
            <a:normAutofit/>
          </a:bodyPr>
          <a:lstStyle/>
          <a:p>
            <a:r>
              <a:rPr lang="en-US" sz="3600" dirty="0"/>
              <a:t>Children with a diagnosis of SSD (n=9) (Cyprus Phonology Test, </a:t>
            </a:r>
            <a:r>
              <a:rPr lang="en-US" sz="3600" dirty="0" err="1"/>
              <a:t>Petinou</a:t>
            </a:r>
            <a:r>
              <a:rPr lang="en-US" sz="3600" dirty="0"/>
              <a:t> in progress)</a:t>
            </a:r>
          </a:p>
          <a:p>
            <a:r>
              <a:rPr lang="en-US" sz="3600" dirty="0"/>
              <a:t> Children with Typical Development (TD) (n=9)</a:t>
            </a:r>
          </a:p>
          <a:p>
            <a:r>
              <a:rPr lang="en-US" sz="3600" dirty="0"/>
              <a:t>Phonological Deficits:</a:t>
            </a:r>
          </a:p>
          <a:p>
            <a:pPr lvl="1"/>
            <a:r>
              <a:rPr lang="en-US" sz="3200" dirty="0"/>
              <a:t>Limited phonetic inventory, difficulties with consonant clusters, and vowel production errors.</a:t>
            </a:r>
          </a:p>
          <a:p>
            <a:pPr lvl="1"/>
            <a:r>
              <a:rPr lang="en-US" sz="3200" dirty="0"/>
              <a:t>Impaired intelligibility and sound substitution patterns</a:t>
            </a:r>
          </a:p>
          <a:p>
            <a:pPr lvl="1"/>
            <a:r>
              <a:rPr lang="en-US" sz="3200" dirty="0"/>
              <a:t>Intelligibility Context Scale-Greek (average number 1-2) </a:t>
            </a:r>
          </a:p>
          <a:p>
            <a:endParaRPr lang="en-US" sz="3600" dirty="0"/>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Participants [2]</a:t>
            </a:r>
          </a:p>
        </p:txBody>
      </p:sp>
    </p:spTree>
    <p:extLst>
      <p:ext uri="{BB962C8B-B14F-4D97-AF65-F5344CB8AC3E}">
        <p14:creationId xmlns:p14="http://schemas.microsoft.com/office/powerpoint/2010/main" val="261320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p:txBody>
          <a:bodyPr>
            <a:normAutofit/>
          </a:bodyPr>
          <a:lstStyle/>
          <a:p>
            <a:r>
              <a:rPr lang="en-US" dirty="0"/>
              <a:t>Inconsistency was examined with the use of a 40-word probe list consisting of trisyllabic and multisyllabic targets </a:t>
            </a:r>
          </a:p>
          <a:p>
            <a:r>
              <a:rPr lang="en-US" dirty="0"/>
              <a:t>The stimuli were designed according to Dodd’s DEAP test (Personal Communication). </a:t>
            </a:r>
          </a:p>
          <a:p>
            <a:r>
              <a:rPr lang="en-US" dirty="0"/>
              <a:t>Converted to PowerPoint pictures </a:t>
            </a:r>
          </a:p>
          <a:p>
            <a:r>
              <a:rPr lang="en-US" dirty="0"/>
              <a:t>Targets were elicited three times across one experimental session</a:t>
            </a:r>
          </a:p>
          <a:p>
            <a:r>
              <a:rPr lang="en-US" dirty="0"/>
              <a:t> Blocks of trials were presented  randomly, with a time delay between each block presentation </a:t>
            </a:r>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Methodology and Procedures</a:t>
            </a:r>
          </a:p>
        </p:txBody>
      </p:sp>
    </p:spTree>
    <p:extLst>
      <p:ext uri="{BB962C8B-B14F-4D97-AF65-F5344CB8AC3E}">
        <p14:creationId xmlns:p14="http://schemas.microsoft.com/office/powerpoint/2010/main" val="29834603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p:txBody>
          <a:bodyPr>
            <a:normAutofit/>
          </a:bodyPr>
          <a:lstStyle/>
          <a:p>
            <a:r>
              <a:rPr lang="en-US" sz="3600" dirty="0"/>
              <a:t>Productions were transcribed in IPA and were coded using a binary system </a:t>
            </a:r>
          </a:p>
          <a:p>
            <a:r>
              <a:rPr lang="en-US" sz="3600" dirty="0"/>
              <a:t>0 = no inconsistency, 1 = presence of inconsistency (variable productions across at least two out of the three times)</a:t>
            </a:r>
          </a:p>
          <a:p>
            <a:r>
              <a:rPr lang="en-US" sz="3600" dirty="0"/>
              <a:t>Coding and measurement reliability across 10% of the productions was approximately 90% </a:t>
            </a:r>
            <a:endParaRPr lang="en-CY" sz="3600" dirty="0"/>
          </a:p>
          <a:p>
            <a:endParaRPr lang="en-CY" dirty="0"/>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Methodology and Procedures [2]</a:t>
            </a:r>
          </a:p>
        </p:txBody>
      </p:sp>
    </p:spTree>
    <p:extLst>
      <p:ext uri="{BB962C8B-B14F-4D97-AF65-F5344CB8AC3E}">
        <p14:creationId xmlns:p14="http://schemas.microsoft.com/office/powerpoint/2010/main" val="2345317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10">
            <a:extLst>
              <a:ext uri="{FF2B5EF4-FFF2-40B4-BE49-F238E27FC236}">
                <a16:creationId xmlns:a16="http://schemas.microsoft.com/office/drawing/2014/main" id="{46AADC8C-3092-4DF2-BAF9-6093FEF7A367}"/>
              </a:ext>
            </a:extLst>
          </p:cNvPr>
          <p:cNvGraphicFramePr>
            <a:graphicFrameLocks noGrp="1"/>
          </p:cNvGraphicFramePr>
          <p:nvPr>
            <p:ph idx="1"/>
          </p:nvPr>
        </p:nvGraphicFramePr>
        <p:xfrm>
          <a:off x="838200" y="-366032"/>
          <a:ext cx="10515600" cy="4351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0">
            <a:extLst>
              <a:ext uri="{FF2B5EF4-FFF2-40B4-BE49-F238E27FC236}">
                <a16:creationId xmlns:a16="http://schemas.microsoft.com/office/drawing/2014/main" id="{4A7B456C-1068-4E59-B610-0E651D5D11B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8204" y="3258462"/>
            <a:ext cx="2184513" cy="1453695"/>
          </a:xfrm>
          <a:prstGeom prst="rect">
            <a:avLst/>
          </a:prstGeom>
        </p:spPr>
      </p:pic>
      <p:pic>
        <p:nvPicPr>
          <p:cNvPr id="7" name="Picture 21">
            <a:extLst>
              <a:ext uri="{FF2B5EF4-FFF2-40B4-BE49-F238E27FC236}">
                <a16:creationId xmlns:a16="http://schemas.microsoft.com/office/drawing/2014/main" id="{2628FCC6-5DFC-4BA3-90DA-94FED25A21D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61830" y="3208657"/>
            <a:ext cx="2047204" cy="1378483"/>
          </a:xfrm>
          <a:prstGeom prst="rect">
            <a:avLst/>
          </a:prstGeom>
        </p:spPr>
      </p:pic>
      <p:sp>
        <p:nvSpPr>
          <p:cNvPr id="10" name="Ορθογώνιο 9">
            <a:extLst>
              <a:ext uri="{FF2B5EF4-FFF2-40B4-BE49-F238E27FC236}">
                <a16:creationId xmlns:a16="http://schemas.microsoft.com/office/drawing/2014/main" id="{597B6350-089C-44BA-B7E1-8A5F96146087}"/>
              </a:ext>
            </a:extLst>
          </p:cNvPr>
          <p:cNvSpPr/>
          <p:nvPr/>
        </p:nvSpPr>
        <p:spPr>
          <a:xfrm>
            <a:off x="1390654" y="5353737"/>
            <a:ext cx="1632063"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400" b="1" i="0" u="none" strike="noStrike" kern="1200" cap="none" spc="0" normalizeH="0" baseline="0" noProof="0" dirty="0" err="1">
                <a:ln>
                  <a:noFill/>
                </a:ln>
                <a:solidFill>
                  <a:prstClr val="black"/>
                </a:solidFill>
                <a:effectLst/>
                <a:uLnTx/>
                <a:uFillTx/>
                <a:latin typeface="Calibri" panose="020F0502020204030204"/>
                <a:ea typeface="+mn-ea"/>
                <a:cs typeface="+mn-cs"/>
              </a:rPr>
              <a:t>kala’maɾi</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‘squid’</a:t>
            </a:r>
            <a:endParaRPr kumimoji="0" lang="el-GR"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Ορθογώνιο 10">
            <a:extLst>
              <a:ext uri="{FF2B5EF4-FFF2-40B4-BE49-F238E27FC236}">
                <a16:creationId xmlns:a16="http://schemas.microsoft.com/office/drawing/2014/main" id="{C25F8390-5CDF-404D-955E-B86B99FD0B78}"/>
              </a:ext>
            </a:extLst>
          </p:cNvPr>
          <p:cNvSpPr/>
          <p:nvPr/>
        </p:nvSpPr>
        <p:spPr>
          <a:xfrm>
            <a:off x="4781549" y="5353738"/>
            <a:ext cx="2406707"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400" b="1" i="0" u="none" strike="noStrike" kern="1200" cap="none" spc="0" normalizeH="0" baseline="0" noProof="0" dirty="0" err="1">
                <a:ln>
                  <a:noFill/>
                </a:ln>
                <a:solidFill>
                  <a:prstClr val="black"/>
                </a:solidFill>
                <a:effectLst/>
                <a:uLnTx/>
                <a:uFillTx/>
                <a:latin typeface="Calibri" panose="020F0502020204030204"/>
                <a:ea typeface="+mn-ea"/>
                <a:cs typeface="+mn-cs"/>
              </a:rPr>
              <a:t>ka’la</a:t>
            </a:r>
            <a:r>
              <a:rPr kumimoji="0" lang="el-GR" sz="2400" b="1" i="0" u="none" strike="noStrike" kern="1200" cap="none" spc="0" normalizeH="0" baseline="0" noProof="0" dirty="0">
                <a:ln>
                  <a:noFill/>
                </a:ln>
                <a:solidFill>
                  <a:prstClr val="black"/>
                </a:solidFill>
                <a:effectLst/>
                <a:uLnTx/>
                <a:uFillTx/>
                <a:latin typeface="Calibri" panose="020F0502020204030204"/>
                <a:ea typeface="+mn-ea"/>
                <a:cs typeface="+mn-cs"/>
              </a:rPr>
              <a:t>Θ</a:t>
            </a:r>
            <a:r>
              <a:rPr kumimoji="0" lang="en-US" sz="2400" b="1" i="0" u="none" strike="noStrike" kern="1200" cap="none" spc="0" normalizeH="0" baseline="0" noProof="0" dirty="0" err="1">
                <a:ln>
                  <a:noFill/>
                </a:ln>
                <a:solidFill>
                  <a:prstClr val="black"/>
                </a:solidFill>
                <a:effectLst/>
                <a:uLnTx/>
                <a:uFillTx/>
                <a:latin typeface="Calibri" panose="020F0502020204030204"/>
                <a:ea typeface="+mn-ea"/>
                <a:cs typeface="+mn-cs"/>
              </a:rPr>
              <a:t>aci</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‘basket/</a:t>
            </a:r>
            <a:endParaRPr kumimoji="0" lang="el-GR"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Ορθογώνιο 11">
            <a:extLst>
              <a:ext uri="{FF2B5EF4-FFF2-40B4-BE49-F238E27FC236}">
                <a16:creationId xmlns:a16="http://schemas.microsoft.com/office/drawing/2014/main" id="{A13B9408-2E5A-4621-A99C-4D4A78FBFA3C}"/>
              </a:ext>
            </a:extLst>
          </p:cNvPr>
          <p:cNvSpPr/>
          <p:nvPr/>
        </p:nvSpPr>
        <p:spPr>
          <a:xfrm>
            <a:off x="8861830" y="5411573"/>
            <a:ext cx="2047204"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400" b="1" i="0" u="none" strike="noStrike" kern="1200" cap="none" spc="0" normalizeH="0" baseline="0" noProof="0" dirty="0" err="1">
                <a:ln>
                  <a:noFill/>
                </a:ln>
                <a:solidFill>
                  <a:prstClr val="black"/>
                </a:solidFill>
                <a:effectLst/>
                <a:uLnTx/>
                <a:uFillTx/>
                <a:latin typeface="Calibri" panose="020F0502020204030204"/>
                <a:ea typeface="+mn-ea"/>
                <a:cs typeface="+mn-cs"/>
              </a:rPr>
              <a:t>kala’maci</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‘straw’</a:t>
            </a:r>
            <a:endParaRPr kumimoji="0" lang="el-GR"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itle 4">
            <a:extLst>
              <a:ext uri="{FF2B5EF4-FFF2-40B4-BE49-F238E27FC236}">
                <a16:creationId xmlns:a16="http://schemas.microsoft.com/office/drawing/2014/main" id="{0861C0DB-CB6D-903D-0913-6B92D8CE5ABA}"/>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Stimuli - Example</a:t>
            </a:r>
          </a:p>
        </p:txBody>
      </p:sp>
      <p:pic>
        <p:nvPicPr>
          <p:cNvPr id="1026" name="Picture 2" descr="Mini Bamboo Handle Basket/ Bamboo Fruit Basket | PepperHub">
            <a:extLst>
              <a:ext uri="{FF2B5EF4-FFF2-40B4-BE49-F238E27FC236}">
                <a16:creationId xmlns:a16="http://schemas.microsoft.com/office/drawing/2014/main" id="{93FD52CD-2C75-431A-A9F8-EEC08D32A3C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4437" y="2526397"/>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71642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b="1" dirty="0">
                <a:solidFill>
                  <a:prstClr val="white"/>
                </a:solidFill>
                <a:ea typeface="Roboto Slab" pitchFamily="2" charset="0"/>
              </a:rPr>
              <a:t>Examples Cognate stimuli 3-syllables; multisyllabic </a:t>
            </a:r>
          </a:p>
        </p:txBody>
      </p:sp>
      <p:graphicFrame>
        <p:nvGraphicFramePr>
          <p:cNvPr id="7" name="Content Placeholder 6">
            <a:extLst>
              <a:ext uri="{FF2B5EF4-FFF2-40B4-BE49-F238E27FC236}">
                <a16:creationId xmlns:a16="http://schemas.microsoft.com/office/drawing/2014/main" id="{E7C4DF7A-82F5-4F05-A794-CF49DB22D6A5}"/>
              </a:ext>
            </a:extLst>
          </p:cNvPr>
          <p:cNvGraphicFramePr>
            <a:graphicFrameLocks noGrp="1"/>
          </p:cNvGraphicFramePr>
          <p:nvPr>
            <p:ph idx="1"/>
            <p:extLst>
              <p:ext uri="{D42A27DB-BD31-4B8C-83A1-F6EECF244321}">
                <p14:modId xmlns:p14="http://schemas.microsoft.com/office/powerpoint/2010/main" val="1278771544"/>
              </p:ext>
            </p:extLst>
          </p:nvPr>
        </p:nvGraphicFramePr>
        <p:xfrm>
          <a:off x="838200" y="1825625"/>
          <a:ext cx="10515600" cy="3108960"/>
        </p:xfrm>
        <a:graphic>
          <a:graphicData uri="http://schemas.openxmlformats.org/drawingml/2006/table">
            <a:tbl>
              <a:tblPr firstRow="1" bandRow="1">
                <a:tableStyleId>{5C22544A-7EE6-4342-B048-85BDC9FD1C3A}</a:tableStyleId>
              </a:tblPr>
              <a:tblGrid>
                <a:gridCol w="2103120">
                  <a:extLst>
                    <a:ext uri="{9D8B030D-6E8A-4147-A177-3AD203B41FA5}">
                      <a16:colId xmlns:a16="http://schemas.microsoft.com/office/drawing/2014/main" val="1594460291"/>
                    </a:ext>
                  </a:extLst>
                </a:gridCol>
                <a:gridCol w="2103120">
                  <a:extLst>
                    <a:ext uri="{9D8B030D-6E8A-4147-A177-3AD203B41FA5}">
                      <a16:colId xmlns:a16="http://schemas.microsoft.com/office/drawing/2014/main" val="783546748"/>
                    </a:ext>
                  </a:extLst>
                </a:gridCol>
                <a:gridCol w="2103120">
                  <a:extLst>
                    <a:ext uri="{9D8B030D-6E8A-4147-A177-3AD203B41FA5}">
                      <a16:colId xmlns:a16="http://schemas.microsoft.com/office/drawing/2014/main" val="423933931"/>
                    </a:ext>
                  </a:extLst>
                </a:gridCol>
                <a:gridCol w="2103120">
                  <a:extLst>
                    <a:ext uri="{9D8B030D-6E8A-4147-A177-3AD203B41FA5}">
                      <a16:colId xmlns:a16="http://schemas.microsoft.com/office/drawing/2014/main" val="3445609881"/>
                    </a:ext>
                  </a:extLst>
                </a:gridCol>
                <a:gridCol w="2103120">
                  <a:extLst>
                    <a:ext uri="{9D8B030D-6E8A-4147-A177-3AD203B41FA5}">
                      <a16:colId xmlns:a16="http://schemas.microsoft.com/office/drawing/2014/main" val="3688056014"/>
                    </a:ext>
                  </a:extLst>
                </a:gridCol>
              </a:tblGrid>
              <a:tr h="370840">
                <a:tc>
                  <a:txBody>
                    <a:bodyPr/>
                    <a:lstStyle/>
                    <a:p>
                      <a:pPr algn="ctr"/>
                      <a:r>
                        <a:rPr lang="en-US" sz="2800" dirty="0"/>
                        <a:t>Probe</a:t>
                      </a:r>
                      <a:endParaRPr lang="en-CY" sz="2800" dirty="0"/>
                    </a:p>
                  </a:txBody>
                  <a:tcPr/>
                </a:tc>
                <a:tc>
                  <a:txBody>
                    <a:bodyPr/>
                    <a:lstStyle/>
                    <a:p>
                      <a:pPr algn="ctr"/>
                      <a:r>
                        <a:rPr lang="en-US" sz="2800" dirty="0"/>
                        <a:t>1</a:t>
                      </a:r>
                      <a:endParaRPr lang="en-CY" sz="2800" dirty="0"/>
                    </a:p>
                  </a:txBody>
                  <a:tcPr/>
                </a:tc>
                <a:tc>
                  <a:txBody>
                    <a:bodyPr/>
                    <a:lstStyle/>
                    <a:p>
                      <a:pPr algn="ctr"/>
                      <a:r>
                        <a:rPr lang="en-US" sz="2800" dirty="0"/>
                        <a:t>2</a:t>
                      </a:r>
                      <a:endParaRPr lang="en-CY" sz="2800" dirty="0"/>
                    </a:p>
                  </a:txBody>
                  <a:tcPr/>
                </a:tc>
                <a:tc>
                  <a:txBody>
                    <a:bodyPr/>
                    <a:lstStyle/>
                    <a:p>
                      <a:pPr algn="ctr"/>
                      <a:r>
                        <a:rPr lang="en-US" sz="2800" dirty="0"/>
                        <a:t>3</a:t>
                      </a:r>
                      <a:endParaRPr lang="en-CY" sz="2800" dirty="0"/>
                    </a:p>
                  </a:txBody>
                  <a:tcPr/>
                </a:tc>
                <a:tc>
                  <a:txBody>
                    <a:bodyPr/>
                    <a:lstStyle/>
                    <a:p>
                      <a:pPr algn="ctr"/>
                      <a:r>
                        <a:rPr lang="en-US" sz="2800" dirty="0"/>
                        <a:t>SCORE</a:t>
                      </a:r>
                      <a:endParaRPr lang="en-CY" sz="2800" dirty="0"/>
                    </a:p>
                  </a:txBody>
                  <a:tcPr/>
                </a:tc>
                <a:extLst>
                  <a:ext uri="{0D108BD9-81ED-4DB2-BD59-A6C34878D82A}">
                    <a16:rowId xmlns:a16="http://schemas.microsoft.com/office/drawing/2014/main" val="2301663303"/>
                  </a:ext>
                </a:extLst>
              </a:tr>
              <a:tr h="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800" dirty="0">
                          <a:highlight>
                            <a:srgbClr val="FFFF00"/>
                          </a:highlight>
                        </a:rPr>
                        <a:t>[ka</a:t>
                      </a:r>
                      <a:r>
                        <a:rPr lang="it-IT" sz="2800" b="0" i="0" u="none" strike="noStrike" dirty="0">
                          <a:solidFill>
                            <a:srgbClr val="000000"/>
                          </a:solidFill>
                          <a:effectLst/>
                          <a:highlight>
                            <a:srgbClr val="FFFF00"/>
                          </a:highlight>
                          <a:latin typeface="Calibri" panose="020F0502020204030204" pitchFamily="34" charset="0"/>
                        </a:rPr>
                        <a:t>ˈ</a:t>
                      </a:r>
                      <a:r>
                        <a:rPr lang="en-US" sz="2800" dirty="0" err="1">
                          <a:highlight>
                            <a:srgbClr val="FFFF00"/>
                          </a:highlight>
                        </a:rPr>
                        <a:t>mila</a:t>
                      </a:r>
                      <a:r>
                        <a:rPr lang="en-US" sz="2800" dirty="0">
                          <a:highlight>
                            <a:srgbClr val="FFFF00"/>
                          </a:highlight>
                        </a:rPr>
                        <a:t>]</a:t>
                      </a:r>
                      <a:endParaRPr lang="it-IT" sz="2800" b="0" i="0" u="none" strike="noStrike" dirty="0">
                        <a:solidFill>
                          <a:srgbClr val="000000"/>
                        </a:solidFill>
                        <a:effectLst/>
                        <a:highlight>
                          <a:srgbClr val="FFFF00"/>
                        </a:highlight>
                        <a:latin typeface="Calibri" panose="020F0502020204030204" pitchFamily="34" charset="0"/>
                      </a:endParaRPr>
                    </a:p>
                  </a:txBody>
                  <a:tcPr marL="6350" marR="6350" marT="6350" marB="0" anchor="b"/>
                </a:tc>
                <a:tc>
                  <a:txBody>
                    <a:bodyPr/>
                    <a:lstStyle/>
                    <a:p>
                      <a:pPr algn="ctr"/>
                      <a:r>
                        <a:rPr lang="it-IT" sz="2800" b="0" i="0" u="none" strike="noStrike" dirty="0">
                          <a:solidFill>
                            <a:srgbClr val="000000"/>
                          </a:solidFill>
                          <a:effectLst/>
                          <a:latin typeface="Calibri" panose="020F0502020204030204" pitchFamily="34" charset="0"/>
                        </a:rPr>
                        <a:t>[aˈmila]</a:t>
                      </a:r>
                      <a:endParaRPr lang="en-CY" sz="2800" dirty="0"/>
                    </a:p>
                  </a:txBody>
                  <a:tcPr/>
                </a:tc>
                <a:tc>
                  <a:txBody>
                    <a:bodyPr/>
                    <a:lstStyle/>
                    <a:p>
                      <a:pPr algn="ctr"/>
                      <a:r>
                        <a:rPr lang="it-IT" sz="2800" b="0" i="0" u="none" strike="noStrike" dirty="0">
                          <a:solidFill>
                            <a:srgbClr val="000000"/>
                          </a:solidFill>
                          <a:effectLst/>
                          <a:latin typeface="Calibri" panose="020F0502020204030204" pitchFamily="34" charset="0"/>
                        </a:rPr>
                        <a:t>[gaˈmila]</a:t>
                      </a:r>
                      <a:endParaRPr lang="en-CY" sz="2800" dirty="0"/>
                    </a:p>
                  </a:txBody>
                  <a:tcPr/>
                </a:tc>
                <a:tc>
                  <a:txBody>
                    <a:bodyPr/>
                    <a:lstStyle/>
                    <a:p>
                      <a:pPr algn="ctr"/>
                      <a:r>
                        <a:rPr lang="it-IT" sz="2800" b="0" i="0" u="none" strike="noStrike" dirty="0">
                          <a:solidFill>
                            <a:srgbClr val="000000"/>
                          </a:solidFill>
                          <a:effectLst/>
                          <a:latin typeface="Calibri" panose="020F0502020204030204" pitchFamily="34" charset="0"/>
                        </a:rPr>
                        <a:t>[laˈmila]</a:t>
                      </a:r>
                      <a:endParaRPr lang="en-CY" sz="2800" dirty="0"/>
                    </a:p>
                  </a:txBody>
                  <a:tcPr/>
                </a:tc>
                <a:tc>
                  <a:txBody>
                    <a:bodyPr/>
                    <a:lstStyle/>
                    <a:p>
                      <a:pPr algn="ctr"/>
                      <a:r>
                        <a:rPr lang="en-US" sz="2800" dirty="0"/>
                        <a:t>1</a:t>
                      </a:r>
                      <a:endParaRPr lang="en-CY" sz="2800" dirty="0"/>
                    </a:p>
                  </a:txBody>
                  <a:tcPr/>
                </a:tc>
                <a:extLst>
                  <a:ext uri="{0D108BD9-81ED-4DB2-BD59-A6C34878D82A}">
                    <a16:rowId xmlns:a16="http://schemas.microsoft.com/office/drawing/2014/main" val="1353285589"/>
                  </a:ext>
                </a:extLst>
              </a:tr>
              <a:tr h="370840">
                <a:tc>
                  <a:txBody>
                    <a:bodyPr/>
                    <a:lstStyle/>
                    <a:p>
                      <a:pPr algn="ctr"/>
                      <a:r>
                        <a:rPr lang="en-US" sz="2800" dirty="0">
                          <a:highlight>
                            <a:srgbClr val="FFFF00"/>
                          </a:highlight>
                        </a:rPr>
                        <a:t>[</a:t>
                      </a:r>
                      <a:r>
                        <a:rPr lang="en-US" sz="2800" dirty="0" err="1">
                          <a:highlight>
                            <a:srgbClr val="FFFF00"/>
                          </a:highlight>
                        </a:rPr>
                        <a:t>do</a:t>
                      </a:r>
                      <a:r>
                        <a:rPr lang="en-US" sz="2800" b="0" i="0" u="none" strike="noStrike" dirty="0" err="1">
                          <a:solidFill>
                            <a:srgbClr val="000000"/>
                          </a:solidFill>
                          <a:effectLst/>
                          <a:highlight>
                            <a:srgbClr val="FFFF00"/>
                          </a:highlight>
                          <a:latin typeface="Calibri" panose="020F0502020204030204" pitchFamily="34" charset="0"/>
                        </a:rPr>
                        <a:t>ˈ</a:t>
                      </a:r>
                      <a:r>
                        <a:rPr lang="en-US" sz="2800" dirty="0" err="1">
                          <a:highlight>
                            <a:srgbClr val="FFFF00"/>
                          </a:highlight>
                        </a:rPr>
                        <a:t>mata</a:t>
                      </a:r>
                      <a:r>
                        <a:rPr lang="en-US" sz="2800" dirty="0">
                          <a:highlight>
                            <a:srgbClr val="FFFF00"/>
                          </a:highlight>
                        </a:rPr>
                        <a:t>]</a:t>
                      </a:r>
                      <a:endParaRPr lang="en-CY" sz="2800" dirty="0">
                        <a:highlight>
                          <a:srgbClr val="FFFF00"/>
                        </a:highlight>
                      </a:endParaRPr>
                    </a:p>
                  </a:txBody>
                  <a:tcPr/>
                </a:tc>
                <a:tc>
                  <a:txBody>
                    <a:bodyPr/>
                    <a:lstStyle/>
                    <a:p>
                      <a:pPr algn="ctr" fontAlgn="ctr"/>
                      <a:r>
                        <a:rPr lang="en-US" sz="2800" b="0" i="0" u="none" strike="noStrike" dirty="0">
                          <a:solidFill>
                            <a:srgbClr val="000000"/>
                          </a:solidFill>
                          <a:effectLst/>
                          <a:latin typeface="Calibri" panose="020F0502020204030204" pitchFamily="34" charset="0"/>
                        </a:rPr>
                        <a:t>[</a:t>
                      </a:r>
                      <a:r>
                        <a:rPr lang="en-US" sz="2800" b="0" i="0" u="none" strike="noStrike" dirty="0" err="1">
                          <a:solidFill>
                            <a:srgbClr val="000000"/>
                          </a:solidFill>
                          <a:effectLst/>
                          <a:latin typeface="Calibri" panose="020F0502020204030204" pitchFamily="34" charset="0"/>
                        </a:rPr>
                        <a:t>moˈmata</a:t>
                      </a:r>
                      <a:r>
                        <a:rPr lang="en-US" sz="28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a:r>
                        <a:rPr lang="en-US" sz="2800" dirty="0"/>
                        <a:t>[</a:t>
                      </a:r>
                      <a:r>
                        <a:rPr lang="en-US" sz="2800" dirty="0" err="1"/>
                        <a:t>ma</a:t>
                      </a:r>
                      <a:r>
                        <a:rPr lang="en-US" sz="2800" b="0" i="0" u="none" strike="noStrike" dirty="0" err="1">
                          <a:solidFill>
                            <a:srgbClr val="000000"/>
                          </a:solidFill>
                          <a:effectLst/>
                          <a:latin typeface="Calibri" panose="020F0502020204030204" pitchFamily="34" charset="0"/>
                        </a:rPr>
                        <a:t>ˈ</a:t>
                      </a:r>
                      <a:r>
                        <a:rPr lang="en-US" sz="2800" dirty="0" err="1"/>
                        <a:t>mata</a:t>
                      </a:r>
                      <a:r>
                        <a:rPr lang="en-US" sz="2800" dirty="0"/>
                        <a:t>]</a:t>
                      </a:r>
                      <a:endParaRPr lang="en-CY" sz="2800" dirty="0"/>
                    </a:p>
                  </a:txBody>
                  <a:tcPr/>
                </a:tc>
                <a:tc>
                  <a:txBody>
                    <a:bodyPr/>
                    <a:lstStyle/>
                    <a:p>
                      <a:pPr algn="ctr"/>
                      <a:r>
                        <a:rPr lang="en-US" sz="2800" dirty="0"/>
                        <a:t>[</a:t>
                      </a:r>
                      <a:r>
                        <a:rPr lang="en-US" sz="2800" dirty="0" err="1"/>
                        <a:t>ka</a:t>
                      </a:r>
                      <a:r>
                        <a:rPr lang="en-US" sz="2800" b="0" i="0" u="none" strike="noStrike" dirty="0" err="1">
                          <a:solidFill>
                            <a:srgbClr val="000000"/>
                          </a:solidFill>
                          <a:effectLst/>
                          <a:latin typeface="Calibri" panose="020F0502020204030204" pitchFamily="34" charset="0"/>
                        </a:rPr>
                        <a:t>ˈ</a:t>
                      </a:r>
                      <a:r>
                        <a:rPr lang="en-US" sz="2800" dirty="0" err="1"/>
                        <a:t>mata</a:t>
                      </a:r>
                      <a:r>
                        <a:rPr lang="en-US" sz="2800" dirty="0"/>
                        <a:t>]</a:t>
                      </a:r>
                      <a:endParaRPr lang="en-CY" sz="2800" dirty="0"/>
                    </a:p>
                  </a:txBody>
                  <a:tcPr/>
                </a:tc>
                <a:tc>
                  <a:txBody>
                    <a:bodyPr/>
                    <a:lstStyle/>
                    <a:p>
                      <a:pPr algn="ctr"/>
                      <a:r>
                        <a:rPr lang="en-US" sz="2800" dirty="0"/>
                        <a:t>1</a:t>
                      </a:r>
                      <a:endParaRPr lang="en-CY" sz="2800" dirty="0"/>
                    </a:p>
                  </a:txBody>
                  <a:tcPr/>
                </a:tc>
                <a:extLst>
                  <a:ext uri="{0D108BD9-81ED-4DB2-BD59-A6C34878D82A}">
                    <a16:rowId xmlns:a16="http://schemas.microsoft.com/office/drawing/2014/main" val="2350205617"/>
                  </a:ext>
                </a:extLst>
              </a:tr>
              <a:tr h="370840">
                <a:tc>
                  <a:txBody>
                    <a:bodyPr/>
                    <a:lstStyle/>
                    <a:p>
                      <a:pPr algn="ctr"/>
                      <a:r>
                        <a:rPr lang="en-US" sz="2800" dirty="0">
                          <a:highlight>
                            <a:srgbClr val="FFFF00"/>
                          </a:highlight>
                        </a:rPr>
                        <a:t>[</a:t>
                      </a:r>
                      <a:r>
                        <a:rPr lang="en-US" sz="2800" dirty="0" err="1">
                          <a:highlight>
                            <a:srgbClr val="FFFF00"/>
                          </a:highlight>
                        </a:rPr>
                        <a:t>ba</a:t>
                      </a:r>
                      <a:r>
                        <a:rPr lang="en-US" sz="2800" b="0" i="0" u="none" strike="noStrike" dirty="0" err="1">
                          <a:solidFill>
                            <a:srgbClr val="000000"/>
                          </a:solidFill>
                          <a:effectLst/>
                          <a:highlight>
                            <a:srgbClr val="FFFF00"/>
                          </a:highlight>
                          <a:latin typeface="Calibri" panose="020F0502020204030204" pitchFamily="34" charset="0"/>
                        </a:rPr>
                        <a:t>ˈ</a:t>
                      </a:r>
                      <a:r>
                        <a:rPr lang="en-US" sz="2800" dirty="0" err="1">
                          <a:highlight>
                            <a:srgbClr val="FFFF00"/>
                          </a:highlight>
                        </a:rPr>
                        <a:t>nana</a:t>
                      </a:r>
                      <a:r>
                        <a:rPr lang="en-US" sz="2800" dirty="0">
                          <a:highlight>
                            <a:srgbClr val="FFFF00"/>
                          </a:highlight>
                        </a:rPr>
                        <a:t>]</a:t>
                      </a:r>
                      <a:endParaRPr lang="en-CY" sz="2800" dirty="0">
                        <a:highlight>
                          <a:srgbClr val="FFFF00"/>
                        </a:highlight>
                      </a:endParaRPr>
                    </a:p>
                  </a:txBody>
                  <a:tcPr/>
                </a:tc>
                <a:tc>
                  <a:txBody>
                    <a:bodyPr/>
                    <a:lstStyle/>
                    <a:p>
                      <a:pPr algn="ctr" fontAlgn="ctr"/>
                      <a:r>
                        <a:rPr lang="en-US" sz="2800" b="0" i="0" u="none" strike="noStrike" dirty="0">
                          <a:solidFill>
                            <a:srgbClr val="000000"/>
                          </a:solidFill>
                          <a:effectLst/>
                          <a:latin typeface="Calibri" panose="020F0502020204030204" pitchFamily="34" charset="0"/>
                        </a:rPr>
                        <a:t>[</a:t>
                      </a:r>
                      <a:r>
                        <a:rPr lang="en-US" sz="2800" b="0" i="0" u="none" strike="noStrike" dirty="0" err="1">
                          <a:solidFill>
                            <a:srgbClr val="000000"/>
                          </a:solidFill>
                          <a:effectLst/>
                          <a:latin typeface="Calibri" panose="020F0502020204030204" pitchFamily="34" charset="0"/>
                        </a:rPr>
                        <a:t>na'nana</a:t>
                      </a:r>
                      <a:r>
                        <a:rPr lang="en-US" sz="2800" b="0" i="0" u="none" strike="noStrike" dirty="0">
                          <a:solidFill>
                            <a:srgbClr val="000000"/>
                          </a:solidFill>
                          <a:effectLst/>
                          <a:latin typeface="Calibri" panose="020F0502020204030204" pitchFamily="34" charset="0"/>
                        </a:rPr>
                        <a:t>], </a:t>
                      </a:r>
                    </a:p>
                  </a:txBody>
                  <a:tcPr marL="6350" marR="6350" marT="6350" marB="0" anchor="ctr"/>
                </a:tc>
                <a:tc>
                  <a:txBody>
                    <a:bodyPr/>
                    <a:lstStyle/>
                    <a:p>
                      <a:pPr algn="ctr"/>
                      <a:r>
                        <a:rPr lang="en-US" sz="2800" dirty="0"/>
                        <a:t>[</a:t>
                      </a:r>
                      <a:r>
                        <a:rPr lang="en-US" sz="2800" dirty="0" err="1"/>
                        <a:t>na</a:t>
                      </a:r>
                      <a:r>
                        <a:rPr lang="en-US" sz="2800" b="0" i="0" u="none" strike="noStrike" dirty="0" err="1">
                          <a:solidFill>
                            <a:srgbClr val="000000"/>
                          </a:solidFill>
                          <a:effectLst/>
                          <a:latin typeface="Calibri" panose="020F0502020204030204" pitchFamily="34" charset="0"/>
                        </a:rPr>
                        <a:t>ˈ</a:t>
                      </a:r>
                      <a:r>
                        <a:rPr lang="en-US" sz="2800" dirty="0" err="1"/>
                        <a:t>nana</a:t>
                      </a:r>
                      <a:r>
                        <a:rPr lang="en-US" sz="2800" dirty="0"/>
                        <a:t>]</a:t>
                      </a:r>
                      <a:endParaRPr lang="en-CY" sz="2800" dirty="0"/>
                    </a:p>
                  </a:txBody>
                  <a:tcPr/>
                </a:tc>
                <a:tc>
                  <a:txBody>
                    <a:bodyPr/>
                    <a:lstStyle/>
                    <a:p>
                      <a:pPr algn="ctr"/>
                      <a:r>
                        <a:rPr lang="en-US" sz="2800" dirty="0"/>
                        <a:t>[</a:t>
                      </a:r>
                      <a:r>
                        <a:rPr lang="en-US" sz="2800" dirty="0" err="1"/>
                        <a:t>na</a:t>
                      </a:r>
                      <a:r>
                        <a:rPr lang="en-US" sz="2800" b="0" i="0" u="none" strike="noStrike" dirty="0" err="1">
                          <a:solidFill>
                            <a:srgbClr val="000000"/>
                          </a:solidFill>
                          <a:effectLst/>
                          <a:latin typeface="Calibri" panose="020F0502020204030204" pitchFamily="34" charset="0"/>
                        </a:rPr>
                        <a:t>ˈn</a:t>
                      </a:r>
                      <a:r>
                        <a:rPr lang="en-US" sz="2800" dirty="0" err="1"/>
                        <a:t>ana</a:t>
                      </a:r>
                      <a:r>
                        <a:rPr lang="en-US" sz="2800" dirty="0"/>
                        <a:t>]</a:t>
                      </a:r>
                      <a:endParaRPr lang="en-CY" sz="2800" dirty="0"/>
                    </a:p>
                  </a:txBody>
                  <a:tcPr/>
                </a:tc>
                <a:tc>
                  <a:txBody>
                    <a:bodyPr/>
                    <a:lstStyle/>
                    <a:p>
                      <a:pPr algn="ctr"/>
                      <a:r>
                        <a:rPr lang="en-US" sz="2800" dirty="0"/>
                        <a:t>0</a:t>
                      </a:r>
                      <a:endParaRPr lang="en-CY" sz="2800" dirty="0"/>
                    </a:p>
                  </a:txBody>
                  <a:tcPr/>
                </a:tc>
                <a:extLst>
                  <a:ext uri="{0D108BD9-81ED-4DB2-BD59-A6C34878D82A}">
                    <a16:rowId xmlns:a16="http://schemas.microsoft.com/office/drawing/2014/main" val="1596210943"/>
                  </a:ext>
                </a:extLst>
              </a:tr>
              <a:tr h="370840">
                <a:tc>
                  <a:txBody>
                    <a:bodyPr/>
                    <a:lstStyle/>
                    <a:p>
                      <a:pPr algn="ctr"/>
                      <a:r>
                        <a:rPr lang="en-US" sz="2800" dirty="0">
                          <a:highlight>
                            <a:srgbClr val="FFFF00"/>
                          </a:highlight>
                        </a:rPr>
                        <a:t>[</a:t>
                      </a:r>
                      <a:r>
                        <a:rPr lang="en-US" sz="2800" dirty="0" err="1">
                          <a:highlight>
                            <a:srgbClr val="FFFF00"/>
                          </a:highlight>
                        </a:rPr>
                        <a:t>kangu</a:t>
                      </a:r>
                      <a:r>
                        <a:rPr lang="en-US" sz="2800" b="0" i="0" u="none" strike="noStrike" dirty="0" err="1">
                          <a:solidFill>
                            <a:srgbClr val="000000"/>
                          </a:solidFill>
                          <a:effectLst/>
                          <a:highlight>
                            <a:srgbClr val="FFFF00"/>
                          </a:highlight>
                          <a:latin typeface="Calibri" panose="020F0502020204030204" pitchFamily="34" charset="0"/>
                        </a:rPr>
                        <a:t>ˈ</a:t>
                      </a:r>
                      <a:r>
                        <a:rPr lang="en-US" sz="2800" dirty="0" err="1">
                          <a:highlight>
                            <a:srgbClr val="FFFF00"/>
                          </a:highlight>
                        </a:rPr>
                        <a:t>ro</a:t>
                      </a:r>
                      <a:r>
                        <a:rPr lang="en-US" sz="2800" dirty="0">
                          <a:highlight>
                            <a:srgbClr val="FFFF00"/>
                          </a:highlight>
                        </a:rPr>
                        <a:t>]</a:t>
                      </a:r>
                      <a:endParaRPr lang="en-CY" sz="2800" dirty="0">
                        <a:highlight>
                          <a:srgbClr val="FFFF00"/>
                        </a:highlight>
                      </a:endParaRPr>
                    </a:p>
                  </a:txBody>
                  <a:tcPr/>
                </a:tc>
                <a:tc>
                  <a:txBody>
                    <a:bodyPr/>
                    <a:lstStyle/>
                    <a:p>
                      <a:pPr algn="ctr"/>
                      <a:r>
                        <a:rPr lang="en-US" sz="2800" dirty="0"/>
                        <a:t>[</a:t>
                      </a:r>
                      <a:r>
                        <a:rPr lang="en-US" sz="2800" dirty="0" err="1"/>
                        <a:t>ato</a:t>
                      </a:r>
                      <a:r>
                        <a:rPr lang="en-US" sz="2800" b="0" i="0" u="none" strike="noStrike" dirty="0" err="1">
                          <a:solidFill>
                            <a:srgbClr val="000000"/>
                          </a:solidFill>
                          <a:effectLst/>
                          <a:latin typeface="Calibri" panose="020F0502020204030204" pitchFamily="34" charset="0"/>
                        </a:rPr>
                        <a:t>ˈ</a:t>
                      </a:r>
                      <a:r>
                        <a:rPr lang="en-US" sz="2800" dirty="0" err="1"/>
                        <a:t>ro</a:t>
                      </a:r>
                      <a:r>
                        <a:rPr lang="en-US" sz="2800" dirty="0"/>
                        <a:t>]</a:t>
                      </a:r>
                      <a:endParaRPr lang="en-CY" sz="2800" dirty="0"/>
                    </a:p>
                  </a:txBody>
                  <a:tcPr/>
                </a:tc>
                <a:tc>
                  <a:txBody>
                    <a:bodyPr/>
                    <a:lstStyle/>
                    <a:p>
                      <a:pPr algn="ctr"/>
                      <a:r>
                        <a:rPr lang="en-US" sz="2800" dirty="0"/>
                        <a:t>[</a:t>
                      </a:r>
                      <a:r>
                        <a:rPr lang="en-US" sz="2800" dirty="0" err="1"/>
                        <a:t>tantu</a:t>
                      </a:r>
                      <a:r>
                        <a:rPr lang="en-US" sz="2800" b="0" i="0" u="none" strike="noStrike" dirty="0" err="1">
                          <a:solidFill>
                            <a:srgbClr val="000000"/>
                          </a:solidFill>
                          <a:effectLst/>
                          <a:latin typeface="Calibri" panose="020F0502020204030204" pitchFamily="34" charset="0"/>
                        </a:rPr>
                        <a:t>ˈ</a:t>
                      </a:r>
                      <a:r>
                        <a:rPr lang="en-US" sz="2800" dirty="0" err="1"/>
                        <a:t>ro</a:t>
                      </a:r>
                      <a:r>
                        <a:rPr lang="en-US" sz="2800" dirty="0"/>
                        <a:t>]</a:t>
                      </a:r>
                      <a:endParaRPr lang="en-CY" sz="2800" dirty="0"/>
                    </a:p>
                  </a:txBody>
                  <a:tcPr/>
                </a:tc>
                <a:tc>
                  <a:txBody>
                    <a:bodyPr/>
                    <a:lstStyle/>
                    <a:p>
                      <a:pPr algn="ctr"/>
                      <a:r>
                        <a:rPr lang="en-US" sz="2800" dirty="0"/>
                        <a:t>[</a:t>
                      </a:r>
                      <a:r>
                        <a:rPr lang="en-US" sz="2800" dirty="0" err="1"/>
                        <a:t>angu</a:t>
                      </a:r>
                      <a:r>
                        <a:rPr lang="en-US" sz="2800" b="0" i="0" u="none" strike="noStrike" dirty="0" err="1">
                          <a:solidFill>
                            <a:srgbClr val="000000"/>
                          </a:solidFill>
                          <a:effectLst/>
                          <a:latin typeface="Calibri" panose="020F0502020204030204" pitchFamily="34" charset="0"/>
                        </a:rPr>
                        <a:t>ˈ</a:t>
                      </a:r>
                      <a:r>
                        <a:rPr lang="en-US" sz="2800" dirty="0" err="1"/>
                        <a:t>ro</a:t>
                      </a:r>
                      <a:r>
                        <a:rPr lang="en-US" sz="2800" dirty="0"/>
                        <a:t>]</a:t>
                      </a:r>
                      <a:endParaRPr lang="en-CY" sz="2800" dirty="0"/>
                    </a:p>
                  </a:txBody>
                  <a:tcPr/>
                </a:tc>
                <a:tc>
                  <a:txBody>
                    <a:bodyPr/>
                    <a:lstStyle/>
                    <a:p>
                      <a:pPr algn="ctr"/>
                      <a:r>
                        <a:rPr lang="en-US" sz="2800" dirty="0"/>
                        <a:t>1</a:t>
                      </a:r>
                      <a:endParaRPr lang="en-CY" sz="2800" dirty="0"/>
                    </a:p>
                  </a:txBody>
                  <a:tcPr/>
                </a:tc>
                <a:extLst>
                  <a:ext uri="{0D108BD9-81ED-4DB2-BD59-A6C34878D82A}">
                    <a16:rowId xmlns:a16="http://schemas.microsoft.com/office/drawing/2014/main" val="2153607233"/>
                  </a:ext>
                </a:extLst>
              </a:tr>
              <a:tr h="370840">
                <a:tc>
                  <a:txBody>
                    <a:bodyPr/>
                    <a:lstStyle/>
                    <a:p>
                      <a:pPr algn="ctr"/>
                      <a:r>
                        <a:rPr lang="en-US" sz="2800" dirty="0">
                          <a:highlight>
                            <a:srgbClr val="FFFF00"/>
                          </a:highlight>
                        </a:rPr>
                        <a:t>[</a:t>
                      </a:r>
                      <a:r>
                        <a:rPr lang="en-US" sz="2800" b="0" i="0" u="none" strike="noStrike" dirty="0">
                          <a:solidFill>
                            <a:srgbClr val="000000"/>
                          </a:solidFill>
                          <a:effectLst/>
                          <a:highlight>
                            <a:srgbClr val="FFFF00"/>
                          </a:highlight>
                          <a:latin typeface="Calibri" panose="020F0502020204030204" pitchFamily="34" charset="0"/>
                        </a:rPr>
                        <a:t>ˈ</a:t>
                      </a:r>
                      <a:r>
                        <a:rPr lang="en-US" sz="2800" dirty="0" err="1">
                          <a:highlight>
                            <a:srgbClr val="FFFF00"/>
                          </a:highlight>
                        </a:rPr>
                        <a:t>p:it:a</a:t>
                      </a:r>
                      <a:r>
                        <a:rPr lang="en-US" sz="2800" dirty="0">
                          <a:highlight>
                            <a:srgbClr val="FFFF00"/>
                          </a:highlight>
                        </a:rPr>
                        <a:t>]</a:t>
                      </a:r>
                      <a:endParaRPr lang="en-CY" sz="2800" dirty="0">
                        <a:highlight>
                          <a:srgbClr val="FFFF00"/>
                        </a:highlight>
                      </a:endParaRPr>
                    </a:p>
                  </a:txBody>
                  <a:tcPr/>
                </a:tc>
                <a:tc>
                  <a:txBody>
                    <a:bodyPr/>
                    <a:lstStyle/>
                    <a:p>
                      <a:pPr algn="ctr"/>
                      <a:r>
                        <a:rPr lang="en-US" sz="2800" dirty="0"/>
                        <a:t>[</a:t>
                      </a:r>
                      <a:r>
                        <a:rPr lang="en-US" sz="2800" b="0" i="0" u="none" strike="noStrike" dirty="0">
                          <a:solidFill>
                            <a:srgbClr val="000000"/>
                          </a:solidFill>
                          <a:effectLst/>
                          <a:latin typeface="Calibri" panose="020F0502020204030204" pitchFamily="34" charset="0"/>
                        </a:rPr>
                        <a:t>ˈ</a:t>
                      </a:r>
                      <a:r>
                        <a:rPr lang="en-US" sz="2800" dirty="0" err="1"/>
                        <a:t>ita</a:t>
                      </a:r>
                      <a:r>
                        <a:rPr lang="en-US" sz="2800" dirty="0"/>
                        <a:t>]</a:t>
                      </a:r>
                      <a:endParaRPr lang="en-CY" sz="2800" dirty="0"/>
                    </a:p>
                  </a:txBody>
                  <a:tcPr/>
                </a:tc>
                <a:tc>
                  <a:txBody>
                    <a:bodyPr/>
                    <a:lstStyle/>
                    <a:p>
                      <a:pPr algn="ctr"/>
                      <a:r>
                        <a:rPr lang="en-US" sz="2800" dirty="0"/>
                        <a:t>[</a:t>
                      </a:r>
                      <a:r>
                        <a:rPr lang="en-US" sz="2800" b="0" i="0" u="none" strike="noStrike" dirty="0">
                          <a:solidFill>
                            <a:srgbClr val="000000"/>
                          </a:solidFill>
                          <a:effectLst/>
                          <a:latin typeface="Calibri" panose="020F0502020204030204" pitchFamily="34" charset="0"/>
                        </a:rPr>
                        <a:t>ˈ</a:t>
                      </a:r>
                      <a:r>
                        <a:rPr lang="en-US" sz="2800" dirty="0" err="1"/>
                        <a:t>mita</a:t>
                      </a:r>
                      <a:r>
                        <a:rPr lang="en-US" sz="2800" dirty="0"/>
                        <a:t>]</a:t>
                      </a:r>
                      <a:endParaRPr lang="en-CY" sz="2800" dirty="0"/>
                    </a:p>
                  </a:txBody>
                  <a:tcPr/>
                </a:tc>
                <a:tc>
                  <a:txBody>
                    <a:bodyPr/>
                    <a:lstStyle/>
                    <a:p>
                      <a:pPr algn="ctr"/>
                      <a:r>
                        <a:rPr lang="en-US" sz="2800" dirty="0"/>
                        <a:t>[</a:t>
                      </a:r>
                      <a:r>
                        <a:rPr lang="en-US" sz="2800" b="0" i="0" u="none" strike="noStrike" dirty="0">
                          <a:solidFill>
                            <a:srgbClr val="000000"/>
                          </a:solidFill>
                          <a:effectLst/>
                          <a:latin typeface="Calibri" panose="020F0502020204030204" pitchFamily="34" charset="0"/>
                        </a:rPr>
                        <a:t>ˈ</a:t>
                      </a:r>
                      <a:r>
                        <a:rPr lang="en-US" sz="2800" dirty="0" err="1"/>
                        <a:t>tita</a:t>
                      </a:r>
                      <a:r>
                        <a:rPr lang="en-US" sz="2800" dirty="0"/>
                        <a:t>]</a:t>
                      </a:r>
                      <a:endParaRPr lang="en-CY" sz="2800" dirty="0"/>
                    </a:p>
                  </a:txBody>
                  <a:tcPr/>
                </a:tc>
                <a:tc>
                  <a:txBody>
                    <a:bodyPr/>
                    <a:lstStyle/>
                    <a:p>
                      <a:pPr algn="ctr"/>
                      <a:r>
                        <a:rPr lang="en-US" sz="2800" dirty="0"/>
                        <a:t>1</a:t>
                      </a:r>
                      <a:endParaRPr lang="en-CY" sz="2800" dirty="0"/>
                    </a:p>
                  </a:txBody>
                  <a:tcPr/>
                </a:tc>
                <a:extLst>
                  <a:ext uri="{0D108BD9-81ED-4DB2-BD59-A6C34878D82A}">
                    <a16:rowId xmlns:a16="http://schemas.microsoft.com/office/drawing/2014/main" val="4178430668"/>
                  </a:ext>
                </a:extLst>
              </a:tr>
            </a:tbl>
          </a:graphicData>
        </a:graphic>
      </p:graphicFrame>
    </p:spTree>
    <p:extLst>
      <p:ext uri="{BB962C8B-B14F-4D97-AF65-F5344CB8AC3E}">
        <p14:creationId xmlns:p14="http://schemas.microsoft.com/office/powerpoint/2010/main" val="1704896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2">
            <a:extLst>
              <a:ext uri="{FF2B5EF4-FFF2-40B4-BE49-F238E27FC236}">
                <a16:creationId xmlns:a16="http://schemas.microsoft.com/office/drawing/2014/main" id="{429D09DC-24EB-43E9-9266-D4FD0D4BC4F2}"/>
              </a:ext>
            </a:extLst>
          </p:cNvPr>
          <p:cNvSpPr txBox="1">
            <a:spLocks noChangeArrowheads="1"/>
          </p:cNvSpPr>
          <p:nvPr/>
        </p:nvSpPr>
        <p:spPr bwMode="auto">
          <a:xfrm>
            <a:off x="1881188" y="1684339"/>
            <a:ext cx="8128000" cy="36988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CY" sz="1800" dirty="0">
                <a:solidFill>
                  <a:schemeClr val="bg1"/>
                </a:solidFill>
                <a:latin typeface="Roboto Slab"/>
                <a:ea typeface="Roboto Slab"/>
                <a:cs typeface="Roboto Slab"/>
              </a:rPr>
              <a:t>CUT</a:t>
            </a:r>
          </a:p>
        </p:txBody>
      </p:sp>
      <p:sp>
        <p:nvSpPr>
          <p:cNvPr id="8195" name="Slide Number Placeholder 5">
            <a:extLst>
              <a:ext uri="{FF2B5EF4-FFF2-40B4-BE49-F238E27FC236}">
                <a16:creationId xmlns:a16="http://schemas.microsoft.com/office/drawing/2014/main" id="{CDB8A8C5-2E50-48C5-9801-FA4897ACB704}"/>
              </a:ext>
            </a:extLst>
          </p:cNvPr>
          <p:cNvSpPr>
            <a:spLocks noGrp="1"/>
          </p:cNvSpPr>
          <p:nvPr>
            <p:ph type="sldNum" sz="quarter" idx="12"/>
          </p:nvPr>
        </p:nvSpPr>
        <p:spPr>
          <a:noFill/>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D571B59-B05F-439F-97CD-F4923E60440F}" type="slidenum">
              <a:rPr lang="en-US" altLang="en-CY" sz="1400"/>
              <a:pPr>
                <a:spcBef>
                  <a:spcPct val="0"/>
                </a:spcBef>
                <a:buFontTx/>
                <a:buNone/>
              </a:pPr>
              <a:t>2</a:t>
            </a:fld>
            <a:endParaRPr lang="en-US" altLang="en-CY" sz="1400"/>
          </a:p>
        </p:txBody>
      </p:sp>
      <p:pic>
        <p:nvPicPr>
          <p:cNvPr id="8196" name="Picture 6">
            <a:extLst>
              <a:ext uri="{FF2B5EF4-FFF2-40B4-BE49-F238E27FC236}">
                <a16:creationId xmlns:a16="http://schemas.microsoft.com/office/drawing/2014/main" id="{CEE71E46-03C7-4B82-B02E-084B5F0774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2925" y="962026"/>
            <a:ext cx="12017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7">
            <a:extLst>
              <a:ext uri="{FF2B5EF4-FFF2-40B4-BE49-F238E27FC236}">
                <a16:creationId xmlns:a16="http://schemas.microsoft.com/office/drawing/2014/main" id="{DFE5D36E-9075-4C6D-953A-C82D0E09BB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1189" y="2139950"/>
            <a:ext cx="2624137" cy="139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8">
            <a:extLst>
              <a:ext uri="{FF2B5EF4-FFF2-40B4-BE49-F238E27FC236}">
                <a16:creationId xmlns:a16="http://schemas.microsoft.com/office/drawing/2014/main" id="{029E5221-5CE4-4C01-B3FE-42558306EEB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2975" y="2139950"/>
            <a:ext cx="2178050" cy="139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9">
            <a:extLst>
              <a:ext uri="{FF2B5EF4-FFF2-40B4-BE49-F238E27FC236}">
                <a16:creationId xmlns:a16="http://schemas.microsoft.com/office/drawing/2014/main" id="{51E60785-7E33-4014-8603-24F6F7B2B3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8014" y="3878264"/>
            <a:ext cx="2625725" cy="139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10">
            <a:extLst>
              <a:ext uri="{FF2B5EF4-FFF2-40B4-BE49-F238E27FC236}">
                <a16:creationId xmlns:a16="http://schemas.microsoft.com/office/drawing/2014/main" id="{9C9960CB-D381-4360-97B1-D8F15946A9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59325" y="3878263"/>
            <a:ext cx="217170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12">
            <a:extLst>
              <a:ext uri="{FF2B5EF4-FFF2-40B4-BE49-F238E27FC236}">
                <a16:creationId xmlns:a16="http://schemas.microsoft.com/office/drawing/2014/main" id="{3FA1A449-FE06-4F56-8033-73A4B5A6F0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85064" y="2300288"/>
            <a:ext cx="19653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11">
            <a:extLst>
              <a:ext uri="{FF2B5EF4-FFF2-40B4-BE49-F238E27FC236}">
                <a16:creationId xmlns:a16="http://schemas.microsoft.com/office/drawing/2014/main" id="{8E6EC65C-2D8A-4DC6-A3F5-5BA2AB490AF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67564" y="3854450"/>
            <a:ext cx="208438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Θέση περιεχομένου 1">
            <a:extLst>
              <a:ext uri="{FF2B5EF4-FFF2-40B4-BE49-F238E27FC236}">
                <a16:creationId xmlns:a16="http://schemas.microsoft.com/office/drawing/2014/main" id="{2D4933DC-F33C-4FFE-8A0F-D675C77C6E67}"/>
              </a:ext>
            </a:extLst>
          </p:cNvPr>
          <p:cNvGraphicFramePr>
            <a:graphicFrameLocks noGrp="1"/>
          </p:cNvGraphicFramePr>
          <p:nvPr>
            <p:ph idx="1"/>
            <p:extLst>
              <p:ext uri="{D42A27DB-BD31-4B8C-83A1-F6EECF244321}">
                <p14:modId xmlns:p14="http://schemas.microsoft.com/office/powerpoint/2010/main" val="478197735"/>
              </p:ext>
            </p:extLst>
          </p:nvPr>
        </p:nvGraphicFramePr>
        <p:xfrm>
          <a:off x="838200" y="2220006"/>
          <a:ext cx="9363636" cy="1208994"/>
        </p:xfrm>
        <a:graphic>
          <a:graphicData uri="http://schemas.openxmlformats.org/drawingml/2006/table">
            <a:tbl>
              <a:tblPr>
                <a:tableStyleId>{69CF1AB2-1976-4502-BF36-3FF5EA218861}</a:tableStyleId>
              </a:tblPr>
              <a:tblGrid>
                <a:gridCol w="2340909">
                  <a:extLst>
                    <a:ext uri="{9D8B030D-6E8A-4147-A177-3AD203B41FA5}">
                      <a16:colId xmlns:a16="http://schemas.microsoft.com/office/drawing/2014/main" val="1305778803"/>
                    </a:ext>
                  </a:extLst>
                </a:gridCol>
                <a:gridCol w="2340909">
                  <a:extLst>
                    <a:ext uri="{9D8B030D-6E8A-4147-A177-3AD203B41FA5}">
                      <a16:colId xmlns:a16="http://schemas.microsoft.com/office/drawing/2014/main" val="2563267882"/>
                    </a:ext>
                  </a:extLst>
                </a:gridCol>
                <a:gridCol w="2340909">
                  <a:extLst>
                    <a:ext uri="{9D8B030D-6E8A-4147-A177-3AD203B41FA5}">
                      <a16:colId xmlns:a16="http://schemas.microsoft.com/office/drawing/2014/main" val="1872388966"/>
                    </a:ext>
                  </a:extLst>
                </a:gridCol>
                <a:gridCol w="2340909">
                  <a:extLst>
                    <a:ext uri="{9D8B030D-6E8A-4147-A177-3AD203B41FA5}">
                      <a16:colId xmlns:a16="http://schemas.microsoft.com/office/drawing/2014/main" val="3068214699"/>
                    </a:ext>
                  </a:extLst>
                </a:gridCol>
              </a:tblGrid>
              <a:tr h="402998">
                <a:tc>
                  <a:txBody>
                    <a:bodyPr/>
                    <a:lstStyle/>
                    <a:p>
                      <a:r>
                        <a:rPr lang="en-US" b="1" dirty="0"/>
                        <a:t>Group</a:t>
                      </a:r>
                    </a:p>
                  </a:txBody>
                  <a:tcPr anchor="ctr"/>
                </a:tc>
                <a:tc>
                  <a:txBody>
                    <a:bodyPr/>
                    <a:lstStyle/>
                    <a:p>
                      <a:r>
                        <a:rPr lang="en-US" b="1"/>
                        <a:t>Mean (%)</a:t>
                      </a:r>
                    </a:p>
                  </a:txBody>
                  <a:tcPr anchor="ctr"/>
                </a:tc>
                <a:tc>
                  <a:txBody>
                    <a:bodyPr/>
                    <a:lstStyle/>
                    <a:p>
                      <a:r>
                        <a:rPr lang="en-US" b="1"/>
                        <a:t>SD</a:t>
                      </a:r>
                    </a:p>
                  </a:txBody>
                  <a:tcPr anchor="ctr"/>
                </a:tc>
                <a:tc>
                  <a:txBody>
                    <a:bodyPr/>
                    <a:lstStyle/>
                    <a:p>
                      <a:r>
                        <a:rPr lang="en-US" b="1" dirty="0"/>
                        <a:t>Min–Max</a:t>
                      </a:r>
                    </a:p>
                  </a:txBody>
                  <a:tcPr anchor="ctr"/>
                </a:tc>
                <a:extLst>
                  <a:ext uri="{0D108BD9-81ED-4DB2-BD59-A6C34878D82A}">
                    <a16:rowId xmlns:a16="http://schemas.microsoft.com/office/drawing/2014/main" val="3216085197"/>
                  </a:ext>
                </a:extLst>
              </a:tr>
              <a:tr h="402998">
                <a:tc>
                  <a:txBody>
                    <a:bodyPr/>
                    <a:lstStyle/>
                    <a:p>
                      <a:r>
                        <a:rPr lang="en-US"/>
                        <a:t>SSD (n=9)</a:t>
                      </a:r>
                    </a:p>
                  </a:txBody>
                  <a:tcPr anchor="ctr"/>
                </a:tc>
                <a:tc>
                  <a:txBody>
                    <a:bodyPr/>
                    <a:lstStyle/>
                    <a:p>
                      <a:r>
                        <a:rPr lang="el-GR" b="1"/>
                        <a:t>70.5</a:t>
                      </a:r>
                      <a:endParaRPr lang="el-GR"/>
                    </a:p>
                  </a:txBody>
                  <a:tcPr anchor="ctr"/>
                </a:tc>
                <a:tc>
                  <a:txBody>
                    <a:bodyPr/>
                    <a:lstStyle/>
                    <a:p>
                      <a:r>
                        <a:rPr lang="el-GR"/>
                        <a:t>16.7</a:t>
                      </a:r>
                    </a:p>
                  </a:txBody>
                  <a:tcPr anchor="ctr"/>
                </a:tc>
                <a:tc>
                  <a:txBody>
                    <a:bodyPr/>
                    <a:lstStyle/>
                    <a:p>
                      <a:r>
                        <a:rPr lang="el-GR"/>
                        <a:t>38–96</a:t>
                      </a:r>
                    </a:p>
                  </a:txBody>
                  <a:tcPr anchor="ctr"/>
                </a:tc>
                <a:extLst>
                  <a:ext uri="{0D108BD9-81ED-4DB2-BD59-A6C34878D82A}">
                    <a16:rowId xmlns:a16="http://schemas.microsoft.com/office/drawing/2014/main" val="3449316197"/>
                  </a:ext>
                </a:extLst>
              </a:tr>
              <a:tr h="402998">
                <a:tc>
                  <a:txBody>
                    <a:bodyPr/>
                    <a:lstStyle/>
                    <a:p>
                      <a:r>
                        <a:rPr lang="en-US"/>
                        <a:t>TD (n=9)</a:t>
                      </a:r>
                    </a:p>
                  </a:txBody>
                  <a:tcPr anchor="ctr"/>
                </a:tc>
                <a:tc>
                  <a:txBody>
                    <a:bodyPr/>
                    <a:lstStyle/>
                    <a:p>
                      <a:r>
                        <a:rPr lang="el-GR" b="1"/>
                        <a:t>1.9</a:t>
                      </a:r>
                      <a:endParaRPr lang="el-GR"/>
                    </a:p>
                  </a:txBody>
                  <a:tcPr anchor="ctr"/>
                </a:tc>
                <a:tc>
                  <a:txBody>
                    <a:bodyPr/>
                    <a:lstStyle/>
                    <a:p>
                      <a:r>
                        <a:rPr lang="el-GR"/>
                        <a:t>2.7</a:t>
                      </a:r>
                    </a:p>
                  </a:txBody>
                  <a:tcPr anchor="ctr"/>
                </a:tc>
                <a:tc>
                  <a:txBody>
                    <a:bodyPr/>
                    <a:lstStyle/>
                    <a:p>
                      <a:r>
                        <a:rPr lang="el-GR" dirty="0"/>
                        <a:t>0–7.5</a:t>
                      </a:r>
                    </a:p>
                  </a:txBody>
                  <a:tcPr anchor="ctr"/>
                </a:tc>
                <a:extLst>
                  <a:ext uri="{0D108BD9-81ED-4DB2-BD59-A6C34878D82A}">
                    <a16:rowId xmlns:a16="http://schemas.microsoft.com/office/drawing/2014/main" val="1676473197"/>
                  </a:ext>
                </a:extLst>
              </a:tr>
            </a:tbl>
          </a:graphicData>
        </a:graphic>
      </p:graphicFrame>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a:defRPr/>
            </a:pPr>
            <a:r>
              <a:rPr lang="en-US" sz="2800" dirty="0">
                <a:solidFill>
                  <a:schemeClr val="bg1"/>
                </a:solidFill>
              </a:rPr>
              <a:t>Results  [1]</a:t>
            </a:r>
            <a:r>
              <a:rPr lang="en-US" sz="2800" b="1" dirty="0"/>
              <a:t> </a:t>
            </a:r>
            <a:r>
              <a:rPr lang="en-US" sz="2800" dirty="0">
                <a:solidFill>
                  <a:schemeClr val="bg1"/>
                </a:solidFill>
              </a:rPr>
              <a:t> Group Comparison – Inconsistency Scores</a:t>
            </a:r>
            <a:endParaRPr lang="en-US" sz="2800" dirty="0">
              <a:solidFill>
                <a:prstClr val="white"/>
              </a:solidFill>
              <a:ea typeface="Roboto Slab" pitchFamily="2" charset="0"/>
            </a:endParaRPr>
          </a:p>
        </p:txBody>
      </p:sp>
      <p:sp>
        <p:nvSpPr>
          <p:cNvPr id="7" name="TextBox 6">
            <a:extLst>
              <a:ext uri="{FF2B5EF4-FFF2-40B4-BE49-F238E27FC236}">
                <a16:creationId xmlns:a16="http://schemas.microsoft.com/office/drawing/2014/main" id="{611F49FF-9ED9-C4FA-4D88-10604BFA56B4}"/>
              </a:ext>
            </a:extLst>
          </p:cNvPr>
          <p:cNvSpPr txBox="1"/>
          <p:nvPr/>
        </p:nvSpPr>
        <p:spPr>
          <a:xfrm>
            <a:off x="838200" y="4381034"/>
            <a:ext cx="7772400" cy="400110"/>
          </a:xfrm>
          <a:prstGeom prst="rect">
            <a:avLst/>
          </a:prstGeom>
          <a:noFill/>
        </p:spPr>
        <p:txBody>
          <a:bodyPr wrap="square">
            <a:spAutoFit/>
          </a:bodyPr>
          <a:lstStyle/>
          <a:p>
            <a:r>
              <a:rPr lang="en-US" sz="2000" b="1" dirty="0"/>
              <a:t>Statistical Test</a:t>
            </a:r>
            <a:r>
              <a:rPr lang="en-US" sz="2000" dirty="0"/>
              <a:t>: </a:t>
            </a:r>
            <a:r>
              <a:rPr lang="en-US" sz="2000" i="1" dirty="0"/>
              <a:t>Mann-Whitney U</a:t>
            </a:r>
            <a:r>
              <a:rPr lang="en-US" sz="2000" dirty="0"/>
              <a:t> = 81.0, </a:t>
            </a:r>
            <a:r>
              <a:rPr lang="en-US" sz="2000" i="1" dirty="0"/>
              <a:t>p</a:t>
            </a:r>
            <a:r>
              <a:rPr lang="en-US" sz="2000" dirty="0"/>
              <a:t> &lt; 0.001 (</a:t>
            </a:r>
            <a:r>
              <a:rPr lang="en-US" sz="2000" b="1" dirty="0"/>
              <a:t>Significant</a:t>
            </a:r>
            <a:r>
              <a:rPr lang="en-US" sz="2000" dirty="0"/>
              <a:t>)</a:t>
            </a:r>
            <a:endParaRPr lang="el-GR" sz="2000" dirty="0"/>
          </a:p>
        </p:txBody>
      </p:sp>
    </p:spTree>
    <p:extLst>
      <p:ext uri="{BB962C8B-B14F-4D97-AF65-F5344CB8AC3E}">
        <p14:creationId xmlns:p14="http://schemas.microsoft.com/office/powerpoint/2010/main" val="6844044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a:defRPr/>
            </a:pPr>
            <a:r>
              <a:rPr lang="en-US" sz="2800" dirty="0">
                <a:solidFill>
                  <a:schemeClr val="bg1"/>
                </a:solidFill>
              </a:rPr>
              <a:t>Figure 1</a:t>
            </a:r>
            <a:endParaRPr lang="en-US" sz="2800" dirty="0">
              <a:solidFill>
                <a:prstClr val="white"/>
              </a:solidFill>
              <a:ea typeface="Roboto Slab" pitchFamily="2" charset="0"/>
            </a:endParaRPr>
          </a:p>
        </p:txBody>
      </p:sp>
      <p:sp>
        <p:nvSpPr>
          <p:cNvPr id="2" name="Rectangle 1">
            <a:extLst>
              <a:ext uri="{FF2B5EF4-FFF2-40B4-BE49-F238E27FC236}">
                <a16:creationId xmlns:a16="http://schemas.microsoft.com/office/drawing/2014/main" id="{9D517274-9788-415A-90B0-20B553E26DC5}"/>
              </a:ext>
            </a:extLst>
          </p:cNvPr>
          <p:cNvSpPr>
            <a:spLocks noChangeArrowheads="1"/>
          </p:cNvSpPr>
          <p:nvPr/>
        </p:nvSpPr>
        <p:spPr bwMode="auto">
          <a:xfrm flipV="1">
            <a:off x="1810511" y="1329137"/>
            <a:ext cx="8558785" cy="4555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Y" altLang="en-CY" sz="800" b="0" i="0" u="none" strike="noStrike" cap="none" normalizeH="0" baseline="0" dirty="0">
                <a:ln>
                  <a:noFill/>
                </a:ln>
                <a:solidFill>
                  <a:schemeClr val="tx1"/>
                </a:solidFill>
                <a:effectLst/>
                <a:latin typeface="Arial" panose="020B0604020202020204" pitchFamily="34" charset="0"/>
              </a:rPr>
              <a:t>  </a:t>
            </a:r>
            <a:r>
              <a:rPr kumimoji="0" lang="en-CY" altLang="en-CY" sz="27000" b="0" i="0" u="none" strike="noStrike" cap="none" normalizeH="0" baseline="0" dirty="0">
                <a:ln>
                  <a:noFill/>
                </a:ln>
                <a:solidFill>
                  <a:schemeClr val="tx1"/>
                </a:solidFill>
                <a:effectLst/>
                <a:latin typeface="Arial" panose="020B0604020202020204" pitchFamily="34" charset="0"/>
              </a:rPr>
              <a:t> </a:t>
            </a:r>
            <a:endParaRPr kumimoji="0" lang="en-CY" altLang="en-CY"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CY" altLang="en-CY" sz="1800" b="0" i="0" u="none" strike="noStrike" cap="none" normalizeH="0" baseline="0" dirty="0">
              <a:ln>
                <a:noFill/>
              </a:ln>
              <a:solidFill>
                <a:schemeClr val="tx1"/>
              </a:solidFill>
              <a:effectLst/>
              <a:latin typeface="Arial" panose="020B0604020202020204" pitchFamily="34" charset="0"/>
            </a:endParaRPr>
          </a:p>
        </p:txBody>
      </p:sp>
      <p:pic>
        <p:nvPicPr>
          <p:cNvPr id="1026" name="Picture 2" descr="http://127.0.0.1:57559/be7242dc-63f8-4bd1-baf8-6858cbead4ab/4/res/04%20ttestIS/resources/b293ff2f280fc17c.png">
            <a:extLst>
              <a:ext uri="{FF2B5EF4-FFF2-40B4-BE49-F238E27FC236}">
                <a16:creationId xmlns:a16="http://schemas.microsoft.com/office/drawing/2014/main" id="{7EC2EA5E-87B9-4FD3-A8B0-13A7519E0D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6624" y="1525778"/>
            <a:ext cx="4235450" cy="3176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1404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a:defRPr/>
            </a:pPr>
            <a:r>
              <a:rPr lang="en-US" sz="2800" dirty="0">
                <a:solidFill>
                  <a:schemeClr val="bg1"/>
                </a:solidFill>
              </a:rPr>
              <a:t>Figure 2</a:t>
            </a:r>
            <a:endParaRPr lang="en-US" sz="2800" dirty="0">
              <a:solidFill>
                <a:prstClr val="white"/>
              </a:solidFill>
              <a:ea typeface="Roboto Slab" pitchFamily="2" charset="0"/>
            </a:endParaRPr>
          </a:p>
        </p:txBody>
      </p:sp>
      <p:graphicFrame>
        <p:nvGraphicFramePr>
          <p:cNvPr id="8" name="Chart 7">
            <a:extLst>
              <a:ext uri="{FF2B5EF4-FFF2-40B4-BE49-F238E27FC236}">
                <a16:creationId xmlns:a16="http://schemas.microsoft.com/office/drawing/2014/main" id="{AD48CA6B-A691-4E1F-900E-6C95022F4291}"/>
              </a:ext>
            </a:extLst>
          </p:cNvPr>
          <p:cNvGraphicFramePr>
            <a:graphicFrameLocks/>
          </p:cNvGraphicFramePr>
          <p:nvPr>
            <p:extLst>
              <p:ext uri="{D42A27DB-BD31-4B8C-83A1-F6EECF244321}">
                <p14:modId xmlns:p14="http://schemas.microsoft.com/office/powerpoint/2010/main" val="2227189815"/>
              </p:ext>
            </p:extLst>
          </p:nvPr>
        </p:nvGraphicFramePr>
        <p:xfrm>
          <a:off x="1051560" y="2057400"/>
          <a:ext cx="7872984" cy="408736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042124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a:bodyPr>
          <a:lstStyle/>
          <a:p>
            <a:pPr marL="0" indent="0">
              <a:buNone/>
            </a:pPr>
            <a:r>
              <a:rPr lang="en-US" b="1" dirty="0"/>
              <a:t>Variable Productions</a:t>
            </a:r>
            <a:r>
              <a:rPr lang="en-US" dirty="0"/>
              <a:t> (IPD hallmark)</a:t>
            </a:r>
          </a:p>
          <a:p>
            <a:r>
              <a:rPr lang="en-US" b="1" dirty="0"/>
              <a:t>Backing</a:t>
            </a:r>
            <a:r>
              <a:rPr lang="en-US" dirty="0"/>
              <a:t> (e.g., /t/ → /k/) → Severe in MIX</a:t>
            </a:r>
          </a:p>
          <a:p>
            <a:r>
              <a:rPr lang="en-US" b="1" dirty="0"/>
              <a:t>Vowel Changes</a:t>
            </a:r>
            <a:r>
              <a:rPr lang="en-US" dirty="0"/>
              <a:t> → “</a:t>
            </a:r>
            <a:r>
              <a:rPr lang="en-US" dirty="0" err="1"/>
              <a:t>falana</a:t>
            </a:r>
            <a:r>
              <a:rPr lang="en-US" dirty="0"/>
              <a:t>” → “</a:t>
            </a:r>
            <a:r>
              <a:rPr lang="en-US" dirty="0" err="1"/>
              <a:t>felela</a:t>
            </a:r>
            <a:r>
              <a:rPr lang="en-US" dirty="0"/>
              <a:t>”</a:t>
            </a:r>
          </a:p>
          <a:p>
            <a:r>
              <a:rPr lang="en-US" b="1" dirty="0"/>
              <a:t>Syllable Simplification</a:t>
            </a:r>
            <a:r>
              <a:rPr lang="en-US" dirty="0"/>
              <a:t> → Cluster and structure omissions</a:t>
            </a:r>
          </a:p>
          <a:p>
            <a:r>
              <a:rPr lang="en-US" b="1" dirty="0"/>
              <a:t>Default Sounds</a:t>
            </a:r>
            <a:r>
              <a:rPr lang="en-US" dirty="0"/>
              <a:t> → Frequent use of /fa/, /ma/</a:t>
            </a:r>
          </a:p>
          <a:p>
            <a:r>
              <a:rPr lang="en-US" b="1" dirty="0"/>
              <a:t>Stress Shifts</a:t>
            </a:r>
            <a:r>
              <a:rPr lang="en-US" dirty="0"/>
              <a:t> → Suggesting motor planning issues</a:t>
            </a:r>
          </a:p>
          <a:p>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a:defRPr/>
            </a:pPr>
            <a:r>
              <a:rPr lang="en-US" sz="2800" dirty="0">
                <a:solidFill>
                  <a:schemeClr val="bg1"/>
                </a:solidFill>
              </a:rPr>
              <a:t>Results [2]</a:t>
            </a:r>
            <a:r>
              <a:rPr lang="en-US" sz="1100" b="1" dirty="0"/>
              <a:t> </a:t>
            </a:r>
            <a:r>
              <a:rPr lang="en-US" sz="2800" b="1" dirty="0">
                <a:solidFill>
                  <a:schemeClr val="bg1"/>
                </a:solidFill>
              </a:rPr>
              <a:t>Qualitative Error Patterns (SSD Group)</a:t>
            </a:r>
            <a:endParaRPr lang="en-US" sz="2800" dirty="0">
              <a:solidFill>
                <a:schemeClr val="bg1"/>
              </a:solidFill>
              <a:ea typeface="Roboto Slab" pitchFamily="2" charset="0"/>
            </a:endParaRPr>
          </a:p>
        </p:txBody>
      </p:sp>
    </p:spTree>
    <p:extLst>
      <p:ext uri="{BB962C8B-B14F-4D97-AF65-F5344CB8AC3E}">
        <p14:creationId xmlns:p14="http://schemas.microsoft.com/office/powerpoint/2010/main" val="20332494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fontScale="92500" lnSpcReduction="10000"/>
          </a:bodyPr>
          <a:lstStyle/>
          <a:p>
            <a:r>
              <a:rPr lang="en-US" b="1" dirty="0"/>
              <a:t>Error Patterns Observed (Qualitative)</a:t>
            </a:r>
          </a:p>
          <a:p>
            <a:pPr>
              <a:buFont typeface="Arial" panose="020B0604020202020204" pitchFamily="34" charset="0"/>
              <a:buChar char="•"/>
            </a:pPr>
            <a:r>
              <a:rPr lang="en-US" b="1" dirty="0"/>
              <a:t>Children with SSD</a:t>
            </a:r>
            <a:r>
              <a:rPr lang="en-US" dirty="0"/>
              <a:t>—particularly those suspected of having </a:t>
            </a:r>
            <a:r>
              <a:rPr lang="en-US" b="1" dirty="0"/>
              <a:t>Inconsistent Phonological Disorder (IPD)</a:t>
            </a:r>
            <a:r>
              <a:rPr lang="en-US" dirty="0"/>
              <a:t> or </a:t>
            </a:r>
            <a:r>
              <a:rPr lang="en-US" b="1" dirty="0"/>
              <a:t>Childhood Apraxia of Speech (CAS)</a:t>
            </a:r>
            <a:r>
              <a:rPr lang="en-US" dirty="0"/>
              <a:t>—showed:</a:t>
            </a:r>
          </a:p>
          <a:p>
            <a:pPr marL="742950" lvl="1" indent="-285750">
              <a:buFont typeface="Arial" panose="020B0604020202020204" pitchFamily="34" charset="0"/>
              <a:buChar char="•"/>
            </a:pPr>
            <a:r>
              <a:rPr lang="en-US" b="1" dirty="0"/>
              <a:t>Regressive assimilation</a:t>
            </a:r>
            <a:endParaRPr lang="en-US" dirty="0"/>
          </a:p>
          <a:p>
            <a:pPr marL="742950" lvl="1" indent="-285750">
              <a:buFont typeface="Arial" panose="020B0604020202020204" pitchFamily="34" charset="0"/>
              <a:buChar char="•"/>
            </a:pPr>
            <a:r>
              <a:rPr lang="en-US" b="1" dirty="0"/>
              <a:t>Initial consonant deletion</a:t>
            </a:r>
            <a:endParaRPr lang="en-US" dirty="0"/>
          </a:p>
          <a:p>
            <a:pPr marL="742950" lvl="1" indent="-285750">
              <a:buFont typeface="Arial" panose="020B0604020202020204" pitchFamily="34" charset="0"/>
              <a:buChar char="•"/>
            </a:pPr>
            <a:r>
              <a:rPr lang="en-US" b="1" dirty="0"/>
              <a:t>Cluster reduction</a:t>
            </a:r>
            <a:endParaRPr lang="en-US" dirty="0"/>
          </a:p>
          <a:p>
            <a:pPr marL="742950" lvl="1" indent="-285750">
              <a:buFont typeface="Arial" panose="020B0604020202020204" pitchFamily="34" charset="0"/>
              <a:buChar char="•"/>
            </a:pPr>
            <a:r>
              <a:rPr lang="en-US" b="1" dirty="0"/>
              <a:t>Syllable omission</a:t>
            </a:r>
            <a:endParaRPr lang="en-US" dirty="0"/>
          </a:p>
          <a:p>
            <a:pPr marL="742950" lvl="1" indent="-285750">
              <a:buFont typeface="Arial" panose="020B0604020202020204" pitchFamily="34" charset="0"/>
              <a:buChar char="•"/>
            </a:pPr>
            <a:r>
              <a:rPr lang="en-US" b="1" dirty="0"/>
              <a:t>Default sound substitutions</a:t>
            </a:r>
            <a:endParaRPr lang="en-US" dirty="0"/>
          </a:p>
          <a:p>
            <a:pPr marL="742950" lvl="1" indent="-285750">
              <a:buFont typeface="Arial" panose="020B0604020202020204" pitchFamily="34" charset="0"/>
              <a:buChar char="•"/>
            </a:pPr>
            <a:r>
              <a:rPr lang="en-US" b="1" dirty="0"/>
              <a:t>Stress shifts</a:t>
            </a:r>
            <a:r>
              <a:rPr lang="en-US" dirty="0"/>
              <a:t> and </a:t>
            </a:r>
            <a:r>
              <a:rPr lang="en-US" b="1" dirty="0"/>
              <a:t>vowel assimilations</a:t>
            </a:r>
            <a:endParaRPr lang="en-US" dirty="0"/>
          </a:p>
          <a:p>
            <a:r>
              <a:rPr lang="en-US" dirty="0"/>
              <a:t>These errors suggest difficulties not only with phonological knowledge but also with </a:t>
            </a:r>
            <a:r>
              <a:rPr lang="en-US" b="1" dirty="0"/>
              <a:t>speech motor planning</a:t>
            </a:r>
            <a:r>
              <a:rPr lang="en-US" dirty="0"/>
              <a:t>.</a:t>
            </a:r>
          </a:p>
          <a:p>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schemeClr val="bg1"/>
                </a:solidFill>
              </a:rPr>
              <a:t>Results [3] Qualitative Error Types</a:t>
            </a:r>
            <a:endParaRPr lang="en-US" sz="2800" dirty="0">
              <a:solidFill>
                <a:prstClr val="white"/>
              </a:solidFill>
              <a:ea typeface="Roboto Slab" pitchFamily="2" charset="0"/>
            </a:endParaRPr>
          </a:p>
        </p:txBody>
      </p:sp>
    </p:spTree>
    <p:extLst>
      <p:ext uri="{BB962C8B-B14F-4D97-AF65-F5344CB8AC3E}">
        <p14:creationId xmlns:p14="http://schemas.microsoft.com/office/powerpoint/2010/main" val="25494263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02F5C0-75E9-EF3A-96B5-B6B26A89A6B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6750DD-1660-81C9-6963-CDF31F2364D8}"/>
              </a:ext>
            </a:extLst>
          </p:cNvPr>
          <p:cNvSpPr>
            <a:spLocks noGrp="1"/>
          </p:cNvSpPr>
          <p:nvPr>
            <p:ph idx="1"/>
          </p:nvPr>
        </p:nvSpPr>
        <p:spPr/>
        <p:txBody>
          <a:bodyPr>
            <a:normAutofit fontScale="70000" lnSpcReduction="20000"/>
          </a:bodyPr>
          <a:lstStyle/>
          <a:p>
            <a:r>
              <a:rPr lang="en-US" dirty="0"/>
              <a:t>Several patterns emerged:</a:t>
            </a:r>
          </a:p>
          <a:p>
            <a:pPr>
              <a:buFont typeface="Arial" panose="020B0604020202020204" pitchFamily="34" charset="0"/>
              <a:buChar char="•"/>
            </a:pPr>
            <a:r>
              <a:rPr lang="en-US" b="1" dirty="0"/>
              <a:t>Backing</a:t>
            </a:r>
            <a:r>
              <a:rPr lang="en-US" dirty="0"/>
              <a:t> (noted in participant MIX):</a:t>
            </a:r>
          </a:p>
          <a:p>
            <a:pPr marL="742950" lvl="1" indent="-285750">
              <a:buFont typeface="Arial" panose="020B0604020202020204" pitchFamily="34" charset="0"/>
              <a:buChar char="•"/>
            </a:pPr>
            <a:r>
              <a:rPr lang="en-US" dirty="0"/>
              <a:t>e.g., /t/ or /p/ becoming /k/ or /g/: “</a:t>
            </a:r>
            <a:r>
              <a:rPr lang="en-US" dirty="0" err="1"/>
              <a:t>kaˈxami</a:t>
            </a:r>
            <a:r>
              <a:rPr lang="en-US" dirty="0"/>
              <a:t>”, “</a:t>
            </a:r>
            <a:r>
              <a:rPr lang="en-US" dirty="0" err="1"/>
              <a:t>kaˈgana</a:t>
            </a:r>
            <a:r>
              <a:rPr lang="en-US" dirty="0"/>
              <a:t>”, “</a:t>
            </a:r>
            <a:r>
              <a:rPr lang="en-US" dirty="0" err="1"/>
              <a:t>gaˈcija</a:t>
            </a:r>
            <a:r>
              <a:rPr lang="en-US" dirty="0"/>
              <a:t>”</a:t>
            </a:r>
          </a:p>
          <a:p>
            <a:pPr marL="742950" lvl="1" indent="-285750">
              <a:buFont typeface="Arial" panose="020B0604020202020204" pitchFamily="34" charset="0"/>
              <a:buChar char="•"/>
            </a:pPr>
            <a:r>
              <a:rPr lang="en-US" b="1" dirty="0"/>
              <a:t>Diagnostic for atypical processes</a:t>
            </a:r>
            <a:r>
              <a:rPr lang="en-US" dirty="0"/>
              <a:t>, possibly CAS or severe IPD.</a:t>
            </a:r>
          </a:p>
          <a:p>
            <a:pPr>
              <a:buFont typeface="Arial" panose="020B0604020202020204" pitchFamily="34" charset="0"/>
              <a:buChar char="•"/>
            </a:pPr>
            <a:r>
              <a:rPr lang="en-US" b="1" dirty="0"/>
              <a:t>Vowel Assimilation</a:t>
            </a:r>
            <a:r>
              <a:rPr lang="en-US" dirty="0"/>
              <a:t>:</a:t>
            </a:r>
          </a:p>
          <a:p>
            <a:pPr marL="742950" lvl="1" indent="-285750">
              <a:buFont typeface="Arial" panose="020B0604020202020204" pitchFamily="34" charset="0"/>
              <a:buChar char="•"/>
            </a:pPr>
            <a:r>
              <a:rPr lang="en-US" dirty="0"/>
              <a:t>Seen in “ˈ</a:t>
            </a:r>
            <a:r>
              <a:rPr lang="en-US" dirty="0" err="1"/>
              <a:t>falana</a:t>
            </a:r>
            <a:r>
              <a:rPr lang="en-US" dirty="0"/>
              <a:t>, ˈ</a:t>
            </a:r>
            <a:r>
              <a:rPr lang="en-US" dirty="0" err="1"/>
              <a:t>lalala</a:t>
            </a:r>
            <a:r>
              <a:rPr lang="en-US" dirty="0"/>
              <a:t>, </a:t>
            </a:r>
            <a:r>
              <a:rPr lang="en-US" dirty="0" err="1"/>
              <a:t>faˈfala</a:t>
            </a:r>
            <a:r>
              <a:rPr lang="en-US" dirty="0"/>
              <a:t>” or “</a:t>
            </a:r>
            <a:r>
              <a:rPr lang="en-US" dirty="0" err="1"/>
              <a:t>faˈlana</a:t>
            </a:r>
            <a:r>
              <a:rPr lang="en-US" dirty="0"/>
              <a:t>, </a:t>
            </a:r>
            <a:r>
              <a:rPr lang="en-US" dirty="0" err="1"/>
              <a:t>feˈfela</a:t>
            </a:r>
            <a:r>
              <a:rPr lang="en-US" dirty="0"/>
              <a:t>, </a:t>
            </a:r>
            <a:r>
              <a:rPr lang="en-US" dirty="0" err="1"/>
              <a:t>faˈlana</a:t>
            </a:r>
            <a:r>
              <a:rPr lang="en-US" dirty="0"/>
              <a:t>” → unpredictable vowel shifts.</a:t>
            </a:r>
          </a:p>
          <a:p>
            <a:pPr marL="742950" lvl="1" indent="-285750">
              <a:buFont typeface="Arial" panose="020B0604020202020204" pitchFamily="34" charset="0"/>
              <a:buChar char="•"/>
            </a:pPr>
            <a:r>
              <a:rPr lang="en-US" dirty="0"/>
              <a:t>Suggests </a:t>
            </a:r>
            <a:r>
              <a:rPr lang="en-US" b="1" dirty="0"/>
              <a:t>planning/programming deficits</a:t>
            </a:r>
            <a:r>
              <a:rPr lang="en-US" dirty="0"/>
              <a:t>.</a:t>
            </a:r>
          </a:p>
          <a:p>
            <a:pPr>
              <a:buFont typeface="Arial" panose="020B0604020202020204" pitchFamily="34" charset="0"/>
              <a:buChar char="•"/>
            </a:pPr>
            <a:r>
              <a:rPr lang="en-US" b="1" dirty="0"/>
              <a:t>Syllable structure changes</a:t>
            </a:r>
            <a:r>
              <a:rPr lang="en-US" dirty="0"/>
              <a:t>:</a:t>
            </a:r>
          </a:p>
          <a:p>
            <a:pPr marL="742950" lvl="1" indent="-285750">
              <a:buFont typeface="Arial" panose="020B0604020202020204" pitchFamily="34" charset="0"/>
              <a:buChar char="•"/>
            </a:pPr>
            <a:r>
              <a:rPr lang="en-US" dirty="0"/>
              <a:t>Simplification of multisyllabic words: “</a:t>
            </a:r>
            <a:r>
              <a:rPr lang="en-US" dirty="0" err="1"/>
              <a:t>koˈkaka</a:t>
            </a:r>
            <a:r>
              <a:rPr lang="en-US" dirty="0"/>
              <a:t>, </a:t>
            </a:r>
            <a:r>
              <a:rPr lang="en-US" dirty="0" err="1"/>
              <a:t>koˈmaka</a:t>
            </a:r>
            <a:r>
              <a:rPr lang="en-US" dirty="0"/>
              <a:t>, </a:t>
            </a:r>
            <a:r>
              <a:rPr lang="en-US" dirty="0" err="1"/>
              <a:t>koˈmati</a:t>
            </a:r>
            <a:r>
              <a:rPr lang="en-US" dirty="0"/>
              <a:t>” → clear reduction and substitution.</a:t>
            </a:r>
          </a:p>
          <a:p>
            <a:pPr marL="742950" lvl="1" indent="-285750">
              <a:buFont typeface="Arial" panose="020B0604020202020204" pitchFamily="34" charset="0"/>
              <a:buChar char="•"/>
            </a:pPr>
            <a:r>
              <a:rPr lang="en-US" dirty="0"/>
              <a:t>Points to </a:t>
            </a:r>
            <a:r>
              <a:rPr lang="en-US" b="1" dirty="0"/>
              <a:t>motor-based inconsistencies</a:t>
            </a:r>
            <a:r>
              <a:rPr lang="en-US" dirty="0"/>
              <a:t>, often tied to CAS.</a:t>
            </a:r>
          </a:p>
          <a:p>
            <a:pPr>
              <a:buFont typeface="Arial" panose="020B0604020202020204" pitchFamily="34" charset="0"/>
              <a:buChar char="•"/>
            </a:pPr>
            <a:r>
              <a:rPr lang="en-US" b="1" dirty="0"/>
              <a:t>Default Sound Use</a:t>
            </a:r>
            <a:r>
              <a:rPr lang="en-US" dirty="0"/>
              <a:t>:</a:t>
            </a:r>
          </a:p>
          <a:p>
            <a:pPr marL="742950" lvl="1" indent="-285750">
              <a:buFont typeface="Arial" panose="020B0604020202020204" pitchFamily="34" charset="0"/>
              <a:buChar char="•"/>
            </a:pPr>
            <a:r>
              <a:rPr lang="en-US" dirty="0"/>
              <a:t>Use of /fa/, /pa/, or /ma/ as generic fillers (e.g., “</a:t>
            </a:r>
            <a:r>
              <a:rPr lang="en-US" dirty="0" err="1"/>
              <a:t>faˈfala</a:t>
            </a:r>
            <a:r>
              <a:rPr lang="en-US" dirty="0"/>
              <a:t>”, “</a:t>
            </a:r>
            <a:r>
              <a:rPr lang="en-US" dirty="0" err="1"/>
              <a:t>maˈmata</a:t>
            </a:r>
            <a:r>
              <a:rPr lang="en-US" dirty="0"/>
              <a:t>”)—typical in IPD or CAS.</a:t>
            </a:r>
          </a:p>
          <a:p>
            <a:pPr>
              <a:buFont typeface="Arial" panose="020B0604020202020204" pitchFamily="34" charset="0"/>
              <a:buChar char="•"/>
            </a:pPr>
            <a:r>
              <a:rPr lang="en-US" b="1" dirty="0"/>
              <a:t>Stress Shifts</a:t>
            </a:r>
            <a:r>
              <a:rPr lang="en-US" dirty="0"/>
              <a:t>:</a:t>
            </a:r>
          </a:p>
          <a:p>
            <a:pPr marL="742950" lvl="1" indent="-285750">
              <a:buFont typeface="Arial" panose="020B0604020202020204" pitchFamily="34" charset="0"/>
              <a:buChar char="•"/>
            </a:pPr>
            <a:r>
              <a:rPr lang="en-US" dirty="0"/>
              <a:t>“ˈ</a:t>
            </a:r>
            <a:r>
              <a:rPr lang="en-US" dirty="0" err="1"/>
              <a:t>fanela</a:t>
            </a:r>
            <a:r>
              <a:rPr lang="en-US" dirty="0"/>
              <a:t>, ˈ</a:t>
            </a:r>
            <a:r>
              <a:rPr lang="en-US" dirty="0" err="1"/>
              <a:t>fafela</a:t>
            </a:r>
            <a:r>
              <a:rPr lang="en-US" dirty="0"/>
              <a:t>, </a:t>
            </a:r>
            <a:r>
              <a:rPr lang="en-US" dirty="0" err="1"/>
              <a:t>faˈfela</a:t>
            </a:r>
            <a:r>
              <a:rPr lang="en-US" dirty="0"/>
              <a:t>” or “</a:t>
            </a:r>
            <a:r>
              <a:rPr lang="en-US" dirty="0" err="1"/>
              <a:t>feˈfeja</a:t>
            </a:r>
            <a:r>
              <a:rPr lang="en-US" dirty="0"/>
              <a:t>, </a:t>
            </a:r>
            <a:r>
              <a:rPr lang="en-US" dirty="0" err="1"/>
              <a:t>faˈfeja</a:t>
            </a:r>
            <a:r>
              <a:rPr lang="en-US" dirty="0"/>
              <a:t>, </a:t>
            </a:r>
            <a:r>
              <a:rPr lang="en-US" dirty="0" err="1"/>
              <a:t>faˈjoja</a:t>
            </a:r>
            <a:r>
              <a:rPr lang="en-US" dirty="0"/>
              <a:t>” → shifting syllable prominence, a hallmark of </a:t>
            </a:r>
            <a:r>
              <a:rPr lang="en-US" b="1" dirty="0"/>
              <a:t>CAS</a:t>
            </a:r>
            <a:r>
              <a:rPr lang="en-US" dirty="0"/>
              <a:t>.</a:t>
            </a:r>
          </a:p>
          <a:p>
            <a:endParaRPr lang="en-CY" dirty="0"/>
          </a:p>
        </p:txBody>
      </p:sp>
      <p:sp>
        <p:nvSpPr>
          <p:cNvPr id="4" name="Slide Number Placeholder 3">
            <a:extLst>
              <a:ext uri="{FF2B5EF4-FFF2-40B4-BE49-F238E27FC236}">
                <a16:creationId xmlns:a16="http://schemas.microsoft.com/office/drawing/2014/main" id="{A4F01B46-3CBF-B0F9-1880-DCFEE72A1F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C86DB057-DAD1-15A7-2E17-49F40F5925B3}"/>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a:defRPr/>
            </a:pPr>
            <a:r>
              <a:rPr lang="en-US" sz="2800" dirty="0">
                <a:solidFill>
                  <a:schemeClr val="bg1"/>
                </a:solidFill>
              </a:rPr>
              <a:t>Results [3] Qualitative Error Types</a:t>
            </a:r>
            <a:endParaRPr lang="en-US" sz="2800" dirty="0">
              <a:solidFill>
                <a:prstClr val="white"/>
              </a:solidFill>
              <a:ea typeface="Roboto Slab" pitchFamily="2" charset="0"/>
            </a:endParaRPr>
          </a:p>
        </p:txBody>
      </p:sp>
    </p:spTree>
    <p:extLst>
      <p:ext uri="{BB962C8B-B14F-4D97-AF65-F5344CB8AC3E}">
        <p14:creationId xmlns:p14="http://schemas.microsoft.com/office/powerpoint/2010/main" val="37367013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8CF0FB-81B2-692B-C208-CF4C8A284B5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2590195-8D06-2E50-F168-4EDCA8A35ED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159AD83F-04D8-F18A-045E-920DAE7C8AAE}"/>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a:defRPr/>
            </a:pPr>
            <a:r>
              <a:rPr lang="en-US" sz="2800" b="1" dirty="0">
                <a:solidFill>
                  <a:schemeClr val="bg1"/>
                </a:solidFill>
              </a:rPr>
              <a:t>Differential Diagnostic Classification System Categories</a:t>
            </a:r>
            <a:endParaRPr lang="en-US" sz="2800" dirty="0">
              <a:solidFill>
                <a:prstClr val="white"/>
              </a:solidFill>
              <a:ea typeface="Roboto Slab" pitchFamily="2" charset="0"/>
            </a:endParaRPr>
          </a:p>
        </p:txBody>
      </p:sp>
      <p:sp>
        <p:nvSpPr>
          <p:cNvPr id="6" name="Θέση περιεχομένου 5">
            <a:extLst>
              <a:ext uri="{FF2B5EF4-FFF2-40B4-BE49-F238E27FC236}">
                <a16:creationId xmlns:a16="http://schemas.microsoft.com/office/drawing/2014/main" id="{D95D9DCE-292C-1CD2-FEA0-1DF53444132F}"/>
              </a:ext>
            </a:extLst>
          </p:cNvPr>
          <p:cNvSpPr>
            <a:spLocks noGrp="1"/>
          </p:cNvSpPr>
          <p:nvPr>
            <p:ph idx="1"/>
          </p:nvPr>
        </p:nvSpPr>
        <p:spPr/>
        <p:txBody>
          <a:bodyPr/>
          <a:lstStyle/>
          <a:p>
            <a:r>
              <a:rPr lang="en-US" dirty="0"/>
              <a:t>Inconsistency is a </a:t>
            </a:r>
            <a:r>
              <a:rPr lang="en-US" b="1" dirty="0"/>
              <a:t>core feature</a:t>
            </a:r>
            <a:r>
              <a:rPr lang="en-US" dirty="0"/>
              <a:t> of:</a:t>
            </a:r>
          </a:p>
          <a:p>
            <a:pPr>
              <a:buFont typeface="Arial" panose="020B0604020202020204" pitchFamily="34" charset="0"/>
              <a:buChar char="•"/>
            </a:pPr>
            <a:r>
              <a:rPr lang="en-US" b="1" dirty="0"/>
              <a:t>Inconsistent Deviant Phonological Disorder</a:t>
            </a:r>
            <a:r>
              <a:rPr lang="en-US" dirty="0"/>
              <a:t>: characterized by different errors across repeated productions of the same word.</a:t>
            </a:r>
          </a:p>
          <a:p>
            <a:pPr>
              <a:buFont typeface="Arial" panose="020B0604020202020204" pitchFamily="34" charset="0"/>
              <a:buChar char="•"/>
            </a:pPr>
            <a:r>
              <a:rPr lang="en-US" b="1" dirty="0"/>
              <a:t>CAS</a:t>
            </a:r>
            <a:r>
              <a:rPr lang="en-US" dirty="0"/>
              <a:t>: characterized by inconsistency </a:t>
            </a:r>
            <a:r>
              <a:rPr lang="en-US" b="1" dirty="0"/>
              <a:t>plus</a:t>
            </a:r>
            <a:r>
              <a:rPr lang="en-US" dirty="0"/>
              <a:t> motoric/prosodic disturbances like stress shift and abnormal pauses.</a:t>
            </a:r>
          </a:p>
          <a:p>
            <a:pPr>
              <a:buFont typeface="Arial" panose="020B0604020202020204" pitchFamily="34" charset="0"/>
              <a:buChar char="•"/>
            </a:pPr>
            <a:r>
              <a:rPr lang="en-US" dirty="0"/>
              <a:t>Most children with SSD present with inconsistency patterns</a:t>
            </a:r>
          </a:p>
          <a:p>
            <a:pPr>
              <a:buFont typeface="Arial" panose="020B0604020202020204" pitchFamily="34" charset="0"/>
              <a:buChar char="•"/>
            </a:pPr>
            <a:r>
              <a:rPr lang="en-US" dirty="0"/>
              <a:t>Within SSD profiles what core features allow a detailed taxonomy?</a:t>
            </a:r>
          </a:p>
          <a:p>
            <a:pPr>
              <a:buFont typeface="Arial" panose="020B0604020202020204" pitchFamily="34" charset="0"/>
              <a:buChar char="•"/>
            </a:pPr>
            <a:r>
              <a:rPr lang="en-US" dirty="0"/>
              <a:t>Which SSD features allow differentiation (vowel assimilations CAS)  </a:t>
            </a:r>
          </a:p>
          <a:p>
            <a:endParaRPr lang="el-GR" dirty="0"/>
          </a:p>
        </p:txBody>
      </p:sp>
    </p:spTree>
    <p:extLst>
      <p:ext uri="{BB962C8B-B14F-4D97-AF65-F5344CB8AC3E}">
        <p14:creationId xmlns:p14="http://schemas.microsoft.com/office/powerpoint/2010/main" val="10122936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2D23D-17A4-D740-1D76-BDDBF1214951}"/>
            </a:ext>
          </a:extLst>
        </p:cNvPr>
        <p:cNvGrpSpPr/>
        <p:nvPr/>
      </p:nvGrpSpPr>
      <p:grpSpPr>
        <a:xfrm>
          <a:off x="0" y="0"/>
          <a:ext cx="0" cy="0"/>
          <a:chOff x="0" y="0"/>
          <a:chExt cx="0" cy="0"/>
        </a:xfrm>
      </p:grpSpPr>
      <p:graphicFrame>
        <p:nvGraphicFramePr>
          <p:cNvPr id="7" name="Content Placeholder 2">
            <a:extLst>
              <a:ext uri="{FF2B5EF4-FFF2-40B4-BE49-F238E27FC236}">
                <a16:creationId xmlns:a16="http://schemas.microsoft.com/office/drawing/2014/main" id="{297D7FBE-1BA0-F3E3-88E6-5EEF9F011323}"/>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FD747712-BA1B-A6B2-B10C-B9E2C647FB2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71E69C99-5B8B-A402-7652-1013DE74583C}"/>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schemeClr val="bg1"/>
                </a:solidFill>
              </a:rPr>
              <a:t>Diagnostic Implications</a:t>
            </a:r>
            <a:endParaRPr lang="en-US" sz="2800" dirty="0">
              <a:solidFill>
                <a:schemeClr val="bg1"/>
              </a:solidFill>
              <a:ea typeface="Roboto Slab" pitchFamily="2" charset="0"/>
            </a:endParaRPr>
          </a:p>
        </p:txBody>
      </p:sp>
    </p:spTree>
    <p:extLst>
      <p:ext uri="{BB962C8B-B14F-4D97-AF65-F5344CB8AC3E}">
        <p14:creationId xmlns:p14="http://schemas.microsoft.com/office/powerpoint/2010/main" val="11285219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11DDD-9677-9CE4-E411-DA05E0E665B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B3EC9E8-7BB5-7D0C-D244-97AD3350EF38}"/>
              </a:ext>
            </a:extLst>
          </p:cNvPr>
          <p:cNvSpPr>
            <a:spLocks noGrp="1"/>
          </p:cNvSpPr>
          <p:nvPr>
            <p:ph idx="1"/>
          </p:nvPr>
        </p:nvSpPr>
        <p:spPr/>
        <p:txBody>
          <a:bodyPr>
            <a:normAutofit fontScale="92500" lnSpcReduction="20000"/>
          </a:bodyPr>
          <a:lstStyle/>
          <a:p>
            <a:pPr>
              <a:buFont typeface="Arial" panose="020B0604020202020204" pitchFamily="34" charset="0"/>
              <a:buChar char="•"/>
            </a:pPr>
            <a:r>
              <a:rPr lang="en-US" dirty="0"/>
              <a:t>Confirm IPD as a </a:t>
            </a:r>
            <a:r>
              <a:rPr lang="en-US" dirty="0">
                <a:solidFill>
                  <a:srgbClr val="FF0000"/>
                </a:solidFill>
              </a:rPr>
              <a:t>distinct diagnostic category</a:t>
            </a:r>
          </a:p>
          <a:p>
            <a:pPr>
              <a:buFont typeface="Arial" panose="020B0604020202020204" pitchFamily="34" charset="0"/>
              <a:buChar char="•"/>
            </a:pPr>
            <a:r>
              <a:rPr lang="en-US" dirty="0"/>
              <a:t>Align with Dodd’s framework that </a:t>
            </a:r>
            <a:r>
              <a:rPr lang="en-US" b="1" dirty="0"/>
              <a:t>atypical, variable errors</a:t>
            </a:r>
            <a:r>
              <a:rPr lang="en-US" dirty="0"/>
              <a:t> are diagnostic markers for planning/programming impairments</a:t>
            </a:r>
          </a:p>
          <a:p>
            <a:pPr>
              <a:buFont typeface="Arial" panose="020B0604020202020204" pitchFamily="34" charset="0"/>
              <a:buChar char="•"/>
            </a:pPr>
            <a:r>
              <a:rPr lang="en-US" dirty="0"/>
              <a:t>Suggest that inconsistency scoring tools could help </a:t>
            </a:r>
            <a:r>
              <a:rPr lang="en-US" b="1" dirty="0"/>
              <a:t>guide clinical interventions and subtype classification</a:t>
            </a:r>
          </a:p>
          <a:p>
            <a:r>
              <a:rPr lang="en-US" dirty="0"/>
              <a:t>TD children and those with IPD had different quantitative and qualitative error profiles, confirming IPD as a diagnostic category of SSD. </a:t>
            </a:r>
          </a:p>
          <a:p>
            <a:r>
              <a:rPr lang="en-US" dirty="0"/>
              <a:t>Words with more phonemes, syllables, and consonant clusters were vulnerable to inconsistency, but their frequency of occurrence had no effect</a:t>
            </a:r>
          </a:p>
          <a:p>
            <a:r>
              <a:rPr lang="en-US" dirty="0"/>
              <a:t>Within the SSD category,  children with suspected planning/programming deficits (CAS) presented with more vowel assimilations and stress shift across productions</a:t>
            </a:r>
          </a:p>
          <a:p>
            <a:pPr>
              <a:buFont typeface="Arial" panose="020B0604020202020204" pitchFamily="34" charset="0"/>
              <a:buChar char="•"/>
            </a:pPr>
            <a:endParaRPr lang="en-US" dirty="0"/>
          </a:p>
          <a:p>
            <a:endParaRPr lang="en-CY" dirty="0"/>
          </a:p>
        </p:txBody>
      </p:sp>
      <p:sp>
        <p:nvSpPr>
          <p:cNvPr id="4" name="Slide Number Placeholder 3">
            <a:extLst>
              <a:ext uri="{FF2B5EF4-FFF2-40B4-BE49-F238E27FC236}">
                <a16:creationId xmlns:a16="http://schemas.microsoft.com/office/drawing/2014/main" id="{2ADADEEA-410A-DAF0-0744-5800CF1347B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FD6BEE1D-7C1B-21B7-932F-B78C41CA7C98}"/>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schemeClr val="bg1"/>
                </a:solidFill>
              </a:rPr>
              <a:t>Overall findings</a:t>
            </a:r>
            <a:endParaRPr lang="en-US" sz="2800" dirty="0">
              <a:solidFill>
                <a:prstClr val="white"/>
              </a:solidFill>
              <a:ea typeface="Roboto Slab" pitchFamily="2" charset="0"/>
            </a:endParaRPr>
          </a:p>
        </p:txBody>
      </p:sp>
    </p:spTree>
    <p:extLst>
      <p:ext uri="{BB962C8B-B14F-4D97-AF65-F5344CB8AC3E}">
        <p14:creationId xmlns:p14="http://schemas.microsoft.com/office/powerpoint/2010/main" val="15821482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a:xfrm>
            <a:off x="838200" y="1825624"/>
            <a:ext cx="10515600" cy="4418013"/>
          </a:xfrm>
        </p:spPr>
        <p:txBody>
          <a:bodyPr>
            <a:noAutofit/>
          </a:bodyPr>
          <a:lstStyle/>
          <a:p>
            <a:r>
              <a:rPr lang="en-US" sz="3200" dirty="0"/>
              <a:t>Great variability in inconsistency within the SSD category  </a:t>
            </a:r>
          </a:p>
          <a:p>
            <a:r>
              <a:rPr lang="en-US" sz="3200" dirty="0"/>
              <a:t>Not a non-all-none phenomenon</a:t>
            </a:r>
          </a:p>
          <a:p>
            <a:r>
              <a:rPr lang="en-US" sz="3200" dirty="0"/>
              <a:t>Inconsistency as a robust pattern of SSD</a:t>
            </a:r>
          </a:p>
          <a:p>
            <a:r>
              <a:rPr lang="en-US" sz="3200" dirty="0"/>
              <a:t>Need to focus on individual profiles as well as common patterns</a:t>
            </a:r>
          </a:p>
          <a:p>
            <a:r>
              <a:rPr lang="en-US" sz="3200" dirty="0"/>
              <a:t>‘Tool’ of  measures important in production</a:t>
            </a:r>
          </a:p>
          <a:p>
            <a:r>
              <a:rPr lang="en-US" sz="3200" dirty="0"/>
              <a:t>Not only as a diagnostic pattern but also as a guide for intervention  </a:t>
            </a:r>
            <a:endParaRPr lang="en-CY" sz="3200" dirty="0"/>
          </a:p>
          <a:p>
            <a:endParaRPr lang="en-CY" sz="1400" dirty="0"/>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Conclusion </a:t>
            </a:r>
          </a:p>
        </p:txBody>
      </p:sp>
    </p:spTree>
    <p:extLst>
      <p:ext uri="{BB962C8B-B14F-4D97-AF65-F5344CB8AC3E}">
        <p14:creationId xmlns:p14="http://schemas.microsoft.com/office/powerpoint/2010/main" val="4066126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2A2F2CF-CCD8-4354-8257-D24035BA2192}"/>
              </a:ext>
            </a:extLst>
          </p:cNvPr>
          <p:cNvSpPr>
            <a:spLocks noGrp="1"/>
          </p:cNvSpPr>
          <p:nvPr>
            <p:ph type="sldNum" sz="quarter" idx="12"/>
          </p:nvPr>
        </p:nvSpPr>
        <p:spPr/>
        <p:txBody>
          <a:bodyPr/>
          <a:lstStyle/>
          <a:p>
            <a:fld id="{4FAB73BC-B049-4115-A692-8D63A059BFB8}" type="slidenum">
              <a:rPr lang="en-US" smtClean="0"/>
              <a:pPr/>
              <a:t>3</a:t>
            </a:fld>
            <a:endParaRPr lang="en-US" dirty="0"/>
          </a:p>
        </p:txBody>
      </p:sp>
      <p:pic>
        <p:nvPicPr>
          <p:cNvPr id="1026" name="Picture 2" descr="TEΠΑΚ: Η πρώτη δημόσια Πανεπιστημιακή Κλινική Αποκατάστασης στην Κύπρο">
            <a:extLst>
              <a:ext uri="{FF2B5EF4-FFF2-40B4-BE49-F238E27FC236}">
                <a16:creationId xmlns:a16="http://schemas.microsoft.com/office/drawing/2014/main" id="{A7E5E339-EE14-4E59-86A5-B48700172ED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108364"/>
            <a:ext cx="4376601" cy="17839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Κλινική Αποκατάστασης: Δωρεάν υπηρεσίες στο κοινό από την πρώτη  Πανεπιστημιακή Κλινική της Κύπρου!">
            <a:extLst>
              <a:ext uri="{FF2B5EF4-FFF2-40B4-BE49-F238E27FC236}">
                <a16:creationId xmlns:a16="http://schemas.microsoft.com/office/drawing/2014/main" id="{2E1223B9-F74F-47C1-8792-8DD1EBFEDF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8748" y="1108364"/>
            <a:ext cx="4668252" cy="17839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Κλινική Αποκατάστασης: Δωρεάν υπηρεσίες στο κοινό από την πρώτη  Πανεπιστημιακή Κλινική της Κύπρου!">
            <a:extLst>
              <a:ext uri="{FF2B5EF4-FFF2-40B4-BE49-F238E27FC236}">
                <a16:creationId xmlns:a16="http://schemas.microsoft.com/office/drawing/2014/main" id="{634F0946-2471-495F-92B4-02DB850D34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381" y="3675547"/>
            <a:ext cx="4404561" cy="289369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ΤΕΠΑΚ: Ολοκλήρωση νέου έργου στη Λεμεσό: Πανεπιστημιακή Κλινική  Αποκατάστασης">
            <a:extLst>
              <a:ext uri="{FF2B5EF4-FFF2-40B4-BE49-F238E27FC236}">
                <a16:creationId xmlns:a16="http://schemas.microsoft.com/office/drawing/2014/main" id="{D6678E99-4F06-4D50-B651-481D2F35DD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0593" y="3582561"/>
            <a:ext cx="4404561" cy="293103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F58D584-273C-4E64-93C9-1BA1B443BD9C}"/>
              </a:ext>
            </a:extLst>
          </p:cNvPr>
          <p:cNvSpPr txBox="1"/>
          <p:nvPr/>
        </p:nvSpPr>
        <p:spPr>
          <a:xfrm>
            <a:off x="677797" y="62954"/>
            <a:ext cx="10836405" cy="954107"/>
          </a:xfrm>
          <a:prstGeom prst="rect">
            <a:avLst/>
          </a:prstGeom>
          <a:solidFill>
            <a:schemeClr val="accent5">
              <a:lumMod val="75000"/>
            </a:schemeClr>
          </a:solidFill>
        </p:spPr>
        <p:txBody>
          <a:bodyPr wrap="square" rtlCol="0">
            <a:spAutoFit/>
          </a:bodyPr>
          <a:lstStyle/>
          <a:p>
            <a:pPr>
              <a:defRPr/>
            </a:pPr>
            <a:r>
              <a:rPr lang="en-US" sz="2800" dirty="0">
                <a:solidFill>
                  <a:schemeClr val="bg1"/>
                </a:solidFill>
              </a:rPr>
              <a:t>University rehabilitation clinic and research laboratories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ea typeface="Roboto Slab" pitchFamily="2" charset="0"/>
                <a:cs typeface="+mn-cs"/>
              </a:rPr>
              <a:t> </a:t>
            </a:r>
          </a:p>
        </p:txBody>
      </p:sp>
    </p:spTree>
    <p:extLst>
      <p:ext uri="{BB962C8B-B14F-4D97-AF65-F5344CB8AC3E}">
        <p14:creationId xmlns:p14="http://schemas.microsoft.com/office/powerpoint/2010/main" val="23856961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a:xfrm>
            <a:off x="838200" y="1825624"/>
            <a:ext cx="10515600" cy="4418013"/>
          </a:xfrm>
        </p:spPr>
        <p:txBody>
          <a:bodyPr>
            <a:noAutofit/>
          </a:bodyPr>
          <a:lstStyle/>
          <a:p>
            <a:r>
              <a:rPr lang="en-US" sz="3200" dirty="0"/>
              <a:t>Does inconsistency decrease after intervention with therapy?</a:t>
            </a:r>
          </a:p>
          <a:p>
            <a:r>
              <a:rPr lang="en-US" sz="3200" dirty="0"/>
              <a:t>Does it differentiate SSD subtypes?</a:t>
            </a:r>
          </a:p>
          <a:p>
            <a:r>
              <a:rPr lang="en-US" sz="3200" dirty="0"/>
              <a:t> What are the most vulnerable words? (specificity and sensitivity)</a:t>
            </a:r>
          </a:p>
          <a:p>
            <a:r>
              <a:rPr lang="en-US" sz="3200" dirty="0"/>
              <a:t> How does inconsistency correlate with connected speech and ICS?</a:t>
            </a:r>
          </a:p>
          <a:p>
            <a:r>
              <a:rPr lang="en-US" sz="3200" dirty="0"/>
              <a:t>How does it surface cross-linguistically? </a:t>
            </a:r>
          </a:p>
          <a:p>
            <a:r>
              <a:rPr lang="en-US" sz="3200" dirty="0"/>
              <a:t>Similar sounding words across languages </a:t>
            </a:r>
            <a:endParaRPr lang="en-CY" sz="3200" dirty="0"/>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Future directions  </a:t>
            </a:r>
          </a:p>
        </p:txBody>
      </p:sp>
    </p:spTree>
    <p:extLst>
      <p:ext uri="{BB962C8B-B14F-4D97-AF65-F5344CB8AC3E}">
        <p14:creationId xmlns:p14="http://schemas.microsoft.com/office/powerpoint/2010/main" val="11753655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16DBD2-3650-474A-9605-DEB5BD1DD87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3074" name="Picture 2" descr="Saying THANK YOU!! | Coffee Connections | Columbus Ohio">
            <a:extLst>
              <a:ext uri="{FF2B5EF4-FFF2-40B4-BE49-F238E27FC236}">
                <a16:creationId xmlns:a16="http://schemas.microsoft.com/office/drawing/2014/main" id="{9BC7340C-A9B2-4EFD-B19D-8ABB7507AA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 y="0"/>
            <a:ext cx="12001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7402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fontScale="77500" lnSpcReduction="20000"/>
          </a:bodyPr>
          <a:lstStyle/>
          <a:p>
            <a:r>
              <a:rPr lang="en-US" dirty="0"/>
              <a:t>To cite this article: Barbara Dodd, Beth McIntosh, Sharon Crosbie &amp; Alison Holm (2024) Diagnosing inconsistent phonological disorder: quantitative and qualitative measures, Clinical Linguistics &amp; Phonetics, 38:5, 453-476, DOI: 10.1080/02699206.2023.2224916</a:t>
            </a:r>
          </a:p>
          <a:p>
            <a:r>
              <a:rPr lang="en-US" dirty="0"/>
              <a:t>Assessment determined the proportions of words said consistently (i.e. the same across productions: all correct or with the same error) or inconsistently (i.e. differently across productions: at least one correct and one error or different errors in productions). Qualitative analyses examined error types and explored the effect of target words’ characteristics on inconsistency. Children with IPD produced 52% of words with different errors. While 56% of all phoneme errors were developmental (age appropriate or delayed), atypical errors typified inconsistency: default sounds and word structure errors. Words with more phonemes, syllables and consonant clusters were vulnerable to inconsistency, but their frequency of occurrence had no effect</a:t>
            </a:r>
          </a:p>
          <a:p>
            <a:r>
              <a:rPr lang="en-US" dirty="0"/>
              <a:t>TD children and those with IPD had different quantitative and qualitative error profiles, confirming IPD as a diagnostic category of SSD. Qualitative analyses supported the </a:t>
            </a:r>
            <a:r>
              <a:rPr lang="en-US" dirty="0" err="1"/>
              <a:t>hypothesised</a:t>
            </a:r>
            <a:r>
              <a:rPr lang="en-US" dirty="0"/>
              <a:t> deficit in phonological planning of words’ production for children with IPD.</a:t>
            </a:r>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400043"/>
            <a:ext cx="10515600" cy="1255728"/>
          </a:xfrm>
          <a:prstGeom prst="rect">
            <a:avLst/>
          </a:prstGeom>
          <a:solidFill>
            <a:schemeClr val="accent5">
              <a:lumMod val="75000"/>
            </a:schemeClr>
          </a:solidFill>
        </p:spPr>
        <p:txBody>
          <a:bodyPr wrap="square" rtlCol="0">
            <a:spAutoFit/>
          </a:bodyPr>
          <a:lstStyle/>
          <a:p>
            <a:pPr lvl="0">
              <a:defRPr/>
            </a:pPr>
            <a:r>
              <a:rPr lang="en-US" sz="2800" dirty="0">
                <a:solidFill>
                  <a:schemeClr val="bg1"/>
                </a:solidFill>
              </a:rPr>
              <a:t>Differential Diagnostic Classification System (DDCS) categorizes Speech Sound Disorders (SSDs) [2]</a:t>
            </a:r>
            <a:br>
              <a:rPr lang="en-US" sz="2800" dirty="0">
                <a:solidFill>
                  <a:prstClr val="white"/>
                </a:solidFill>
                <a:ea typeface="Roboto Slab" pitchFamily="2" charset="0"/>
              </a:rPr>
            </a:br>
            <a:endParaRPr lang="en-US" sz="2800" dirty="0">
              <a:solidFill>
                <a:prstClr val="white"/>
              </a:solidFill>
              <a:ea typeface="Roboto Slab" pitchFamily="2" charset="0"/>
            </a:endParaRPr>
          </a:p>
        </p:txBody>
      </p:sp>
    </p:spTree>
    <p:extLst>
      <p:ext uri="{BB962C8B-B14F-4D97-AF65-F5344CB8AC3E}">
        <p14:creationId xmlns:p14="http://schemas.microsoft.com/office/powerpoint/2010/main" val="1308743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B1D6F9-D1F9-48AC-B765-7866094E656C}"/>
              </a:ext>
            </a:extLst>
          </p:cNvPr>
          <p:cNvSpPr>
            <a:spLocks noGrp="1"/>
          </p:cNvSpPr>
          <p:nvPr>
            <p:ph type="sldNum" sz="quarter" idx="12"/>
          </p:nvPr>
        </p:nvSpPr>
        <p:spPr/>
        <p:txBody>
          <a:bodyPr/>
          <a:lstStyle/>
          <a:p>
            <a:fld id="{4FAB73BC-B049-4115-A692-8D63A059BFB8}" type="slidenum">
              <a:rPr lang="en-US" smtClean="0"/>
              <a:t>4</a:t>
            </a:fld>
            <a:endParaRPr lang="en-US" dirty="0"/>
          </a:p>
        </p:txBody>
      </p:sp>
      <p:pic>
        <p:nvPicPr>
          <p:cNvPr id="3" name="Image2">
            <a:extLst>
              <a:ext uri="{FF2B5EF4-FFF2-40B4-BE49-F238E27FC236}">
                <a16:creationId xmlns:a16="http://schemas.microsoft.com/office/drawing/2014/main" id="{4E356D7A-3E4F-4923-B9C4-92CFD6BEA208}"/>
              </a:ext>
            </a:extLst>
          </p:cNvPr>
          <p:cNvPicPr/>
          <p:nvPr/>
        </p:nvPicPr>
        <p:blipFill>
          <a:blip r:embed="rId3"/>
          <a:stretch>
            <a:fillRect/>
          </a:stretch>
        </p:blipFill>
        <p:spPr bwMode="auto">
          <a:xfrm>
            <a:off x="1326783" y="3043603"/>
            <a:ext cx="3298206" cy="1934210"/>
          </a:xfrm>
          <a:prstGeom prst="rect">
            <a:avLst/>
          </a:prstGeom>
        </p:spPr>
      </p:pic>
      <p:pic>
        <p:nvPicPr>
          <p:cNvPr id="4" name="Image3">
            <a:extLst>
              <a:ext uri="{FF2B5EF4-FFF2-40B4-BE49-F238E27FC236}">
                <a16:creationId xmlns:a16="http://schemas.microsoft.com/office/drawing/2014/main" id="{5C159217-2699-49DA-B7CF-8F86C9DB8713}"/>
              </a:ext>
            </a:extLst>
          </p:cNvPr>
          <p:cNvPicPr/>
          <p:nvPr/>
        </p:nvPicPr>
        <p:blipFill>
          <a:blip r:embed="rId4"/>
          <a:stretch>
            <a:fillRect/>
          </a:stretch>
        </p:blipFill>
        <p:spPr bwMode="auto">
          <a:xfrm>
            <a:off x="1190274" y="180073"/>
            <a:ext cx="3434715" cy="2575560"/>
          </a:xfrm>
          <a:prstGeom prst="rect">
            <a:avLst/>
          </a:prstGeom>
        </p:spPr>
      </p:pic>
      <p:pic>
        <p:nvPicPr>
          <p:cNvPr id="7" name="Picture 3">
            <a:extLst>
              <a:ext uri="{FF2B5EF4-FFF2-40B4-BE49-F238E27FC236}">
                <a16:creationId xmlns:a16="http://schemas.microsoft.com/office/drawing/2014/main" id="{F385EF2B-315D-4C90-A385-6C249A3AFF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1706" y="296143"/>
            <a:ext cx="4104004" cy="207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5E2EE61C-90AC-417C-8EEB-5158E64C7B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4849" y="2755633"/>
            <a:ext cx="3791804" cy="2342953"/>
          </a:xfrm>
          <a:prstGeom prst="rect">
            <a:avLst/>
          </a:prstGeom>
          <a:noFill/>
          <a:extLst>
            <a:ext uri="{909E8E84-426E-40DD-AFC4-6F175D3DCCD1}">
              <a14:hiddenFill xmlns:a14="http://schemas.microsoft.com/office/drawing/2010/main">
                <a:solidFill>
                  <a:srgbClr val="FFFFFF"/>
                </a:solidFill>
              </a14:hiddenFill>
            </a:ext>
          </a:extLst>
        </p:spPr>
      </p:pic>
      <p:pic>
        <p:nvPicPr>
          <p:cNvPr id="10" name="Εικόνα 3">
            <a:extLst>
              <a:ext uri="{FF2B5EF4-FFF2-40B4-BE49-F238E27FC236}">
                <a16:creationId xmlns:a16="http://schemas.microsoft.com/office/drawing/2014/main" id="{39A32BD9-075A-4155-BAF5-9AB8177B615E}"/>
              </a:ext>
            </a:extLst>
          </p:cNvPr>
          <p:cNvPicPr>
            <a:picLocks noChangeAspect="1"/>
          </p:cNvPicPr>
          <p:nvPr/>
        </p:nvPicPr>
        <p:blipFill>
          <a:blip r:embed="rId7"/>
          <a:stretch>
            <a:fillRect/>
          </a:stretch>
        </p:blipFill>
        <p:spPr>
          <a:xfrm>
            <a:off x="9352753" y="394761"/>
            <a:ext cx="2164295" cy="1494197"/>
          </a:xfrm>
          <a:prstGeom prst="rect">
            <a:avLst/>
          </a:prstGeom>
        </p:spPr>
      </p:pic>
      <p:pic>
        <p:nvPicPr>
          <p:cNvPr id="11" name="Picture 10">
            <a:extLst>
              <a:ext uri="{FF2B5EF4-FFF2-40B4-BE49-F238E27FC236}">
                <a16:creationId xmlns:a16="http://schemas.microsoft.com/office/drawing/2014/main" id="{DFBD934E-F4B2-4411-B310-D1E730E8E2F9}"/>
              </a:ext>
            </a:extLst>
          </p:cNvPr>
          <p:cNvPicPr>
            <a:picLocks noChangeAspect="1"/>
          </p:cNvPicPr>
          <p:nvPr/>
        </p:nvPicPr>
        <p:blipFill>
          <a:blip r:embed="rId8"/>
          <a:stretch>
            <a:fillRect/>
          </a:stretch>
        </p:blipFill>
        <p:spPr>
          <a:xfrm>
            <a:off x="9325710" y="2755633"/>
            <a:ext cx="2079285" cy="1960746"/>
          </a:xfrm>
          <a:prstGeom prst="rect">
            <a:avLst/>
          </a:prstGeom>
        </p:spPr>
      </p:pic>
    </p:spTree>
    <p:extLst>
      <p:ext uri="{BB962C8B-B14F-4D97-AF65-F5344CB8AC3E}">
        <p14:creationId xmlns:p14="http://schemas.microsoft.com/office/powerpoint/2010/main" val="274232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Content Placeholder 2">
            <a:extLst>
              <a:ext uri="{FF2B5EF4-FFF2-40B4-BE49-F238E27FC236}">
                <a16:creationId xmlns:a16="http://schemas.microsoft.com/office/drawing/2014/main" id="{B3D84BC2-8613-4B6A-B3AA-36D72B05AF50}"/>
              </a:ext>
            </a:extLst>
          </p:cNvPr>
          <p:cNvSpPr>
            <a:spLocks noGrp="1" noChangeArrowheads="1"/>
          </p:cNvSpPr>
          <p:nvPr>
            <p:ph idx="1"/>
          </p:nvPr>
        </p:nvSpPr>
        <p:spPr>
          <a:xfrm>
            <a:off x="1311442" y="1828799"/>
            <a:ext cx="10042358" cy="4605545"/>
          </a:xfrm>
        </p:spPr>
        <p:txBody>
          <a:bodyPr/>
          <a:lstStyle/>
          <a:p>
            <a:pPr marL="0" indent="0" algn="ctr">
              <a:buNone/>
              <a:defRPr/>
            </a:pPr>
            <a:r>
              <a:rPr lang="en-GB" altLang="en-US" b="1" u="sng" dirty="0">
                <a:solidFill>
                  <a:srgbClr val="FF0000"/>
                </a:solidFill>
              </a:rPr>
              <a:t>L</a:t>
            </a:r>
            <a:r>
              <a:rPr lang="en-GB" altLang="en-US" b="1" u="sng" dirty="0"/>
              <a:t>inguistic</a:t>
            </a:r>
            <a:r>
              <a:rPr lang="en-GB" altLang="en-US" b="1" u="sng" dirty="0">
                <a:solidFill>
                  <a:srgbClr val="FF0000"/>
                </a:solidFill>
              </a:rPr>
              <a:t> O</a:t>
            </a:r>
            <a:r>
              <a:rPr lang="en-GB" altLang="en-US" b="1" u="sng" dirty="0"/>
              <a:t>utcomes</a:t>
            </a:r>
            <a:r>
              <a:rPr lang="en-GB" altLang="en-US" b="1" u="sng" dirty="0">
                <a:solidFill>
                  <a:srgbClr val="FF0000"/>
                </a:solidFill>
              </a:rPr>
              <a:t> </a:t>
            </a:r>
            <a:r>
              <a:rPr lang="en-GB" altLang="en-US" b="1" u="sng" dirty="0"/>
              <a:t>&amp;</a:t>
            </a:r>
            <a:r>
              <a:rPr lang="en-GB" altLang="en-US" b="1" u="sng" dirty="0">
                <a:solidFill>
                  <a:srgbClr val="FF0000"/>
                </a:solidFill>
              </a:rPr>
              <a:t> G</a:t>
            </a:r>
            <a:r>
              <a:rPr lang="en-GB" altLang="en-US" b="1" u="sng" dirty="0"/>
              <a:t>rowth</a:t>
            </a:r>
            <a:r>
              <a:rPr lang="en-GB" altLang="en-US" b="1" u="sng" dirty="0">
                <a:solidFill>
                  <a:srgbClr val="FF0000"/>
                </a:solidFill>
              </a:rPr>
              <a:t> O</a:t>
            </a:r>
            <a:r>
              <a:rPr lang="en-GB" altLang="en-US" b="1" u="sng" dirty="0"/>
              <a:t>f</a:t>
            </a:r>
            <a:r>
              <a:rPr lang="en-GB" altLang="en-US" b="1" u="sng" dirty="0">
                <a:solidFill>
                  <a:srgbClr val="FF0000"/>
                </a:solidFill>
              </a:rPr>
              <a:t> S</a:t>
            </a:r>
            <a:r>
              <a:rPr lang="en-GB" altLang="en-US" b="1" u="sng" dirty="0"/>
              <a:t>peech</a:t>
            </a:r>
            <a:r>
              <a:rPr lang="en-GB" altLang="en-US" b="1" u="sng" dirty="0">
                <a:solidFill>
                  <a:srgbClr val="FF0000"/>
                </a:solidFill>
              </a:rPr>
              <a:t> (LOGOS)-sub projects</a:t>
            </a:r>
          </a:p>
          <a:p>
            <a:pPr marL="0" indent="0">
              <a:buFontTx/>
              <a:buAutoNum type="arabicPeriod"/>
              <a:defRPr/>
            </a:pPr>
            <a:r>
              <a:rPr lang="en-GB" altLang="en-US" sz="1600" dirty="0">
                <a:solidFill>
                  <a:srgbClr val="FF0000"/>
                </a:solidFill>
              </a:rPr>
              <a:t>As</a:t>
            </a:r>
            <a:r>
              <a:rPr lang="en-GB" altLang="en-US" sz="1600" dirty="0"/>
              <a:t>sessing   </a:t>
            </a:r>
            <a:r>
              <a:rPr lang="en-GB" altLang="en-US" sz="1600" dirty="0">
                <a:solidFill>
                  <a:srgbClr val="FF0000"/>
                </a:solidFill>
              </a:rPr>
              <a:t>P</a:t>
            </a:r>
            <a:r>
              <a:rPr lang="en-GB" altLang="en-US" sz="1600" dirty="0"/>
              <a:t>arameters </a:t>
            </a:r>
            <a:r>
              <a:rPr lang="en-GB" altLang="en-US" sz="1600" dirty="0">
                <a:solidFill>
                  <a:srgbClr val="FF0000"/>
                </a:solidFill>
              </a:rPr>
              <a:t>E</a:t>
            </a:r>
            <a:r>
              <a:rPr lang="en-GB" altLang="en-US" sz="1600" dirty="0"/>
              <a:t>xpressive </a:t>
            </a:r>
            <a:r>
              <a:rPr lang="en-GB" altLang="en-US" sz="1600" dirty="0">
                <a:solidFill>
                  <a:srgbClr val="FF0000"/>
                </a:solidFill>
              </a:rPr>
              <a:t>C</a:t>
            </a:r>
            <a:r>
              <a:rPr lang="en-GB" altLang="en-US" sz="1600" dirty="0"/>
              <a:t>ommunication </a:t>
            </a:r>
            <a:r>
              <a:rPr lang="en-GB" altLang="en-US" sz="1600" dirty="0">
                <a:solidFill>
                  <a:srgbClr val="FF0000"/>
                </a:solidFill>
              </a:rPr>
              <a:t>T</a:t>
            </a:r>
            <a:r>
              <a:rPr lang="en-GB" altLang="en-US" sz="1600" dirty="0"/>
              <a:t>argets 		</a:t>
            </a:r>
            <a:r>
              <a:rPr lang="en-GB" altLang="en-US" sz="1600" dirty="0">
                <a:solidFill>
                  <a:srgbClr val="FF0000"/>
                </a:solidFill>
              </a:rPr>
              <a:t>ASPECT</a:t>
            </a:r>
          </a:p>
          <a:p>
            <a:pPr marL="0" indent="0">
              <a:buFontTx/>
              <a:buAutoNum type="arabicPeriod"/>
              <a:defRPr/>
            </a:pPr>
            <a:r>
              <a:rPr lang="en-US" altLang="el-GR" sz="1600" b="1" i="1" dirty="0">
                <a:solidFill>
                  <a:srgbClr val="FF0000"/>
                </a:solidFill>
              </a:rPr>
              <a:t>P</a:t>
            </a:r>
            <a:r>
              <a:rPr lang="en-US" altLang="el-GR" sz="1600" b="1" i="1" dirty="0"/>
              <a:t>romoting </a:t>
            </a:r>
            <a:r>
              <a:rPr lang="en-US" altLang="el-GR" sz="1600" b="1" i="1" dirty="0">
                <a:solidFill>
                  <a:srgbClr val="FF0000"/>
                </a:solidFill>
              </a:rPr>
              <a:t>A</a:t>
            </a:r>
            <a:r>
              <a:rPr lang="en-US" altLang="el-GR" sz="1600" b="1" i="1" dirty="0"/>
              <a:t>rticulatory </a:t>
            </a:r>
            <a:r>
              <a:rPr lang="en-US" altLang="el-GR" sz="1600" b="1" i="1" dirty="0">
                <a:solidFill>
                  <a:srgbClr val="FF0000"/>
                </a:solidFill>
              </a:rPr>
              <a:t>M</a:t>
            </a:r>
            <a:r>
              <a:rPr lang="en-US" altLang="el-GR" sz="1600" b="1" i="1" dirty="0"/>
              <a:t>otor </a:t>
            </a:r>
            <a:r>
              <a:rPr lang="en-US" altLang="el-GR" sz="1600" b="1" i="1" dirty="0">
                <a:solidFill>
                  <a:srgbClr val="FF0000"/>
                </a:solidFill>
              </a:rPr>
              <a:t>E</a:t>
            </a:r>
            <a:r>
              <a:rPr lang="en-US" altLang="el-GR" sz="1600" b="1" i="1" dirty="0"/>
              <a:t>xpression 			</a:t>
            </a:r>
            <a:r>
              <a:rPr lang="en-US" altLang="el-GR" sz="1600" b="1" i="1" dirty="0">
                <a:solidFill>
                  <a:srgbClr val="FF0000"/>
                </a:solidFill>
              </a:rPr>
              <a:t>T</a:t>
            </a:r>
            <a:r>
              <a:rPr lang="en-GB" altLang="el-GR" sz="1600" b="1" i="1" dirty="0">
                <a:solidFill>
                  <a:srgbClr val="FF0000"/>
                </a:solidFill>
              </a:rPr>
              <a:t>x PAME</a:t>
            </a:r>
            <a:endParaRPr lang="el-GR" altLang="el-GR" sz="1600" b="1" i="1" dirty="0">
              <a:solidFill>
                <a:srgbClr val="FF0000"/>
              </a:solidFill>
            </a:endParaRPr>
          </a:p>
          <a:p>
            <a:pPr marL="0" indent="0">
              <a:buFontTx/>
              <a:buAutoNum type="arabicPeriod"/>
              <a:defRPr/>
            </a:pPr>
            <a:r>
              <a:rPr lang="el-GR" altLang="el-GR" sz="1600" b="1" i="1" dirty="0">
                <a:solidFill>
                  <a:srgbClr val="FF0000"/>
                </a:solidFill>
              </a:rPr>
              <a:t>Τ</a:t>
            </a:r>
            <a:r>
              <a:rPr lang="en-US" altLang="el-GR" sz="1600" b="1" i="1" dirty="0" err="1"/>
              <a:t>esting</a:t>
            </a:r>
            <a:r>
              <a:rPr lang="en-US" altLang="el-GR" sz="1600" b="1" i="1" dirty="0"/>
              <a:t> </a:t>
            </a:r>
            <a:r>
              <a:rPr lang="en-US" altLang="el-GR" sz="1600" b="1" i="1" dirty="0">
                <a:solidFill>
                  <a:srgbClr val="FF0000"/>
                </a:solidFill>
              </a:rPr>
              <a:t>O</a:t>
            </a:r>
            <a:r>
              <a:rPr lang="en-US" altLang="el-GR" sz="1600" b="1" i="1" dirty="0"/>
              <a:t>f </a:t>
            </a:r>
            <a:r>
              <a:rPr lang="en-US" altLang="el-GR" sz="1600" b="1" i="1" dirty="0">
                <a:solidFill>
                  <a:srgbClr val="FF0000"/>
                </a:solidFill>
              </a:rPr>
              <a:t>P</a:t>
            </a:r>
            <a:r>
              <a:rPr lang="en-US" altLang="el-GR" sz="1600" b="1" i="1" dirty="0"/>
              <a:t>honological </a:t>
            </a:r>
            <a:r>
              <a:rPr lang="en-US" altLang="el-GR" sz="1600" b="1" i="1" dirty="0">
                <a:solidFill>
                  <a:srgbClr val="FF0000"/>
                </a:solidFill>
              </a:rPr>
              <a:t>S</a:t>
            </a:r>
            <a:r>
              <a:rPr lang="en-US" altLang="el-GR" sz="1600" b="1" i="1" dirty="0"/>
              <a:t>kills 					</a:t>
            </a:r>
            <a:r>
              <a:rPr lang="en-US" altLang="el-GR" sz="1600" b="1" i="1" dirty="0">
                <a:solidFill>
                  <a:srgbClr val="FF0000"/>
                </a:solidFill>
              </a:rPr>
              <a:t>TOPS</a:t>
            </a:r>
            <a:r>
              <a:rPr lang="el-GR" altLang="el-GR" sz="1600" b="1" i="1" dirty="0"/>
              <a:t> </a:t>
            </a:r>
            <a:endParaRPr lang="en-US" altLang="el-GR" sz="1600" b="1" i="1" dirty="0"/>
          </a:p>
          <a:p>
            <a:pPr marL="0" indent="0">
              <a:buFontTx/>
              <a:buAutoNum type="arabicPeriod"/>
              <a:defRPr/>
            </a:pPr>
            <a:r>
              <a:rPr lang="en-US" altLang="el-GR" sz="1600" dirty="0" err="1">
                <a:solidFill>
                  <a:srgbClr val="FF0000"/>
                </a:solidFill>
              </a:rPr>
              <a:t>G</a:t>
            </a:r>
            <a:r>
              <a:rPr lang="en-US" altLang="el-GR" sz="1600" dirty="0" err="1"/>
              <a:t>ainng</a:t>
            </a:r>
            <a:r>
              <a:rPr lang="en-US" altLang="el-GR" sz="1600" dirty="0"/>
              <a:t> </a:t>
            </a:r>
            <a:r>
              <a:rPr lang="en-US" altLang="el-GR" sz="1600" dirty="0">
                <a:solidFill>
                  <a:srgbClr val="FF0000"/>
                </a:solidFill>
              </a:rPr>
              <a:t>A</a:t>
            </a:r>
            <a:r>
              <a:rPr lang="en-US" altLang="el-GR" sz="1600" dirty="0"/>
              <a:t>rticulatory </a:t>
            </a:r>
            <a:r>
              <a:rPr lang="en-US" altLang="el-GR" sz="1600" dirty="0">
                <a:solidFill>
                  <a:srgbClr val="FF0000"/>
                </a:solidFill>
              </a:rPr>
              <a:t>M</a:t>
            </a:r>
            <a:r>
              <a:rPr lang="en-US" altLang="el-GR" sz="1600" dirty="0"/>
              <a:t>otor </a:t>
            </a:r>
            <a:r>
              <a:rPr lang="en-US" altLang="el-GR" sz="1600" dirty="0">
                <a:solidFill>
                  <a:srgbClr val="FF0000"/>
                </a:solidFill>
              </a:rPr>
              <a:t>E</a:t>
            </a:r>
            <a:r>
              <a:rPr lang="en-US" altLang="el-GR" sz="1600" dirty="0"/>
              <a:t>xpression 				</a:t>
            </a:r>
            <a:r>
              <a:rPr lang="en-US" altLang="el-GR" sz="1600" dirty="0">
                <a:solidFill>
                  <a:srgbClr val="FF0000"/>
                </a:solidFill>
              </a:rPr>
              <a:t>GAME</a:t>
            </a:r>
          </a:p>
          <a:p>
            <a:pPr marL="0" indent="0">
              <a:buFontTx/>
              <a:buAutoNum type="arabicPeriod"/>
              <a:defRPr/>
            </a:pPr>
            <a:r>
              <a:rPr lang="en-US" altLang="el-GR" sz="1600" dirty="0">
                <a:solidFill>
                  <a:srgbClr val="FF0000"/>
                </a:solidFill>
              </a:rPr>
              <a:t>G</a:t>
            </a:r>
            <a:r>
              <a:rPr lang="en-US" altLang="el-GR" sz="1600" dirty="0"/>
              <a:t>aining </a:t>
            </a:r>
            <a:r>
              <a:rPr lang="en-US" altLang="el-GR" sz="1600" dirty="0">
                <a:solidFill>
                  <a:srgbClr val="FF0000"/>
                </a:solidFill>
              </a:rPr>
              <a:t>A</a:t>
            </a:r>
            <a:r>
              <a:rPr lang="en-US" altLang="el-GR" sz="1600" dirty="0"/>
              <a:t>rticulatory </a:t>
            </a:r>
            <a:r>
              <a:rPr lang="en-US" altLang="el-GR" sz="1600" dirty="0" err="1">
                <a:solidFill>
                  <a:srgbClr val="FF0000"/>
                </a:solidFill>
              </a:rPr>
              <a:t>In</a:t>
            </a:r>
            <a:r>
              <a:rPr lang="en-US" altLang="el-GR" sz="1600" dirty="0" err="1"/>
              <a:t>telligibilty</a:t>
            </a:r>
            <a:r>
              <a:rPr lang="en-US" altLang="el-GR" sz="1600" dirty="0"/>
              <a:t> 				</a:t>
            </a:r>
            <a:r>
              <a:rPr lang="en-US" altLang="el-GR" sz="1600" dirty="0">
                <a:solidFill>
                  <a:srgbClr val="FF0000"/>
                </a:solidFill>
              </a:rPr>
              <a:t>GAIN</a:t>
            </a:r>
          </a:p>
          <a:p>
            <a:pPr marL="0" indent="0">
              <a:buFontTx/>
              <a:buAutoNum type="arabicPeriod"/>
              <a:defRPr/>
            </a:pPr>
            <a:r>
              <a:rPr lang="en-US" altLang="el-GR" sz="1600" dirty="0">
                <a:solidFill>
                  <a:srgbClr val="FF0000"/>
                </a:solidFill>
              </a:rPr>
              <a:t>Tra</a:t>
            </a:r>
            <a:r>
              <a:rPr lang="en-US" altLang="el-GR" sz="1600" dirty="0"/>
              <a:t>nsdiagnostic </a:t>
            </a:r>
            <a:r>
              <a:rPr lang="en-US" altLang="el-GR" sz="1600" dirty="0">
                <a:solidFill>
                  <a:srgbClr val="FF0000"/>
                </a:solidFill>
              </a:rPr>
              <a:t>S</a:t>
            </a:r>
            <a:r>
              <a:rPr lang="en-US" altLang="el-GR" sz="1600" dirty="0"/>
              <a:t>peech </a:t>
            </a:r>
            <a:r>
              <a:rPr lang="en-US" altLang="el-GR" sz="1600" dirty="0">
                <a:solidFill>
                  <a:srgbClr val="FF0000"/>
                </a:solidFill>
              </a:rPr>
              <a:t>E</a:t>
            </a:r>
            <a:r>
              <a:rPr lang="en-US" altLang="el-GR" sz="1600" dirty="0"/>
              <a:t>xpression 				</a:t>
            </a:r>
            <a:r>
              <a:rPr lang="en-US" altLang="el-GR" sz="1600" dirty="0">
                <a:solidFill>
                  <a:srgbClr val="FF0000"/>
                </a:solidFill>
              </a:rPr>
              <a:t>TRASE</a:t>
            </a:r>
          </a:p>
          <a:p>
            <a:pPr marL="0" indent="0">
              <a:buFontTx/>
              <a:buAutoNum type="arabicPeriod"/>
              <a:defRPr/>
            </a:pPr>
            <a:r>
              <a:rPr lang="en-US" altLang="en-US" sz="1600" dirty="0">
                <a:solidFill>
                  <a:srgbClr val="FF0000"/>
                </a:solidFill>
              </a:rPr>
              <a:t>P</a:t>
            </a:r>
            <a:r>
              <a:rPr lang="en-US" altLang="en-US" sz="1600" dirty="0">
                <a:solidFill>
                  <a:schemeClr val="tx1">
                    <a:lumMod val="95000"/>
                    <a:lumOff val="5000"/>
                  </a:schemeClr>
                </a:solidFill>
              </a:rPr>
              <a:t>rofiling </a:t>
            </a:r>
            <a:r>
              <a:rPr lang="en-US" altLang="en-US" sz="1600" dirty="0">
                <a:solidFill>
                  <a:srgbClr val="FF0000"/>
                </a:solidFill>
              </a:rPr>
              <a:t>E</a:t>
            </a:r>
            <a:r>
              <a:rPr lang="en-US" altLang="en-US" sz="1600" dirty="0">
                <a:solidFill>
                  <a:schemeClr val="tx1">
                    <a:lumMod val="95000"/>
                    <a:lumOff val="5000"/>
                  </a:schemeClr>
                </a:solidFill>
              </a:rPr>
              <a:t>arly </a:t>
            </a:r>
            <a:r>
              <a:rPr lang="en-US" altLang="en-US" sz="1600" dirty="0">
                <a:solidFill>
                  <a:srgbClr val="FF0000"/>
                </a:solidFill>
              </a:rPr>
              <a:t>D</a:t>
            </a:r>
            <a:r>
              <a:rPr lang="en-US" altLang="en-US" sz="1600" dirty="0">
                <a:solidFill>
                  <a:schemeClr val="tx1">
                    <a:lumMod val="95000"/>
                    <a:lumOff val="5000"/>
                  </a:schemeClr>
                </a:solidFill>
              </a:rPr>
              <a:t>iagnostic </a:t>
            </a:r>
            <a:r>
              <a:rPr lang="en-US" altLang="en-US" sz="1600" dirty="0">
                <a:solidFill>
                  <a:srgbClr val="FF0000"/>
                </a:solidFill>
              </a:rPr>
              <a:t>I</a:t>
            </a:r>
            <a:r>
              <a:rPr lang="en-US" altLang="en-US" sz="1600" dirty="0">
                <a:solidFill>
                  <a:schemeClr val="tx1">
                    <a:lumMod val="95000"/>
                    <a:lumOff val="5000"/>
                  </a:schemeClr>
                </a:solidFill>
              </a:rPr>
              <a:t>ndexes 				</a:t>
            </a:r>
            <a:r>
              <a:rPr lang="en-US" altLang="en-US" sz="1600" dirty="0">
                <a:solidFill>
                  <a:srgbClr val="FF0000"/>
                </a:solidFill>
              </a:rPr>
              <a:t>PEDI</a:t>
            </a:r>
            <a:r>
              <a:rPr lang="en-US" altLang="en-US" sz="1600" dirty="0">
                <a:solidFill>
                  <a:schemeClr val="tx1">
                    <a:lumMod val="95000"/>
                    <a:lumOff val="5000"/>
                  </a:schemeClr>
                </a:solidFill>
              </a:rPr>
              <a:t>	</a:t>
            </a:r>
            <a:endParaRPr lang="en-GB" altLang="en-US" sz="1600" dirty="0">
              <a:solidFill>
                <a:schemeClr val="tx1">
                  <a:lumMod val="95000"/>
                  <a:lumOff val="5000"/>
                </a:schemeClr>
              </a:solidFill>
            </a:endParaRPr>
          </a:p>
        </p:txBody>
      </p:sp>
      <p:sp>
        <p:nvSpPr>
          <p:cNvPr id="7172" name="Slide Number Placeholder 3">
            <a:extLst>
              <a:ext uri="{FF2B5EF4-FFF2-40B4-BE49-F238E27FC236}">
                <a16:creationId xmlns:a16="http://schemas.microsoft.com/office/drawing/2014/main" id="{168AB883-E8AD-4213-94C2-4F7F05E52514}"/>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57BDD053-7773-4551-A54C-469EB56AD24F}" type="slidenum">
              <a:rPr lang="en-US" altLang="en-US" sz="1400">
                <a:latin typeface="Times New Roman" panose="02020603050405020304" pitchFamily="18" charset="0"/>
                <a:cs typeface="Times New Roman" panose="02020603050405020304" pitchFamily="18" charset="0"/>
              </a:rPr>
              <a:pPr>
                <a:spcBef>
                  <a:spcPct val="0"/>
                </a:spcBef>
                <a:buFontTx/>
                <a:buNone/>
              </a:pPr>
              <a:t>5</a:t>
            </a:fld>
            <a:endParaRPr lang="en-US" altLang="en-US" sz="1400">
              <a:latin typeface="Times New Roman" panose="02020603050405020304" pitchFamily="18" charset="0"/>
              <a:cs typeface="Times New Roman" panose="02020603050405020304" pitchFamily="18" charset="0"/>
            </a:endParaRPr>
          </a:p>
        </p:txBody>
      </p:sp>
      <p:pic>
        <p:nvPicPr>
          <p:cNvPr id="7173" name="Picture 2">
            <a:extLst>
              <a:ext uri="{FF2B5EF4-FFF2-40B4-BE49-F238E27FC236}">
                <a16:creationId xmlns:a16="http://schemas.microsoft.com/office/drawing/2014/main" id="{DC49FB2C-92DB-428B-8B88-E06D32477E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0117" y="4923173"/>
            <a:ext cx="187166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DD37DE72-83ED-4771-B94B-630798F8A47C}"/>
              </a:ext>
            </a:extLst>
          </p:cNvPr>
          <p:cNvSpPr txBox="1"/>
          <p:nvPr/>
        </p:nvSpPr>
        <p:spPr>
          <a:xfrm>
            <a:off x="386400" y="423655"/>
            <a:ext cx="11419200" cy="1384995"/>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Umbrella research project  </a:t>
            </a:r>
          </a:p>
          <a:p>
            <a:pPr lvl="0">
              <a:defRPr/>
            </a:pPr>
            <a:r>
              <a:rPr lang="en-US" sz="2800" b="1" dirty="0">
                <a:solidFill>
                  <a:srgbClr val="FF0000"/>
                </a:solidFill>
                <a:ea typeface="Roboto Slab" pitchFamily="2" charset="0"/>
              </a:rPr>
              <a:t>L</a:t>
            </a:r>
            <a:r>
              <a:rPr lang="en-US" sz="2800" b="1" dirty="0">
                <a:solidFill>
                  <a:prstClr val="white"/>
                </a:solidFill>
                <a:ea typeface="Roboto Slab" pitchFamily="2" charset="0"/>
              </a:rPr>
              <a:t>INGUISTIC </a:t>
            </a:r>
            <a:r>
              <a:rPr lang="en-US" sz="2800" b="1" dirty="0">
                <a:solidFill>
                  <a:srgbClr val="FF0000"/>
                </a:solidFill>
                <a:ea typeface="Roboto Slab" pitchFamily="2" charset="0"/>
              </a:rPr>
              <a:t>O</a:t>
            </a:r>
            <a:r>
              <a:rPr lang="en-US" sz="2800" b="1" dirty="0">
                <a:solidFill>
                  <a:prstClr val="white"/>
                </a:solidFill>
                <a:ea typeface="Roboto Slab" pitchFamily="2" charset="0"/>
              </a:rPr>
              <a:t>UTCOMES </a:t>
            </a:r>
            <a:r>
              <a:rPr lang="en-US" sz="2800" b="1" dirty="0">
                <a:solidFill>
                  <a:srgbClr val="FF0000"/>
                </a:solidFill>
                <a:ea typeface="Roboto Slab" pitchFamily="2" charset="0"/>
              </a:rPr>
              <a:t>G</a:t>
            </a:r>
            <a:r>
              <a:rPr lang="en-US" sz="2800" b="1" dirty="0">
                <a:solidFill>
                  <a:prstClr val="white"/>
                </a:solidFill>
                <a:ea typeface="Roboto Slab" pitchFamily="2" charset="0"/>
              </a:rPr>
              <a:t>ROWTH </a:t>
            </a:r>
            <a:r>
              <a:rPr lang="en-US" sz="2800" b="1" dirty="0">
                <a:solidFill>
                  <a:srgbClr val="FF0000"/>
                </a:solidFill>
                <a:ea typeface="Roboto Slab" pitchFamily="2" charset="0"/>
              </a:rPr>
              <a:t>O</a:t>
            </a:r>
            <a:r>
              <a:rPr lang="en-US" sz="2800" b="1" dirty="0">
                <a:solidFill>
                  <a:prstClr val="white"/>
                </a:solidFill>
                <a:ea typeface="Roboto Slab" pitchFamily="2" charset="0"/>
              </a:rPr>
              <a:t>F </a:t>
            </a:r>
            <a:r>
              <a:rPr lang="en-US" sz="2800" b="1" dirty="0">
                <a:solidFill>
                  <a:srgbClr val="FF0000"/>
                </a:solidFill>
                <a:ea typeface="Roboto Slab" pitchFamily="2" charset="0"/>
              </a:rPr>
              <a:t>S</a:t>
            </a:r>
            <a:r>
              <a:rPr lang="en-US" sz="2800" b="1" dirty="0">
                <a:solidFill>
                  <a:prstClr val="white"/>
                </a:solidFill>
                <a:ea typeface="Roboto Slab" pitchFamily="2" charset="0"/>
              </a:rPr>
              <a:t>PEECH [LOGOS]</a:t>
            </a:r>
            <a:r>
              <a:rPr lang="en-US" sz="2800" dirty="0">
                <a:solidFill>
                  <a:prstClr val="white"/>
                </a:solidFill>
                <a:ea typeface="Roboto Slab" pitchFamily="2" charset="0"/>
              </a:rPr>
              <a:t> </a:t>
            </a:r>
          </a:p>
          <a:p>
            <a:pPr lvl="0">
              <a:defRPr/>
            </a:pPr>
            <a:r>
              <a:rPr lang="en-US" sz="2800" dirty="0">
                <a:solidFill>
                  <a:prstClr val="white"/>
                </a:solidFill>
                <a:ea typeface="Roboto Slab" pitchFamily="2" charset="0"/>
              </a:rPr>
              <a:t>Funding secured 200,000 EURO (2013-2022)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a:extLst>
              <a:ext uri="{FF2B5EF4-FFF2-40B4-BE49-F238E27FC236}">
                <a16:creationId xmlns:a16="http://schemas.microsoft.com/office/drawing/2014/main" id="{D356E7F7-11F1-4E7B-8D67-2331012B974A}"/>
              </a:ext>
            </a:extLst>
          </p:cNvPr>
          <p:cNvSpPr>
            <a:spLocks noGrp="1"/>
          </p:cNvSpPr>
          <p:nvPr>
            <p:ph sz="quarter" idx="1"/>
          </p:nvPr>
        </p:nvSpPr>
        <p:spPr>
          <a:xfrm>
            <a:off x="732690" y="1471529"/>
            <a:ext cx="3898484" cy="4884821"/>
          </a:xfrm>
        </p:spPr>
        <p:txBody>
          <a:bodyPr rtlCol="0">
            <a:normAutofit lnSpcReduction="10000"/>
          </a:bodyPr>
          <a:lstStyle/>
          <a:p>
            <a:pPr marL="0" indent="0">
              <a:spcBef>
                <a:spcPts val="1800"/>
              </a:spcBef>
              <a:buNone/>
              <a:defRPr/>
            </a:pPr>
            <a:r>
              <a:rPr lang="en-AU" sz="2000" b="1" dirty="0">
                <a:ea typeface="ＭＳ Ｐゴシック" charset="0"/>
                <a:cs typeface="ＭＳ Ｐゴシック" charset="0"/>
              </a:rPr>
              <a:t>Cypriot Greek (CG) </a:t>
            </a:r>
            <a:r>
              <a:rPr lang="en-US" sz="2000" dirty="0">
                <a:ea typeface="ＭＳ Ｐゴシック" charset="0"/>
                <a:cs typeface="ＭＳ Ｐゴシック" charset="0"/>
              </a:rPr>
              <a:t>as a dialectal variety of </a:t>
            </a:r>
            <a:r>
              <a:rPr lang="en-US" sz="2000" b="1" dirty="0">
                <a:ea typeface="ＭＳ Ｐゴシック" charset="0"/>
                <a:cs typeface="ＭＳ Ｐゴシック" charset="0"/>
              </a:rPr>
              <a:t>Standard </a:t>
            </a:r>
            <a:r>
              <a:rPr lang="en-AU" sz="2000" b="1" dirty="0">
                <a:ea typeface="ＭＳ Ｐゴシック" charset="0"/>
                <a:cs typeface="ＭＳ Ｐゴシック" charset="0"/>
              </a:rPr>
              <a:t>Modern Greek (SMG) </a:t>
            </a:r>
            <a:r>
              <a:rPr lang="en-AU" sz="2000" dirty="0">
                <a:ea typeface="ＭＳ Ｐゴシック" charset="0"/>
                <a:cs typeface="ＭＳ Ｐゴシック" charset="0"/>
              </a:rPr>
              <a:t>:</a:t>
            </a:r>
          </a:p>
          <a:p>
            <a:pPr fontAlgn="auto">
              <a:spcBef>
                <a:spcPts val="0"/>
              </a:spcBef>
              <a:spcAft>
                <a:spcPts val="0"/>
              </a:spcAft>
              <a:defRPr/>
            </a:pPr>
            <a:r>
              <a:rPr lang="en-US" sz="2000" dirty="0"/>
              <a:t>Mainly spoken in Cyprus </a:t>
            </a:r>
          </a:p>
          <a:p>
            <a:pPr fontAlgn="auto">
              <a:spcBef>
                <a:spcPts val="0"/>
              </a:spcBef>
              <a:spcAft>
                <a:spcPts val="0"/>
              </a:spcAft>
              <a:defRPr/>
            </a:pPr>
            <a:r>
              <a:rPr lang="en-US" sz="2000" dirty="0"/>
              <a:t>Preschool/kindergarten mainly speak CG and are exposed more intensively to SMG during school years</a:t>
            </a:r>
          </a:p>
          <a:p>
            <a:pPr fontAlgn="auto">
              <a:spcBef>
                <a:spcPts val="0"/>
              </a:spcBef>
              <a:spcAft>
                <a:spcPts val="0"/>
              </a:spcAft>
              <a:defRPr/>
            </a:pPr>
            <a:r>
              <a:rPr lang="en-US" sz="2000" dirty="0"/>
              <a:t>SMG used in Government offices</a:t>
            </a:r>
          </a:p>
          <a:p>
            <a:pPr fontAlgn="auto">
              <a:spcBef>
                <a:spcPts val="0"/>
              </a:spcBef>
              <a:spcAft>
                <a:spcPts val="0"/>
              </a:spcAft>
              <a:defRPr/>
            </a:pPr>
            <a:r>
              <a:rPr lang="en-US" sz="2000" dirty="0"/>
              <a:t>Television </a:t>
            </a:r>
          </a:p>
          <a:p>
            <a:pPr>
              <a:spcBef>
                <a:spcPts val="0"/>
              </a:spcBef>
              <a:defRPr/>
            </a:pPr>
            <a:r>
              <a:rPr lang="en-AU" sz="2000" dirty="0">
                <a:ea typeface="ＭＳ Ｐゴシック" charset="0"/>
                <a:cs typeface="ＭＳ Ｐゴシック" charset="0"/>
              </a:rPr>
              <a:t>Discreet </a:t>
            </a:r>
            <a:r>
              <a:rPr lang="en-AU" sz="2000" dirty="0" err="1">
                <a:ea typeface="ＭＳ Ｐゴシック" charset="0"/>
                <a:cs typeface="ＭＳ Ｐゴシック" charset="0"/>
              </a:rPr>
              <a:t>Bilectal</a:t>
            </a:r>
            <a:r>
              <a:rPr lang="en-AU" sz="2000" dirty="0">
                <a:ea typeface="ＭＳ Ｐゴシック" charset="0"/>
                <a:cs typeface="ＭＳ Ｐゴシック" charset="0"/>
              </a:rPr>
              <a:t> </a:t>
            </a:r>
            <a:r>
              <a:rPr lang="en-AU" sz="1800" dirty="0">
                <a:ea typeface="ＭＳ Ｐゴシック" charset="0"/>
                <a:cs typeface="ＭＳ Ｐゴシック" charset="0"/>
              </a:rPr>
              <a:t>(Rowe &amp; </a:t>
            </a:r>
            <a:r>
              <a:rPr lang="en-AU" sz="1800" dirty="0" err="1">
                <a:ea typeface="ＭＳ Ｐゴシック" charset="0"/>
                <a:cs typeface="ＭＳ Ｐゴシック" charset="0"/>
              </a:rPr>
              <a:t>Grohmann</a:t>
            </a:r>
            <a:r>
              <a:rPr lang="en-AU" sz="1800" dirty="0">
                <a:ea typeface="ＭＳ Ｐゴシック" charset="0"/>
                <a:cs typeface="ＭＳ Ｐゴシック" charset="0"/>
              </a:rPr>
              <a:t>, 2013) </a:t>
            </a:r>
          </a:p>
          <a:p>
            <a:pPr>
              <a:spcBef>
                <a:spcPts val="0"/>
              </a:spcBef>
              <a:defRPr/>
            </a:pPr>
            <a:r>
              <a:rPr lang="en-US" sz="2000" dirty="0"/>
              <a:t>CG contains phonemes and phonological rules that are similar but also slightly different  from SMG (</a:t>
            </a:r>
            <a:r>
              <a:rPr lang="en-US" sz="2000" dirty="0" err="1"/>
              <a:t>Petinou</a:t>
            </a:r>
            <a:r>
              <a:rPr lang="en-US" sz="2000" dirty="0"/>
              <a:t> &amp; </a:t>
            </a:r>
            <a:r>
              <a:rPr lang="en-US" sz="2000" dirty="0" err="1"/>
              <a:t>Armostis</a:t>
            </a:r>
            <a:r>
              <a:rPr lang="en-US" sz="2000" dirty="0"/>
              <a:t>, forthcoming issue, McLeod et al., 2025) .</a:t>
            </a:r>
          </a:p>
          <a:p>
            <a:pPr fontAlgn="auto">
              <a:spcBef>
                <a:spcPts val="0"/>
              </a:spcBef>
              <a:spcAft>
                <a:spcPts val="0"/>
              </a:spcAft>
              <a:defRPr/>
            </a:pPr>
            <a:endParaRPr lang="en-AU" sz="2000" dirty="0">
              <a:ea typeface="ＭＳ Ｐゴシック" charset="0"/>
              <a:cs typeface="ＭＳ Ｐゴシック" charset="0"/>
            </a:endParaRPr>
          </a:p>
        </p:txBody>
      </p:sp>
      <p:sp>
        <p:nvSpPr>
          <p:cNvPr id="21508" name="Slide Number Placeholder 4">
            <a:extLst>
              <a:ext uri="{FF2B5EF4-FFF2-40B4-BE49-F238E27FC236}">
                <a16:creationId xmlns:a16="http://schemas.microsoft.com/office/drawing/2014/main" id="{8AF8ECF6-3707-4A5E-B31A-C95A53CBFF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E220C13-CFDA-40AA-83A6-B57257CD48FC}" type="slidenum">
              <a:rPr kumimoji="0" lang="en-US" altLang="en-CY" sz="14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altLang="en-CY" sz="14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endParaRPr>
          </a:p>
        </p:txBody>
      </p:sp>
      <p:pic>
        <p:nvPicPr>
          <p:cNvPr id="21509" name="Picture 5">
            <a:extLst>
              <a:ext uri="{FF2B5EF4-FFF2-40B4-BE49-F238E27FC236}">
                <a16:creationId xmlns:a16="http://schemas.microsoft.com/office/drawing/2014/main" id="{9A5D5557-BB7B-4091-B2B3-42DBB57BC9C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55518" y="1715030"/>
            <a:ext cx="5545561" cy="4360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2">
            <a:extLst>
              <a:ext uri="{FF2B5EF4-FFF2-40B4-BE49-F238E27FC236}">
                <a16:creationId xmlns:a16="http://schemas.microsoft.com/office/drawing/2014/main" id="{9308AF01-A20C-4207-8CF8-E3249782879E}"/>
              </a:ext>
            </a:extLst>
          </p:cNvPr>
          <p:cNvSpPr txBox="1">
            <a:spLocks noChangeArrowheads="1"/>
          </p:cNvSpPr>
          <p:nvPr/>
        </p:nvSpPr>
        <p:spPr bwMode="auto">
          <a:xfrm>
            <a:off x="681660" y="622169"/>
            <a:ext cx="10548594" cy="5232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CY" sz="2800" i="0" u="none" strike="noStrike" kern="1200" cap="none" spc="0" normalizeH="0" baseline="0" noProof="0" dirty="0">
                <a:ln>
                  <a:noFill/>
                </a:ln>
                <a:solidFill>
                  <a:prstClr val="white"/>
                </a:solidFill>
                <a:effectLst/>
                <a:uLnTx/>
                <a:uFillTx/>
                <a:latin typeface="+mn-lt"/>
                <a:ea typeface="Roboto Slab"/>
                <a:cs typeface="Roboto Slab"/>
              </a:rPr>
              <a:t>Cyprus Discrete </a:t>
            </a:r>
            <a:r>
              <a:rPr kumimoji="0" lang="en-US" altLang="en-CY" sz="2800" i="0" u="none" strike="noStrike" kern="1200" cap="none" spc="0" normalizeH="0" baseline="0" noProof="0" dirty="0" err="1">
                <a:ln>
                  <a:noFill/>
                </a:ln>
                <a:solidFill>
                  <a:prstClr val="white"/>
                </a:solidFill>
                <a:effectLst/>
                <a:uLnTx/>
                <a:uFillTx/>
                <a:latin typeface="+mn-lt"/>
                <a:ea typeface="Roboto Slab"/>
                <a:cs typeface="Roboto Slab"/>
              </a:rPr>
              <a:t>Bilectalism</a:t>
            </a:r>
            <a:r>
              <a:rPr kumimoji="0" lang="en-US" altLang="en-CY" sz="2800" i="0" u="none" strike="noStrike" kern="1200" cap="none" spc="0" normalizeH="0" baseline="0" noProof="0" dirty="0">
                <a:ln>
                  <a:noFill/>
                </a:ln>
                <a:solidFill>
                  <a:prstClr val="white"/>
                </a:solidFill>
                <a:effectLst/>
                <a:uLnTx/>
                <a:uFillTx/>
                <a:latin typeface="+mn-lt"/>
                <a:ea typeface="Roboto Slab"/>
                <a:cs typeface="Roboto Slab"/>
              </a:rPr>
              <a:t> (Rowe &amp; </a:t>
            </a:r>
            <a:r>
              <a:rPr kumimoji="0" lang="en-US" altLang="en-CY" sz="2800" i="0" u="none" strike="noStrike" kern="1200" cap="none" spc="0" normalizeH="0" baseline="0" noProof="0" dirty="0" err="1">
                <a:ln>
                  <a:noFill/>
                </a:ln>
                <a:solidFill>
                  <a:prstClr val="white"/>
                </a:solidFill>
                <a:effectLst/>
                <a:uLnTx/>
                <a:uFillTx/>
                <a:latin typeface="+mn-lt"/>
                <a:ea typeface="Roboto Slab"/>
                <a:cs typeface="Roboto Slab"/>
              </a:rPr>
              <a:t>Grohmann</a:t>
            </a:r>
            <a:r>
              <a:rPr kumimoji="0" lang="en-US" altLang="en-CY" sz="2800" i="0" u="none" strike="noStrike" kern="1200" cap="none" spc="0" normalizeH="0" baseline="0" noProof="0" dirty="0">
                <a:ln>
                  <a:noFill/>
                </a:ln>
                <a:solidFill>
                  <a:prstClr val="white"/>
                </a:solidFill>
                <a:effectLst/>
                <a:uLnTx/>
                <a:uFillTx/>
                <a:latin typeface="+mn-lt"/>
                <a:ea typeface="Roboto Slab"/>
                <a:cs typeface="Roboto Slab"/>
              </a:rPr>
              <a:t>, 2013)  </a:t>
            </a:r>
          </a:p>
        </p:txBody>
      </p:sp>
    </p:spTree>
    <p:extLst>
      <p:ext uri="{BB962C8B-B14F-4D97-AF65-F5344CB8AC3E}">
        <p14:creationId xmlns:p14="http://schemas.microsoft.com/office/powerpoint/2010/main" val="2849300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lstStyle/>
          <a:p>
            <a:r>
              <a:rPr lang="en-US" b="1" dirty="0"/>
              <a:t>Definition: </a:t>
            </a:r>
            <a:r>
              <a:rPr lang="en-US" dirty="0"/>
              <a:t>SSDs involve difficulties in producing speech sounds correctly, affecting speech intelligibility.</a:t>
            </a:r>
          </a:p>
          <a:p>
            <a:r>
              <a:rPr lang="en-US" dirty="0"/>
              <a:t>Common in early childhood, affects communication, social skills, and academic performance (Dodd et al., 2014).</a:t>
            </a:r>
          </a:p>
          <a:p>
            <a:r>
              <a:rPr lang="en-US" b="1" dirty="0"/>
              <a:t>Prevalence: </a:t>
            </a:r>
            <a:r>
              <a:rPr lang="en-US" dirty="0"/>
              <a:t>Approximately 7% of children may experience SSDs, with a higher prevalence in bilingual or dialectal populations (</a:t>
            </a:r>
            <a:r>
              <a:rPr lang="en-US" dirty="0" err="1"/>
              <a:t>Grech</a:t>
            </a:r>
            <a:r>
              <a:rPr lang="en-US" dirty="0"/>
              <a:t>, 2019).</a:t>
            </a:r>
          </a:p>
          <a:p>
            <a:r>
              <a:rPr lang="en-US" dirty="0"/>
              <a:t>SSD can result in unintelligible speech and communication difficulties</a:t>
            </a:r>
          </a:p>
          <a:p>
            <a:r>
              <a:rPr lang="en-US" dirty="0"/>
              <a:t>Phonological intervention is key in addressing speech sound errors.</a:t>
            </a:r>
          </a:p>
          <a:p>
            <a:endParaRPr lang="en-US" dirty="0"/>
          </a:p>
          <a:p>
            <a:endParaRPr lang="en-US" dirty="0"/>
          </a:p>
          <a:p>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593942"/>
            <a:ext cx="10515600" cy="867930"/>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latin typeface="+mn-lt"/>
                <a:ea typeface="Roboto Slab" pitchFamily="2" charset="0"/>
              </a:rPr>
              <a:t>Speech Sound Disorders (SSD)</a:t>
            </a:r>
            <a:br>
              <a:rPr lang="en-US" sz="2800" dirty="0">
                <a:solidFill>
                  <a:prstClr val="white"/>
                </a:solidFill>
                <a:latin typeface="+mn-lt"/>
                <a:ea typeface="Roboto Slab" pitchFamily="2" charset="0"/>
              </a:rPr>
            </a:br>
            <a:endParaRPr lang="en-US" sz="2800" dirty="0">
              <a:solidFill>
                <a:prstClr val="white"/>
              </a:solidFill>
              <a:latin typeface="+mn-lt"/>
              <a:ea typeface="Roboto Slab" pitchFamily="2" charset="0"/>
            </a:endParaRPr>
          </a:p>
        </p:txBody>
      </p:sp>
    </p:spTree>
    <p:extLst>
      <p:ext uri="{BB962C8B-B14F-4D97-AF65-F5344CB8AC3E}">
        <p14:creationId xmlns:p14="http://schemas.microsoft.com/office/powerpoint/2010/main" val="1724337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DAA84210-C112-4CB9-8A39-9F1949F0DD9A}"/>
              </a:ext>
            </a:extLst>
          </p:cNvPr>
          <p:cNvPicPr>
            <a:picLocks noGrp="1" noChangeAspect="1"/>
          </p:cNvPicPr>
          <p:nvPr>
            <p:ph idx="1"/>
          </p:nvPr>
        </p:nvPicPr>
        <p:blipFill>
          <a:blip r:embed="rId2"/>
          <a:stretch>
            <a:fillRect/>
          </a:stretch>
        </p:blipFill>
        <p:spPr bwMode="auto">
          <a:xfrm>
            <a:off x="2660607" y="1765975"/>
            <a:ext cx="6870787" cy="419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D4F09A10-E058-44E9-89B8-C86B04F9837C}"/>
              </a:ext>
            </a:extLst>
          </p:cNvPr>
          <p:cNvSpPr txBox="1"/>
          <p:nvPr/>
        </p:nvSpPr>
        <p:spPr>
          <a:xfrm>
            <a:off x="386400" y="423655"/>
            <a:ext cx="11419200" cy="523220"/>
          </a:xfrm>
          <a:prstGeom prst="rect">
            <a:avLst/>
          </a:prstGeom>
          <a:solidFill>
            <a:schemeClr val="accent5">
              <a:lumMod val="75000"/>
            </a:schemeClr>
          </a:solidFill>
        </p:spPr>
        <p:txBody>
          <a:bodyPr wrap="square" rtlCol="0">
            <a:spAutoFit/>
          </a:bodyPr>
          <a:lstStyle/>
          <a:p>
            <a:pPr lvl="0">
              <a:defRPr/>
            </a:pPr>
            <a:r>
              <a:rPr lang="en-US" sz="2800" dirty="0" err="1">
                <a:solidFill>
                  <a:prstClr val="white"/>
                </a:solidFill>
                <a:ea typeface="Roboto Slab" pitchFamily="2" charset="0"/>
              </a:rPr>
              <a:t>Catalise</a:t>
            </a:r>
            <a:r>
              <a:rPr lang="en-US" sz="2800" dirty="0">
                <a:solidFill>
                  <a:prstClr val="white"/>
                </a:solidFill>
                <a:ea typeface="Roboto Slab" pitchFamily="2" charset="0"/>
              </a:rPr>
              <a:t> Delphi Consensus Study (Bishop , 2016)</a:t>
            </a:r>
          </a:p>
        </p:txBody>
      </p:sp>
    </p:spTree>
    <p:extLst>
      <p:ext uri="{BB962C8B-B14F-4D97-AF65-F5344CB8AC3E}">
        <p14:creationId xmlns:p14="http://schemas.microsoft.com/office/powerpoint/2010/main" val="1136364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lide Number Placeholder 3">
            <a:extLst>
              <a:ext uri="{FF2B5EF4-FFF2-40B4-BE49-F238E27FC236}">
                <a16:creationId xmlns:a16="http://schemas.microsoft.com/office/drawing/2014/main" id="{168AB883-E8AD-4213-94C2-4F7F05E52514}"/>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57BDD053-7773-4551-A54C-469EB56AD24F}" type="slidenum">
              <a:rPr lang="en-US" altLang="en-US" sz="1400">
                <a:latin typeface="Times New Roman" panose="02020603050405020304" pitchFamily="18" charset="0"/>
                <a:cs typeface="Times New Roman" panose="02020603050405020304" pitchFamily="18" charset="0"/>
              </a:rPr>
              <a:pPr>
                <a:spcBef>
                  <a:spcPct val="0"/>
                </a:spcBef>
                <a:buFontTx/>
                <a:buNone/>
              </a:pPr>
              <a:t>9</a:t>
            </a:fld>
            <a:endParaRPr lang="en-US" altLang="en-US" sz="1400">
              <a:latin typeface="Times New Roman" panose="02020603050405020304" pitchFamily="18" charset="0"/>
              <a:cs typeface="Times New Roman" panose="02020603050405020304" pitchFamily="18" charset="0"/>
            </a:endParaRPr>
          </a:p>
        </p:txBody>
      </p:sp>
      <p:pic>
        <p:nvPicPr>
          <p:cNvPr id="6" name="Content Placeholder 5" descr="C:\Users\Vanessa\IALP 2019-2022\LOGO\Logo 1.jpg">
            <a:extLst>
              <a:ext uri="{FF2B5EF4-FFF2-40B4-BE49-F238E27FC236}">
                <a16:creationId xmlns:a16="http://schemas.microsoft.com/office/drawing/2014/main" id="{6403DD59-6E73-407C-BFEB-9A32928814F0}"/>
              </a:ext>
            </a:extLst>
          </p:cNvPr>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58779" y="1452771"/>
            <a:ext cx="2382253" cy="1976229"/>
          </a:xfrm>
          <a:prstGeom prst="rect">
            <a:avLst/>
          </a:prstGeom>
          <a:noFill/>
          <a:ln>
            <a:noFill/>
          </a:ln>
        </p:spPr>
      </p:pic>
      <p:sp>
        <p:nvSpPr>
          <p:cNvPr id="3" name="Rectangle 2">
            <a:extLst>
              <a:ext uri="{FF2B5EF4-FFF2-40B4-BE49-F238E27FC236}">
                <a16:creationId xmlns:a16="http://schemas.microsoft.com/office/drawing/2014/main" id="{7D488D0E-6D2B-4A98-A161-A0EAF8475A2B}"/>
              </a:ext>
            </a:extLst>
          </p:cNvPr>
          <p:cNvSpPr/>
          <p:nvPr/>
        </p:nvSpPr>
        <p:spPr>
          <a:xfrm>
            <a:off x="635717" y="6018917"/>
            <a:ext cx="5016694" cy="369332"/>
          </a:xfrm>
          <a:prstGeom prst="rect">
            <a:avLst/>
          </a:prstGeom>
        </p:spPr>
        <p:txBody>
          <a:bodyPr wrap="none">
            <a:spAutoFit/>
          </a:bodyPr>
          <a:lstStyle/>
          <a:p>
            <a:r>
              <a:rPr lang="en-US" dirty="0">
                <a:solidFill>
                  <a:srgbClr val="FF0000"/>
                </a:solidFill>
                <a:latin typeface="Segoe UI" panose="020B0502040204020203" pitchFamily="34" charset="0"/>
              </a:rPr>
              <a:t>https://m.youtube.com/watch?v=8sLUWsOedAI</a:t>
            </a:r>
            <a:endParaRPr lang="en-CY" dirty="0">
              <a:solidFill>
                <a:srgbClr val="FF0000"/>
              </a:solidFill>
            </a:endParaRPr>
          </a:p>
        </p:txBody>
      </p:sp>
      <p:sp>
        <p:nvSpPr>
          <p:cNvPr id="4" name="TextBox 3">
            <a:extLst>
              <a:ext uri="{FF2B5EF4-FFF2-40B4-BE49-F238E27FC236}">
                <a16:creationId xmlns:a16="http://schemas.microsoft.com/office/drawing/2014/main" id="{21C75DAD-4461-4024-AEF6-FF2411F282EF}"/>
              </a:ext>
            </a:extLst>
          </p:cNvPr>
          <p:cNvSpPr txBox="1"/>
          <p:nvPr/>
        </p:nvSpPr>
        <p:spPr>
          <a:xfrm>
            <a:off x="725905" y="5517357"/>
            <a:ext cx="4475747" cy="369332"/>
          </a:xfrm>
          <a:prstGeom prst="rect">
            <a:avLst/>
          </a:prstGeom>
          <a:noFill/>
        </p:spPr>
        <p:txBody>
          <a:bodyPr wrap="square" rtlCol="0">
            <a:spAutoFit/>
          </a:bodyPr>
          <a:lstStyle/>
          <a:p>
            <a:r>
              <a:rPr lang="en-US" dirty="0"/>
              <a:t>YOUTUBE CHANNEL ASD COMM</a:t>
            </a:r>
            <a:endParaRPr lang="en-CY" dirty="0"/>
          </a:p>
        </p:txBody>
      </p:sp>
      <p:sp>
        <p:nvSpPr>
          <p:cNvPr id="11" name="TextBox 10">
            <a:extLst>
              <a:ext uri="{FF2B5EF4-FFF2-40B4-BE49-F238E27FC236}">
                <a16:creationId xmlns:a16="http://schemas.microsoft.com/office/drawing/2014/main" id="{571C76F5-CA71-4CDB-A6CC-BE7E6C9E7FBE}"/>
              </a:ext>
            </a:extLst>
          </p:cNvPr>
          <p:cNvSpPr txBox="1"/>
          <p:nvPr/>
        </p:nvSpPr>
        <p:spPr>
          <a:xfrm>
            <a:off x="386400" y="423655"/>
            <a:ext cx="11419200" cy="523220"/>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IALP &amp; COST ACTION</a:t>
            </a:r>
          </a:p>
        </p:txBody>
      </p:sp>
      <p:pic>
        <p:nvPicPr>
          <p:cNvPr id="9" name="Picture 2" descr="COST Action IS1406: Enhancing children's oral language skills across Europe  and beyond – a collaboration focusing on interventions for children with  difficulties learning their first language. The German data on service  delivery. «">
            <a:extLst>
              <a:ext uri="{FF2B5EF4-FFF2-40B4-BE49-F238E27FC236}">
                <a16:creationId xmlns:a16="http://schemas.microsoft.com/office/drawing/2014/main" id="{404194E1-0D90-4734-902C-58362EE80C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1032" y="1509990"/>
            <a:ext cx="2987677" cy="34030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Managing Children with Developmental Language Disorder: Theory and Practice  Across Europe and Beyond: 9781138317246: Medicine &amp; Health Science Books @  Amazon.com">
            <a:extLst>
              <a:ext uri="{FF2B5EF4-FFF2-40B4-BE49-F238E27FC236}">
                <a16:creationId xmlns:a16="http://schemas.microsoft.com/office/drawing/2014/main" id="{E6A320AD-4058-4AC9-B0A3-6E096D5D11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2064" y="1509990"/>
            <a:ext cx="3092116" cy="339134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What are COST Actions? - COST">
            <a:extLst>
              <a:ext uri="{FF2B5EF4-FFF2-40B4-BE49-F238E27FC236}">
                <a16:creationId xmlns:a16="http://schemas.microsoft.com/office/drawing/2014/main" id="{8335293B-4EA5-488C-B723-F401949FA7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49955" y="4901333"/>
            <a:ext cx="3324225"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58871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2271</TotalTime>
  <Words>3920</Words>
  <Application>Microsoft Office PowerPoint</Application>
  <PresentationFormat>Widescreen</PresentationFormat>
  <Paragraphs>308</Paragraphs>
  <Slides>32</Slides>
  <Notes>18</Notes>
  <HiddenSlides>7</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ＭＳ Ｐゴシック</vt:lpstr>
      <vt:lpstr>Arial</vt:lpstr>
      <vt:lpstr>Calibri</vt:lpstr>
      <vt:lpstr>Calibri Light</vt:lpstr>
      <vt:lpstr>Roboto Slab</vt:lpstr>
      <vt:lpstr>Segoe UI</vt:lpstr>
      <vt:lpstr>Times New Roman</vt:lpstr>
      <vt:lpstr>1_Office Theme</vt:lpstr>
      <vt:lpstr>PowerPoint Presentation</vt:lpstr>
      <vt:lpstr>PowerPoint Presentation</vt:lpstr>
      <vt:lpstr>PowerPoint Presentation</vt:lpstr>
      <vt:lpstr>PowerPoint Presentation</vt:lpstr>
      <vt:lpstr>PowerPoint Presentation</vt:lpstr>
      <vt:lpstr>PowerPoint Presentation</vt:lpstr>
      <vt:lpstr>Speech Sound Disorders (SSD) </vt:lpstr>
      <vt:lpstr>PowerPoint Presentation</vt:lpstr>
      <vt:lpstr>PowerPoint Presentation</vt:lpstr>
      <vt:lpstr>Impetus of the investigation  </vt:lpstr>
      <vt:lpstr>Why Taxonomy and Inconsistency matter? Research Gap </vt:lpstr>
      <vt:lpstr>Differential Diagnostic Classification System (DDCS) categorizes Speech Sound Disorders (SSDs) </vt:lpstr>
      <vt:lpstr>The current study </vt:lpstr>
      <vt:lpstr>Participants</vt:lpstr>
      <vt:lpstr>Participants [2]</vt:lpstr>
      <vt:lpstr>Methodology and Procedures</vt:lpstr>
      <vt:lpstr>Methodology and Procedures [2]</vt:lpstr>
      <vt:lpstr>Stimuli - Example</vt:lpstr>
      <vt:lpstr>Examples Cognate stimuli 3-syllables; multisyllabic </vt:lpstr>
      <vt:lpstr>Results  [1]  Group Comparison – Inconsistency Scores</vt:lpstr>
      <vt:lpstr>Figure 1</vt:lpstr>
      <vt:lpstr>Figure 2</vt:lpstr>
      <vt:lpstr>Results [2] Qualitative Error Patterns (SSD Group)</vt:lpstr>
      <vt:lpstr>Results [3] Qualitative Error Types</vt:lpstr>
      <vt:lpstr>Results [3] Qualitative Error Types</vt:lpstr>
      <vt:lpstr>Differential Diagnostic Classification System Categories</vt:lpstr>
      <vt:lpstr>Diagnostic Implications</vt:lpstr>
      <vt:lpstr>Overall findings</vt:lpstr>
      <vt:lpstr>Conclusion </vt:lpstr>
      <vt:lpstr>Future directions  </vt:lpstr>
      <vt:lpstr>PowerPoint Presentation</vt:lpstr>
      <vt:lpstr>Differential Diagnostic Classification System (DDCS) categorizes Speech Sound Disorders (SSDs) [2]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Theodora Papastefanou</dc:creator>
  <cp:lastModifiedBy>Kakia Petinou</cp:lastModifiedBy>
  <cp:revision>50</cp:revision>
  <dcterms:created xsi:type="dcterms:W3CDTF">2024-09-19T17:34:13Z</dcterms:created>
  <dcterms:modified xsi:type="dcterms:W3CDTF">2025-06-19T06:49:56Z</dcterms:modified>
</cp:coreProperties>
</file>