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262" r:id="rId2"/>
    <p:sldId id="257" r:id="rId3"/>
    <p:sldId id="261" r:id="rId4"/>
    <p:sldId id="268" r:id="rId5"/>
    <p:sldId id="266" r:id="rId6"/>
    <p:sldId id="267" r:id="rId7"/>
    <p:sldId id="292" r:id="rId8"/>
    <p:sldId id="281" r:id="rId9"/>
    <p:sldId id="259" r:id="rId10"/>
    <p:sldId id="263" r:id="rId11"/>
    <p:sldId id="291" r:id="rId12"/>
    <p:sldId id="260" r:id="rId13"/>
    <p:sldId id="264" r:id="rId14"/>
    <p:sldId id="265" r:id="rId15"/>
    <p:sldId id="285" r:id="rId16"/>
    <p:sldId id="288" r:id="rId17"/>
    <p:sldId id="286" r:id="rId18"/>
    <p:sldId id="270" r:id="rId19"/>
    <p:sldId id="272" r:id="rId20"/>
    <p:sldId id="279" r:id="rId21"/>
    <p:sldId id="274" r:id="rId22"/>
    <p:sldId id="280" r:id="rId23"/>
    <p:sldId id="282" r:id="rId24"/>
    <p:sldId id="283"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E3D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5CDE2C2-2B05-8CD4-9EC5-00C05F75878F}" v="6" dt="2024-10-02T14:38:23.40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72" autoAdjust="0"/>
    <p:restoredTop sz="73296" autoAdjust="0"/>
  </p:normalViewPr>
  <p:slideViewPr>
    <p:cSldViewPr snapToGrid="0">
      <p:cViewPr varScale="1">
        <p:scale>
          <a:sx n="53" d="100"/>
          <a:sy n="53" d="100"/>
        </p:scale>
        <p:origin x="1212"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eorge Alexandrou" userId="951030d303e201b6" providerId="Windows Live" clId="Web-{A5CDE2C2-2B05-8CD4-9EC5-00C05F75878F}"/>
    <pc:docChg chg="modSld">
      <pc:chgData name="George Alexandrou" userId="951030d303e201b6" providerId="Windows Live" clId="Web-{A5CDE2C2-2B05-8CD4-9EC5-00C05F75878F}" dt="2024-10-02T14:38:23.400" v="5" actId="20577"/>
      <pc:docMkLst>
        <pc:docMk/>
      </pc:docMkLst>
      <pc:sldChg chg="modSp">
        <pc:chgData name="George Alexandrou" userId="951030d303e201b6" providerId="Windows Live" clId="Web-{A5CDE2C2-2B05-8CD4-9EC5-00C05F75878F}" dt="2024-10-02T14:38:23.400" v="5" actId="20577"/>
        <pc:sldMkLst>
          <pc:docMk/>
          <pc:sldMk cId="2774924865" sldId="261"/>
        </pc:sldMkLst>
        <pc:spChg chg="mod">
          <ac:chgData name="George Alexandrou" userId="951030d303e201b6" providerId="Windows Live" clId="Web-{A5CDE2C2-2B05-8CD4-9EC5-00C05F75878F}" dt="2024-10-02T14:38:23.400" v="5" actId="20577"/>
          <ac:spMkLst>
            <pc:docMk/>
            <pc:sldMk cId="2774924865" sldId="261"/>
            <ac:spMk id="3" creationId="{4C3E0B89-1B45-96CD-4233-B2A075E824C6}"/>
          </ac:spMkLst>
        </pc:spChg>
      </pc:sldChg>
    </pc:docChg>
  </pc:docChgLst>
  <pc:docChgLst>
    <pc:chgData name="George Alexandrou" userId="951030d303e201b6" providerId="Windows Live" clId="Web-{99F89098-9B72-8BED-A5A3-11B2D776D033}"/>
    <pc:docChg chg="addSld modSld">
      <pc:chgData name="George Alexandrou" userId="951030d303e201b6" providerId="Windows Live" clId="Web-{99F89098-9B72-8BED-A5A3-11B2D776D033}" dt="2024-09-30T12:38:01.514" v="145"/>
      <pc:docMkLst>
        <pc:docMk/>
      </pc:docMkLst>
      <pc:sldChg chg="modSp new modNotes">
        <pc:chgData name="George Alexandrou" userId="951030d303e201b6" providerId="Windows Live" clId="Web-{99F89098-9B72-8BED-A5A3-11B2D776D033}" dt="2024-09-30T12:36:34.293" v="137" actId="20577"/>
        <pc:sldMkLst>
          <pc:docMk/>
          <pc:sldMk cId="2229499707" sldId="257"/>
        </pc:sldMkLst>
        <pc:spChg chg="mod">
          <ac:chgData name="George Alexandrou" userId="951030d303e201b6" providerId="Windows Live" clId="Web-{99F89098-9B72-8BED-A5A3-11B2D776D033}" dt="2024-09-30T12:17:38.601" v="33" actId="20577"/>
          <ac:spMkLst>
            <pc:docMk/>
            <pc:sldMk cId="2229499707" sldId="257"/>
            <ac:spMk id="2" creationId="{3B9B21DD-36E4-27EF-B5C0-D50BFD0077F7}"/>
          </ac:spMkLst>
        </pc:spChg>
        <pc:spChg chg="mod">
          <ac:chgData name="George Alexandrou" userId="951030d303e201b6" providerId="Windows Live" clId="Web-{99F89098-9B72-8BED-A5A3-11B2D776D033}" dt="2024-09-30T12:36:34.293" v="137" actId="20577"/>
          <ac:spMkLst>
            <pc:docMk/>
            <pc:sldMk cId="2229499707" sldId="257"/>
            <ac:spMk id="3" creationId="{4C3E0B89-1B45-96CD-4233-B2A075E824C6}"/>
          </ac:spMkLst>
        </pc:spChg>
      </pc:sldChg>
      <pc:sldChg chg="addSp delSp modSp new mod setBg modNotes">
        <pc:chgData name="George Alexandrou" userId="951030d303e201b6" providerId="Windows Live" clId="Web-{99F89098-9B72-8BED-A5A3-11B2D776D033}" dt="2024-09-30T12:38:01.514" v="145"/>
        <pc:sldMkLst>
          <pc:docMk/>
          <pc:sldMk cId="2381256771" sldId="258"/>
        </pc:sldMkLst>
        <pc:spChg chg="mod">
          <ac:chgData name="George Alexandrou" userId="951030d303e201b6" providerId="Windows Live" clId="Web-{99F89098-9B72-8BED-A5A3-11B2D776D033}" dt="2024-09-30T12:30:04.359" v="111"/>
          <ac:spMkLst>
            <pc:docMk/>
            <pc:sldMk cId="2381256771" sldId="258"/>
            <ac:spMk id="2" creationId="{F1DABB0D-EC98-0879-3A8E-D78F1B2FF7B4}"/>
          </ac:spMkLst>
        </pc:spChg>
        <pc:spChg chg="mod">
          <ac:chgData name="George Alexandrou" userId="951030d303e201b6" providerId="Windows Live" clId="Web-{99F89098-9B72-8BED-A5A3-11B2D776D033}" dt="2024-09-30T12:37:19.997" v="143" actId="20577"/>
          <ac:spMkLst>
            <pc:docMk/>
            <pc:sldMk cId="2381256771" sldId="258"/>
            <ac:spMk id="3" creationId="{3806271D-0EC7-501C-E233-797106ACC56F}"/>
          </ac:spMkLst>
        </pc:spChg>
        <pc:spChg chg="add del mod">
          <ac:chgData name="George Alexandrou" userId="951030d303e201b6" providerId="Windows Live" clId="Web-{99F89098-9B72-8BED-A5A3-11B2D776D033}" dt="2024-09-30T12:28:42.731" v="100"/>
          <ac:spMkLst>
            <pc:docMk/>
            <pc:sldMk cId="2381256771" sldId="258"/>
            <ac:spMk id="4" creationId="{4562D8E2-6289-4DD3-E5F1-B6DD3BA3D003}"/>
          </ac:spMkLst>
        </pc:spChg>
        <pc:spChg chg="add del">
          <ac:chgData name="George Alexandrou" userId="951030d303e201b6" providerId="Windows Live" clId="Web-{99F89098-9B72-8BED-A5A3-11B2D776D033}" dt="2024-09-30T12:30:04.359" v="111"/>
          <ac:spMkLst>
            <pc:docMk/>
            <pc:sldMk cId="2381256771" sldId="258"/>
            <ac:spMk id="10" creationId="{45D37F4E-DDB4-456B-97E0-9937730A039F}"/>
          </ac:spMkLst>
        </pc:spChg>
        <pc:spChg chg="add del">
          <ac:chgData name="George Alexandrou" userId="951030d303e201b6" providerId="Windows Live" clId="Web-{99F89098-9B72-8BED-A5A3-11B2D776D033}" dt="2024-09-30T12:30:04.359" v="111"/>
          <ac:spMkLst>
            <pc:docMk/>
            <pc:sldMk cId="2381256771" sldId="258"/>
            <ac:spMk id="12" creationId="{B2DD41CD-8F47-4F56-AD12-4E2FF7696987}"/>
          </ac:spMkLst>
        </pc:spChg>
        <pc:spChg chg="add del">
          <ac:chgData name="George Alexandrou" userId="951030d303e201b6" providerId="Windows Live" clId="Web-{99F89098-9B72-8BED-A5A3-11B2D776D033}" dt="2024-09-30T12:30:04.343" v="110"/>
          <ac:spMkLst>
            <pc:docMk/>
            <pc:sldMk cId="2381256771" sldId="258"/>
            <ac:spMk id="17" creationId="{743AA782-23D1-4521-8CAD-47662984AA08}"/>
          </ac:spMkLst>
        </pc:spChg>
        <pc:spChg chg="add del">
          <ac:chgData name="George Alexandrou" userId="951030d303e201b6" providerId="Windows Live" clId="Web-{99F89098-9B72-8BED-A5A3-11B2D776D033}" dt="2024-09-30T12:30:04.343" v="110"/>
          <ac:spMkLst>
            <pc:docMk/>
            <pc:sldMk cId="2381256771" sldId="258"/>
            <ac:spMk id="19" creationId="{71877DBC-BB60-40F0-AC93-2ACDBAAE60CE}"/>
          </ac:spMkLst>
        </pc:spChg>
        <pc:spChg chg="add">
          <ac:chgData name="George Alexandrou" userId="951030d303e201b6" providerId="Windows Live" clId="Web-{99F89098-9B72-8BED-A5A3-11B2D776D033}" dt="2024-09-30T12:30:04.359" v="111"/>
          <ac:spMkLst>
            <pc:docMk/>
            <pc:sldMk cId="2381256771" sldId="258"/>
            <ac:spMk id="26" creationId="{B6FACB3C-9069-4791-BC5C-0DB7CD19B853}"/>
          </ac:spMkLst>
        </pc:spChg>
        <pc:spChg chg="add">
          <ac:chgData name="George Alexandrou" userId="951030d303e201b6" providerId="Windows Live" clId="Web-{99F89098-9B72-8BED-A5A3-11B2D776D033}" dt="2024-09-30T12:30:04.359" v="111"/>
          <ac:spMkLst>
            <pc:docMk/>
            <pc:sldMk cId="2381256771" sldId="258"/>
            <ac:spMk id="27" creationId="{71F2038E-D777-4B76-81DD-DD13EE91B9DD}"/>
          </ac:spMkLst>
        </pc:spChg>
        <pc:grpChg chg="add">
          <ac:chgData name="George Alexandrou" userId="951030d303e201b6" providerId="Windows Live" clId="Web-{99F89098-9B72-8BED-A5A3-11B2D776D033}" dt="2024-09-30T12:30:04.359" v="111"/>
          <ac:grpSpMkLst>
            <pc:docMk/>
            <pc:sldMk cId="2381256771" sldId="258"/>
            <ac:grpSpMk id="21" creationId="{DD354807-230F-4402-B1B9-F733A8F1F190}"/>
          </ac:grpSpMkLst>
        </pc:grpChg>
        <pc:picChg chg="add del mod">
          <ac:chgData name="George Alexandrou" userId="951030d303e201b6" providerId="Windows Live" clId="Web-{99F89098-9B72-8BED-A5A3-11B2D776D033}" dt="2024-09-30T12:29:46.468" v="107"/>
          <ac:picMkLst>
            <pc:docMk/>
            <pc:sldMk cId="2381256771" sldId="258"/>
            <ac:picMk id="5" creationId="{04A2AD7C-1FBB-BF5D-236C-C829FEFF0E92}"/>
          </ac:picMkLst>
        </pc:picChg>
        <pc:picChg chg="add mod">
          <ac:chgData name="George Alexandrou" userId="951030d303e201b6" providerId="Windows Live" clId="Web-{99F89098-9B72-8BED-A5A3-11B2D776D033}" dt="2024-09-30T12:30:04.359" v="111"/>
          <ac:picMkLst>
            <pc:docMk/>
            <pc:sldMk cId="2381256771" sldId="258"/>
            <ac:picMk id="6" creationId="{138DCD07-651C-C31E-8AD7-956978BA6A03}"/>
          </ac:picMkLst>
        </pc:picChg>
      </pc:sldChg>
      <pc:sldChg chg="modSp new">
        <pc:chgData name="George Alexandrou" userId="951030d303e201b6" providerId="Windows Live" clId="Web-{99F89098-9B72-8BED-A5A3-11B2D776D033}" dt="2024-09-30T12:22:10.954" v="70" actId="20577"/>
        <pc:sldMkLst>
          <pc:docMk/>
          <pc:sldMk cId="3009400538" sldId="259"/>
        </pc:sldMkLst>
        <pc:spChg chg="mod">
          <ac:chgData name="George Alexandrou" userId="951030d303e201b6" providerId="Windows Live" clId="Web-{99F89098-9B72-8BED-A5A3-11B2D776D033}" dt="2024-09-30T12:22:10.954" v="70" actId="20577"/>
          <ac:spMkLst>
            <pc:docMk/>
            <pc:sldMk cId="3009400538" sldId="259"/>
            <ac:spMk id="2" creationId="{337B8256-0487-0EE5-446B-E7A56B508EEF}"/>
          </ac:spMkLst>
        </pc:spChg>
      </pc:sldChg>
      <pc:sldChg chg="modSp new">
        <pc:chgData name="George Alexandrou" userId="951030d303e201b6" providerId="Windows Live" clId="Web-{99F89098-9B72-8BED-A5A3-11B2D776D033}" dt="2024-09-30T12:24:37.083" v="97" actId="20577"/>
        <pc:sldMkLst>
          <pc:docMk/>
          <pc:sldMk cId="3971244754" sldId="260"/>
        </pc:sldMkLst>
        <pc:spChg chg="mod">
          <ac:chgData name="George Alexandrou" userId="951030d303e201b6" providerId="Windows Live" clId="Web-{99F89098-9B72-8BED-A5A3-11B2D776D033}" dt="2024-09-30T12:24:37.083" v="97" actId="20577"/>
          <ac:spMkLst>
            <pc:docMk/>
            <pc:sldMk cId="3971244754" sldId="260"/>
            <ac:spMk id="2" creationId="{1F6EB002-CA09-1539-13E1-655A862173EA}"/>
          </ac:spMkLst>
        </pc:spChg>
        <pc:spChg chg="mod">
          <ac:chgData name="George Alexandrou" userId="951030d303e201b6" providerId="Windows Live" clId="Web-{99F89098-9B72-8BED-A5A3-11B2D776D033}" dt="2024-09-30T12:24:09.832" v="73" actId="20577"/>
          <ac:spMkLst>
            <pc:docMk/>
            <pc:sldMk cId="3971244754" sldId="260"/>
            <ac:spMk id="3" creationId="{F5E51D21-DE6D-74D7-647E-5B486341350D}"/>
          </ac:spMkLst>
        </pc:spChg>
      </pc:sldChg>
      <pc:sldChg chg="modSp add replId modNotes">
        <pc:chgData name="George Alexandrou" userId="951030d303e201b6" providerId="Windows Live" clId="Web-{99F89098-9B72-8BED-A5A3-11B2D776D033}" dt="2024-09-30T12:37:05.184" v="141"/>
        <pc:sldMkLst>
          <pc:docMk/>
          <pc:sldMk cId="2774924865" sldId="261"/>
        </pc:sldMkLst>
        <pc:spChg chg="mod">
          <ac:chgData name="George Alexandrou" userId="951030d303e201b6" providerId="Windows Live" clId="Web-{99F89098-9B72-8BED-A5A3-11B2D776D033}" dt="2024-09-30T12:36:03.198" v="136" actId="20577"/>
          <ac:spMkLst>
            <pc:docMk/>
            <pc:sldMk cId="2774924865" sldId="261"/>
            <ac:spMk id="3" creationId="{4C3E0B89-1B45-96CD-4233-B2A075E824C6}"/>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4EEDB22-A669-4FB5-B71F-4418F7AF357C}" type="doc">
      <dgm:prSet loTypeId="urn:microsoft.com/office/officeart/2005/8/layout/arrow3" loCatId="relationship" qsTypeId="urn:microsoft.com/office/officeart/2005/8/quickstyle/simple1" qsCatId="simple" csTypeId="urn:microsoft.com/office/officeart/2005/8/colors/accent1_2" csCatId="accent1" phldr="1"/>
      <dgm:spPr/>
      <dgm:t>
        <a:bodyPr/>
        <a:lstStyle/>
        <a:p>
          <a:endParaRPr lang="en-US"/>
        </a:p>
      </dgm:t>
    </dgm:pt>
    <dgm:pt modelId="{CE8BFFE0-7A31-46F5-BB61-6847747E9ED3}">
      <dgm:prSet phldrT="[Text]"/>
      <dgm:spPr/>
      <dgm:t>
        <a:bodyPr/>
        <a:lstStyle/>
        <a:p>
          <a:r>
            <a:rPr lang="el-GR" sz="1800" dirty="0"/>
            <a:t>Κατάθλιψη</a:t>
          </a:r>
          <a:endParaRPr lang="en-US" dirty="0"/>
        </a:p>
      </dgm:t>
    </dgm:pt>
    <dgm:pt modelId="{2F08537D-48EC-4B01-88D2-57DC1F8DE4A5}" type="parTrans" cxnId="{C9D2FF5B-B9D9-451D-8834-388E669AEB78}">
      <dgm:prSet/>
      <dgm:spPr/>
      <dgm:t>
        <a:bodyPr/>
        <a:lstStyle/>
        <a:p>
          <a:endParaRPr lang="en-US"/>
        </a:p>
      </dgm:t>
    </dgm:pt>
    <dgm:pt modelId="{D8306F2B-A9B6-4394-A27A-B001B0AE56E4}" type="sibTrans" cxnId="{C9D2FF5B-B9D9-451D-8834-388E669AEB78}">
      <dgm:prSet/>
      <dgm:spPr/>
      <dgm:t>
        <a:bodyPr/>
        <a:lstStyle/>
        <a:p>
          <a:endParaRPr lang="en-US"/>
        </a:p>
      </dgm:t>
    </dgm:pt>
    <dgm:pt modelId="{1B54F20F-7F1E-443A-B688-C4AA44676B15}">
      <dgm:prSet phldrT="[Text]"/>
      <dgm:spPr/>
      <dgm: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l-GR" sz="1800" dirty="0"/>
            <a:t>Αυτοεκτίμηση</a:t>
          </a:r>
          <a:endParaRPr lang="en-US" sz="1800" dirty="0"/>
        </a:p>
        <a:p>
          <a:pPr marL="0" marR="0" lvl="0" indent="0" algn="ctr" defTabSz="914400" eaLnBrk="1" fontAlgn="auto" latinLnBrk="0" hangingPunct="1">
            <a:lnSpc>
              <a:spcPct val="100000"/>
            </a:lnSpc>
            <a:spcBef>
              <a:spcPts val="0"/>
            </a:spcBef>
            <a:spcAft>
              <a:spcPts val="0"/>
            </a:spcAft>
            <a:buClrTx/>
            <a:buSzTx/>
            <a:buFontTx/>
            <a:buNone/>
            <a:tabLst/>
            <a:defRPr/>
          </a:pPr>
          <a:endParaRPr lang="en-US" sz="1800" dirty="0"/>
        </a:p>
        <a:p>
          <a:pPr marL="0" lvl="0" defTabSz="2844800">
            <a:lnSpc>
              <a:spcPct val="90000"/>
            </a:lnSpc>
            <a:spcBef>
              <a:spcPct val="0"/>
            </a:spcBef>
            <a:spcAft>
              <a:spcPct val="35000"/>
            </a:spcAft>
            <a:buNone/>
          </a:pPr>
          <a:endParaRPr lang="en-US" dirty="0"/>
        </a:p>
      </dgm:t>
    </dgm:pt>
    <dgm:pt modelId="{E6309AAA-B764-4F2E-8569-A7C31DCEC9BA}" type="parTrans" cxnId="{6F076521-1F24-4436-9EEF-78FBCF24C278}">
      <dgm:prSet/>
      <dgm:spPr/>
      <dgm:t>
        <a:bodyPr/>
        <a:lstStyle/>
        <a:p>
          <a:endParaRPr lang="en-US"/>
        </a:p>
      </dgm:t>
    </dgm:pt>
    <dgm:pt modelId="{960A0522-DA6A-4F77-AA6E-A033DAEF3470}" type="sibTrans" cxnId="{6F076521-1F24-4436-9EEF-78FBCF24C278}">
      <dgm:prSet/>
      <dgm:spPr/>
      <dgm:t>
        <a:bodyPr/>
        <a:lstStyle/>
        <a:p>
          <a:endParaRPr lang="en-US"/>
        </a:p>
      </dgm:t>
    </dgm:pt>
    <dgm:pt modelId="{2B8EC558-64B6-4399-970F-F2AA214FC858}" type="pres">
      <dgm:prSet presAssocID="{04EEDB22-A669-4FB5-B71F-4418F7AF357C}" presName="compositeShape" presStyleCnt="0">
        <dgm:presLayoutVars>
          <dgm:chMax val="2"/>
          <dgm:dir/>
          <dgm:resizeHandles val="exact"/>
        </dgm:presLayoutVars>
      </dgm:prSet>
      <dgm:spPr/>
    </dgm:pt>
    <dgm:pt modelId="{C4E36CFE-C6F9-4B75-9F8E-A962F9F8357F}" type="pres">
      <dgm:prSet presAssocID="{04EEDB22-A669-4FB5-B71F-4418F7AF357C}" presName="divider" presStyleLbl="fgShp" presStyleIdx="0" presStyleCnt="1" custLinFactNeighborX="348" custLinFactNeighborY="-1051"/>
      <dgm:spPr/>
    </dgm:pt>
    <dgm:pt modelId="{782D6D56-CA65-41EA-977F-E50A09F27D3B}" type="pres">
      <dgm:prSet presAssocID="{CE8BFFE0-7A31-46F5-BB61-6847747E9ED3}" presName="downArrow" presStyleLbl="node1" presStyleIdx="0" presStyleCnt="2"/>
      <dgm:spPr/>
    </dgm:pt>
    <dgm:pt modelId="{D9059738-2DD8-40FF-AB66-C48A31FC93A6}" type="pres">
      <dgm:prSet presAssocID="{CE8BFFE0-7A31-46F5-BB61-6847747E9ED3}" presName="downArrowText" presStyleLbl="revTx" presStyleIdx="0" presStyleCnt="2">
        <dgm:presLayoutVars>
          <dgm:bulletEnabled val="1"/>
        </dgm:presLayoutVars>
      </dgm:prSet>
      <dgm:spPr/>
    </dgm:pt>
    <dgm:pt modelId="{368159D0-6D62-4140-8C5D-AE1CF590FEAB}" type="pres">
      <dgm:prSet presAssocID="{1B54F20F-7F1E-443A-B688-C4AA44676B15}" presName="upArrow" presStyleLbl="node1" presStyleIdx="1" presStyleCnt="2"/>
      <dgm:spPr/>
    </dgm:pt>
    <dgm:pt modelId="{A24B53A1-CB3E-4983-AB56-BBABE6844E5B}" type="pres">
      <dgm:prSet presAssocID="{1B54F20F-7F1E-443A-B688-C4AA44676B15}" presName="upArrowText" presStyleLbl="revTx" presStyleIdx="1" presStyleCnt="2">
        <dgm:presLayoutVars>
          <dgm:bulletEnabled val="1"/>
        </dgm:presLayoutVars>
      </dgm:prSet>
      <dgm:spPr/>
    </dgm:pt>
  </dgm:ptLst>
  <dgm:cxnLst>
    <dgm:cxn modelId="{6F076521-1F24-4436-9EEF-78FBCF24C278}" srcId="{04EEDB22-A669-4FB5-B71F-4418F7AF357C}" destId="{1B54F20F-7F1E-443A-B688-C4AA44676B15}" srcOrd="1" destOrd="0" parTransId="{E6309AAA-B764-4F2E-8569-A7C31DCEC9BA}" sibTransId="{960A0522-DA6A-4F77-AA6E-A033DAEF3470}"/>
    <dgm:cxn modelId="{C9D2FF5B-B9D9-451D-8834-388E669AEB78}" srcId="{04EEDB22-A669-4FB5-B71F-4418F7AF357C}" destId="{CE8BFFE0-7A31-46F5-BB61-6847747E9ED3}" srcOrd="0" destOrd="0" parTransId="{2F08537D-48EC-4B01-88D2-57DC1F8DE4A5}" sibTransId="{D8306F2B-A9B6-4394-A27A-B001B0AE56E4}"/>
    <dgm:cxn modelId="{2735515D-6FD9-452D-9225-E86DA82655A7}" type="presOf" srcId="{04EEDB22-A669-4FB5-B71F-4418F7AF357C}" destId="{2B8EC558-64B6-4399-970F-F2AA214FC858}" srcOrd="0" destOrd="0" presId="urn:microsoft.com/office/officeart/2005/8/layout/arrow3"/>
    <dgm:cxn modelId="{704CEDB3-6766-4C30-BADB-185A6C51A121}" type="presOf" srcId="{1B54F20F-7F1E-443A-B688-C4AA44676B15}" destId="{A24B53A1-CB3E-4983-AB56-BBABE6844E5B}" srcOrd="0" destOrd="0" presId="urn:microsoft.com/office/officeart/2005/8/layout/arrow3"/>
    <dgm:cxn modelId="{FCE77FFA-C1D2-448F-A91A-52203FE0D099}" type="presOf" srcId="{CE8BFFE0-7A31-46F5-BB61-6847747E9ED3}" destId="{D9059738-2DD8-40FF-AB66-C48A31FC93A6}" srcOrd="0" destOrd="0" presId="urn:microsoft.com/office/officeart/2005/8/layout/arrow3"/>
    <dgm:cxn modelId="{3C858A00-8443-44C3-850B-E2AE096C332D}" type="presParOf" srcId="{2B8EC558-64B6-4399-970F-F2AA214FC858}" destId="{C4E36CFE-C6F9-4B75-9F8E-A962F9F8357F}" srcOrd="0" destOrd="0" presId="urn:microsoft.com/office/officeart/2005/8/layout/arrow3"/>
    <dgm:cxn modelId="{79300249-20A3-4AE4-8700-ECC6FD75264C}" type="presParOf" srcId="{2B8EC558-64B6-4399-970F-F2AA214FC858}" destId="{782D6D56-CA65-41EA-977F-E50A09F27D3B}" srcOrd="1" destOrd="0" presId="urn:microsoft.com/office/officeart/2005/8/layout/arrow3"/>
    <dgm:cxn modelId="{1E2C6844-32C5-451B-9550-ED262597DBE3}" type="presParOf" srcId="{2B8EC558-64B6-4399-970F-F2AA214FC858}" destId="{D9059738-2DD8-40FF-AB66-C48A31FC93A6}" srcOrd="2" destOrd="0" presId="urn:microsoft.com/office/officeart/2005/8/layout/arrow3"/>
    <dgm:cxn modelId="{63B95913-11CF-45A6-A854-C88C7BB42215}" type="presParOf" srcId="{2B8EC558-64B6-4399-970F-F2AA214FC858}" destId="{368159D0-6D62-4140-8C5D-AE1CF590FEAB}" srcOrd="3" destOrd="0" presId="urn:microsoft.com/office/officeart/2005/8/layout/arrow3"/>
    <dgm:cxn modelId="{BF146BBB-98B1-454F-96C2-858C050D43C6}" type="presParOf" srcId="{2B8EC558-64B6-4399-970F-F2AA214FC858}" destId="{A24B53A1-CB3E-4983-AB56-BBABE6844E5B}" srcOrd="4" destOrd="0" presId="urn:microsoft.com/office/officeart/2005/8/layout/arrow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E36CFE-C6F9-4B75-9F8E-A962F9F8357F}">
      <dsp:nvSpPr>
        <dsp:cNvPr id="0" name=""/>
        <dsp:cNvSpPr/>
      </dsp:nvSpPr>
      <dsp:spPr>
        <a:xfrm rot="21300000">
          <a:off x="265199" y="1720580"/>
          <a:ext cx="9985200" cy="873591"/>
        </a:xfrm>
        <a:prstGeom prst="mathMinus">
          <a:avLst/>
        </a:prstGeom>
        <a:solidFill>
          <a:schemeClr val="accent1">
            <a:tint val="6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82D6D56-CA65-41EA-977F-E50A09F27D3B}">
      <dsp:nvSpPr>
        <dsp:cNvPr id="0" name=""/>
        <dsp:cNvSpPr/>
      </dsp:nvSpPr>
      <dsp:spPr>
        <a:xfrm>
          <a:off x="1261872" y="217566"/>
          <a:ext cx="3154680" cy="1740535"/>
        </a:xfrm>
        <a:prstGeom prst="downArrow">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9059738-2DD8-40FF-AB66-C48A31FC93A6}">
      <dsp:nvSpPr>
        <dsp:cNvPr id="0" name=""/>
        <dsp:cNvSpPr/>
      </dsp:nvSpPr>
      <dsp:spPr>
        <a:xfrm>
          <a:off x="5573268" y="0"/>
          <a:ext cx="3364992" cy="18275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360" tIns="213360" rIns="213360" bIns="213360" numCol="1" spcCol="1270" anchor="ctr" anchorCtr="0">
          <a:noAutofit/>
        </a:bodyPr>
        <a:lstStyle/>
        <a:p>
          <a:pPr marL="0" lvl="0" indent="0" algn="ctr" defTabSz="1333500">
            <a:lnSpc>
              <a:spcPct val="90000"/>
            </a:lnSpc>
            <a:spcBef>
              <a:spcPct val="0"/>
            </a:spcBef>
            <a:spcAft>
              <a:spcPct val="35000"/>
            </a:spcAft>
            <a:buNone/>
          </a:pPr>
          <a:r>
            <a:rPr lang="el-GR" sz="3000" kern="1200" dirty="0"/>
            <a:t>Κατάθλιψη</a:t>
          </a:r>
          <a:endParaRPr lang="en-US" sz="3000" kern="1200" dirty="0"/>
        </a:p>
      </dsp:txBody>
      <dsp:txXfrm>
        <a:off x="5573268" y="0"/>
        <a:ext cx="3364992" cy="1827561"/>
      </dsp:txXfrm>
    </dsp:sp>
    <dsp:sp modelId="{368159D0-6D62-4140-8C5D-AE1CF590FEAB}">
      <dsp:nvSpPr>
        <dsp:cNvPr id="0" name=""/>
        <dsp:cNvSpPr/>
      </dsp:nvSpPr>
      <dsp:spPr>
        <a:xfrm>
          <a:off x="6099048" y="2393235"/>
          <a:ext cx="3154680" cy="1740535"/>
        </a:xfrm>
        <a:prstGeom prst="upArrow">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24B53A1-CB3E-4983-AB56-BBABE6844E5B}">
      <dsp:nvSpPr>
        <dsp:cNvPr id="0" name=""/>
        <dsp:cNvSpPr/>
      </dsp:nvSpPr>
      <dsp:spPr>
        <a:xfrm>
          <a:off x="1577340" y="2523776"/>
          <a:ext cx="3364992" cy="18275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360" tIns="213360" rIns="213360" bIns="21336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l-GR" sz="3000" kern="1200" dirty="0"/>
            <a:t>Αυτοεκτίμηση</a:t>
          </a:r>
          <a:endParaRPr lang="en-US" sz="3000" kern="1200" dirty="0"/>
        </a:p>
        <a:p>
          <a:pPr marL="0" marR="0" lvl="0" indent="0" algn="ctr" defTabSz="914400" eaLnBrk="1" fontAlgn="auto" latinLnBrk="0" hangingPunct="1">
            <a:lnSpc>
              <a:spcPct val="100000"/>
            </a:lnSpc>
            <a:spcBef>
              <a:spcPct val="0"/>
            </a:spcBef>
            <a:spcAft>
              <a:spcPts val="0"/>
            </a:spcAft>
            <a:buClrTx/>
            <a:buSzTx/>
            <a:buFontTx/>
            <a:buNone/>
            <a:tabLst/>
            <a:defRPr/>
          </a:pPr>
          <a:endParaRPr lang="en-US" sz="3000" kern="1200" dirty="0"/>
        </a:p>
        <a:p>
          <a:pPr marL="0" lvl="0" defTabSz="2844800">
            <a:lnSpc>
              <a:spcPct val="90000"/>
            </a:lnSpc>
            <a:spcBef>
              <a:spcPct val="0"/>
            </a:spcBef>
            <a:spcAft>
              <a:spcPct val="35000"/>
            </a:spcAft>
            <a:buNone/>
          </a:pPr>
          <a:endParaRPr lang="en-US" sz="3000" kern="1200" dirty="0"/>
        </a:p>
      </dsp:txBody>
      <dsp:txXfrm>
        <a:off x="1577340" y="2523776"/>
        <a:ext cx="3364992" cy="1827561"/>
      </dsp:txXfrm>
    </dsp:sp>
  </dsp:spTree>
</dsp:drawing>
</file>

<file path=ppt/diagrams/layout1.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64E66-AEFB-4176-8845-E134B409F42A}" type="datetimeFigureOut">
              <a:t>10/10/2024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0C0D405-6E10-4883-8F32-9557CC504994}" type="slidenum">
              <a:t>‹#›</a:t>
            </a:fld>
            <a:endParaRPr lang="en-US"/>
          </a:p>
        </p:txBody>
      </p:sp>
    </p:spTree>
    <p:extLst>
      <p:ext uri="{BB962C8B-B14F-4D97-AF65-F5344CB8AC3E}">
        <p14:creationId xmlns:p14="http://schemas.microsoft.com/office/powerpoint/2010/main" val="33976991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link.springer.com/article/10.1007/s10566-023-09756-7#ref-CR2"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Καλημέρα </a:t>
            </a:r>
            <a:r>
              <a:rPr lang="en-US" dirty="0"/>
              <a:t> </a:t>
            </a:r>
            <a:r>
              <a:rPr lang="el-GR" dirty="0"/>
              <a:t>σας </a:t>
            </a:r>
          </a:p>
          <a:p>
            <a:endParaRPr lang="el-GR" dirty="0"/>
          </a:p>
          <a:p>
            <a:r>
              <a:rPr lang="el-GR" dirty="0"/>
              <a:t>Η σημερινή παρουσίαση μου θα εστιάσει σε ένα σημαντικό ζήτημα της ψυχικής υγείας των παιδιών και εφήβων, που αφορά τη σχέση μεταξύ αυτοεκτίμησης και καταθλιπτικών συμπτωμάτων. </a:t>
            </a:r>
          </a:p>
          <a:p>
            <a:r>
              <a:rPr lang="el-GR" dirty="0"/>
              <a:t>Μέσα από τα ευρήματα της έρευνας μας θα δούμε πώς η αυτοεκτίμηση μπορεί να διαδραματίσει κρίσιμο ρόλο στην ψυχική ευημερία των νέων και ποιοι παράγοντες επηρεάζουν. </a:t>
            </a:r>
          </a:p>
          <a:p>
            <a:endParaRPr lang="el-GR" dirty="0"/>
          </a:p>
          <a:p>
            <a:r>
              <a:rPr lang="el-GR" dirty="0"/>
              <a:t>Ελπίζω η παρουσίαση να δώσει τροφή για σκέψη και να αναδείξει την ανάγκη για μεγαλύτερη προσοχή στην ψυχική υγεία των παιδιών.</a:t>
            </a:r>
            <a:endParaRPr lang="en-US" dirty="0"/>
          </a:p>
        </p:txBody>
      </p:sp>
      <p:sp>
        <p:nvSpPr>
          <p:cNvPr id="4" name="Slide Number Placeholder 3"/>
          <p:cNvSpPr>
            <a:spLocks noGrp="1"/>
          </p:cNvSpPr>
          <p:nvPr>
            <p:ph type="sldNum" sz="quarter" idx="5"/>
          </p:nvPr>
        </p:nvSpPr>
        <p:spPr/>
        <p:txBody>
          <a:bodyPr/>
          <a:lstStyle/>
          <a:p>
            <a:fld id="{A0C0D405-6E10-4883-8F32-9557CC504994}" type="slidenum">
              <a:rPr lang="en-US" smtClean="0"/>
              <a:t>1</a:t>
            </a:fld>
            <a:endParaRPr lang="en-US"/>
          </a:p>
        </p:txBody>
      </p:sp>
    </p:spTree>
    <p:extLst>
      <p:ext uri="{BB962C8B-B14F-4D97-AF65-F5344CB8AC3E}">
        <p14:creationId xmlns:p14="http://schemas.microsoft.com/office/powerpoint/2010/main" val="18521050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l-GR" dirty="0"/>
              <a:t>Όπως όλοι γνωρίζουμε η </a:t>
            </a:r>
            <a:r>
              <a:rPr lang="el-GR" sz="1200" kern="1200" dirty="0">
                <a:solidFill>
                  <a:schemeClr val="tx1"/>
                </a:solidFill>
                <a:latin typeface="+mn-lt"/>
                <a:ea typeface="+mn-ea"/>
                <a:cs typeface="Times New Roman"/>
              </a:rPr>
              <a:t>παιδική …..</a:t>
            </a:r>
          </a:p>
          <a:p>
            <a:pPr algn="just"/>
            <a:endParaRPr lang="el-GR" dirty="0"/>
          </a:p>
          <a:p>
            <a:pPr algn="just"/>
            <a:r>
              <a:rPr lang="el-GR" dirty="0"/>
              <a:t>Επομένως, όλα τα υποστηρικτικά δίκτυα που περιβάλλουν τα παιδιά όπως το σχολείο, η οικογένειά, τα κοινωνικά δίκτυα και γενικότερα οι κοινωνικοί θεσμοί συνδέονται άρρηκτα με την ανάπτυξη της υγείας των παιδιών, συμπεριλαμβανομένης και της ψυχικής υγείας (</a:t>
            </a:r>
            <a:r>
              <a:rPr lang="el-GR" dirty="0" err="1"/>
              <a:t>Acoba</a:t>
            </a:r>
            <a:r>
              <a:rPr lang="el-GR" dirty="0"/>
              <a:t> ,2024)</a:t>
            </a:r>
            <a:endParaRPr lang="en-US" dirty="0"/>
          </a:p>
          <a:p>
            <a:endParaRPr lang="en-US" dirty="0">
              <a:ea typeface="Calibri"/>
              <a:cs typeface="Calibri"/>
            </a:endParaRPr>
          </a:p>
        </p:txBody>
      </p:sp>
      <p:sp>
        <p:nvSpPr>
          <p:cNvPr id="4" name="Slide Number Placeholder 3"/>
          <p:cNvSpPr>
            <a:spLocks noGrp="1"/>
          </p:cNvSpPr>
          <p:nvPr>
            <p:ph type="sldNum" sz="quarter" idx="5"/>
          </p:nvPr>
        </p:nvSpPr>
        <p:spPr/>
        <p:txBody>
          <a:bodyPr/>
          <a:lstStyle/>
          <a:p>
            <a:fld id="{A0C0D405-6E10-4883-8F32-9557CC504994}" type="slidenum">
              <a:t>2</a:t>
            </a:fld>
            <a:endParaRPr lang="en-US"/>
          </a:p>
        </p:txBody>
      </p:sp>
    </p:spTree>
    <p:extLst>
      <p:ext uri="{BB962C8B-B14F-4D97-AF65-F5344CB8AC3E}">
        <p14:creationId xmlns:p14="http://schemas.microsoft.com/office/powerpoint/2010/main" val="30559923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Όσο αφορά τα παιδιά, η συχνότητα των προβλημάτων ψυχικής υγείας είναι εντυπωσιακά, αφού ένα στους εφτά ηλικίας 10-19 ετών πάσχουν από προβλήματα ψυχικής υγείας, αντιπροσωπεύοντας το 13% της παγκόσμιας επιβάρυνσης των ασθενειών σε αυτές τις ηλικίες (WHO,2021). Συγκεκριμένα, τα προβλήματα ψυχικής υγείας στα παιδιά ηλικίας 3-17 ετών συνυπάρχουν σε μεγάλο ποσοστό πέραν του ενός, αφού τρία στα τέσσερα παιδιά (73,8%) ηλικίας 3-17 ετών έχουν κατάθλιψη και άγχος, ενώ ένα στα δύο παιδιά έχουν προβλήματα συμπεριφοράς (42,7%). Επίσης, στα παιδιά με προβλήματα συμπεριφοράς ένα στα πέντε παιδιά (20,3%) συνυπάρχει και κατάθλιψη. Ωστόσο, παρόλη τη σταθερότητα  των ποσοστών της παιδικής κατάθλιψης των τελευταίων πέντε χρόνων παραμένει ακόμα σε υψηλά επίπεδα αφού 2.7 εκατομμύρια περίπου (4.4%) παιδιά ηλικίας 3-17 ετών έχουν διαγνωστεί με κατάθλιψη από το 2016-2019</a:t>
            </a:r>
            <a:endParaRPr lang="el-GR" dirty="0">
              <a:ea typeface="Calibri"/>
              <a:cs typeface="Calibri"/>
            </a:endParaRPr>
          </a:p>
        </p:txBody>
      </p:sp>
      <p:sp>
        <p:nvSpPr>
          <p:cNvPr id="4" name="Slide Number Placeholder 3"/>
          <p:cNvSpPr>
            <a:spLocks noGrp="1"/>
          </p:cNvSpPr>
          <p:nvPr>
            <p:ph type="sldNum" sz="quarter" idx="5"/>
          </p:nvPr>
        </p:nvSpPr>
        <p:spPr/>
        <p:txBody>
          <a:bodyPr/>
          <a:lstStyle/>
          <a:p>
            <a:fld id="{A0C0D405-6E10-4883-8F32-9557CC504994}" type="slidenum">
              <a:t>3</a:t>
            </a:fld>
            <a:endParaRPr lang="en-US"/>
          </a:p>
        </p:txBody>
      </p:sp>
    </p:spTree>
    <p:extLst>
      <p:ext uri="{BB962C8B-B14F-4D97-AF65-F5344CB8AC3E}">
        <p14:creationId xmlns:p14="http://schemas.microsoft.com/office/powerpoint/2010/main" val="424131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latin typeface="Times New Roman"/>
                <a:cs typeface="Times New Roman"/>
              </a:rPr>
              <a:t>Η έννοια της αυτοεκτίμησης έχει μια ποικιλία ονομάτων (π.χ. αυτοεκτίμηση, αυτοσεβασμός, </a:t>
            </a:r>
            <a:r>
              <a:rPr lang="el-GR" dirty="0" err="1">
                <a:latin typeface="Times New Roman"/>
                <a:cs typeface="Times New Roman"/>
              </a:rPr>
              <a:t>αυτοαποδοχή</a:t>
            </a:r>
            <a:r>
              <a:rPr lang="el-GR" dirty="0">
                <a:latin typeface="Times New Roman"/>
                <a:cs typeface="Times New Roman"/>
              </a:rPr>
              <a:t>) τα οποία είναι όλα συμβατά με τον ορισμό του λεξικού της «εκτίμησης» που αποδίδεται στον εαυτό. Ανεξάρτητα από τον ακριβή ορισμό ή την ετικέτα που επιλέγει κάποιος να χρησιμοποιήσει, η αυτοεκτίμηση συνήθως θεωρείται ότι ε</a:t>
            </a:r>
            <a:endParaRPr lang="en-US" dirty="0"/>
          </a:p>
        </p:txBody>
      </p:sp>
      <p:sp>
        <p:nvSpPr>
          <p:cNvPr id="4" name="Slide Number Placeholder 3"/>
          <p:cNvSpPr>
            <a:spLocks noGrp="1"/>
          </p:cNvSpPr>
          <p:nvPr>
            <p:ph type="sldNum" sz="quarter" idx="5"/>
          </p:nvPr>
        </p:nvSpPr>
        <p:spPr/>
        <p:txBody>
          <a:bodyPr/>
          <a:lstStyle/>
          <a:p>
            <a:fld id="{A0C0D405-6E10-4883-8F32-9557CC504994}" type="slidenum">
              <a:rPr lang="en-US" smtClean="0"/>
              <a:t>13</a:t>
            </a:fld>
            <a:endParaRPr lang="en-US"/>
          </a:p>
        </p:txBody>
      </p:sp>
    </p:spTree>
    <p:extLst>
      <p:ext uri="{BB962C8B-B14F-4D97-AF65-F5344CB8AC3E}">
        <p14:creationId xmlns:p14="http://schemas.microsoft.com/office/powerpoint/2010/main" val="2273980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0C0D405-6E10-4883-8F32-9557CC504994}" type="slidenum">
              <a:rPr lang="en-US" smtClean="0"/>
              <a:t>18</a:t>
            </a:fld>
            <a:endParaRPr lang="en-US"/>
          </a:p>
        </p:txBody>
      </p:sp>
    </p:spTree>
    <p:extLst>
      <p:ext uri="{BB962C8B-B14F-4D97-AF65-F5344CB8AC3E}">
        <p14:creationId xmlns:p14="http://schemas.microsoft.com/office/powerpoint/2010/main" val="39722025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dirty="0"/>
              <a:t>Για να εξετάσουμε και τις διαφορές των υπό-ομάδων της αυτοεκτίμησης ως προς την κατάταξη τους στην συνολική βαθμολογία των καταθλιπτικών συμπτωμάτων πραγματοποιήθηκε η μη παραμετρική διαδικασία </a:t>
            </a:r>
            <a:r>
              <a:rPr lang="en-US" dirty="0"/>
              <a:t>Kruskal Wallis Test</a:t>
            </a:r>
            <a:r>
              <a:rPr lang="el-GR" dirty="0"/>
              <a:t>  post hoc. Η μεγαλύτερη στατιστική σημαντική διαφορά παρατηρήθηκε μεταξύ της χαμηλής και της υψηλής αυτοεκτίμησης</a:t>
            </a:r>
            <a:endParaRPr lang="en-US" dirty="0"/>
          </a:p>
          <a:p>
            <a:endParaRPr lang="en-US" dirty="0"/>
          </a:p>
        </p:txBody>
      </p:sp>
      <p:sp>
        <p:nvSpPr>
          <p:cNvPr id="4" name="Slide Number Placeholder 3"/>
          <p:cNvSpPr>
            <a:spLocks noGrp="1"/>
          </p:cNvSpPr>
          <p:nvPr>
            <p:ph type="sldNum" sz="quarter" idx="5"/>
          </p:nvPr>
        </p:nvSpPr>
        <p:spPr/>
        <p:txBody>
          <a:bodyPr/>
          <a:lstStyle/>
          <a:p>
            <a:fld id="{A0C0D405-6E10-4883-8F32-9557CC504994}" type="slidenum">
              <a:rPr lang="en-US" smtClean="0"/>
              <a:t>19</a:t>
            </a:fld>
            <a:endParaRPr lang="en-US"/>
          </a:p>
        </p:txBody>
      </p:sp>
    </p:spTree>
    <p:extLst>
      <p:ext uri="{BB962C8B-B14F-4D97-AF65-F5344CB8AC3E}">
        <p14:creationId xmlns:p14="http://schemas.microsoft.com/office/powerpoint/2010/main" val="25511046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0C0D405-6E10-4883-8F32-9557CC504994}" type="slidenum">
              <a:rPr lang="en-US" smtClean="0"/>
              <a:t>20</a:t>
            </a:fld>
            <a:endParaRPr lang="en-US"/>
          </a:p>
        </p:txBody>
      </p:sp>
    </p:spTree>
    <p:extLst>
      <p:ext uri="{BB962C8B-B14F-4D97-AF65-F5344CB8AC3E}">
        <p14:creationId xmlns:p14="http://schemas.microsoft.com/office/powerpoint/2010/main" val="10782512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Σε γενικές γραμμές μέσα από την βιβλιογραφία φαίνεται ότι τα κορίστα έχουν την τάση να αυτό αξιολογούν τον εαυτό τους με πιο χαμηλή αυτοεκτίμηση από ότι τα αγόρια (</a:t>
            </a:r>
            <a:r>
              <a:rPr lang="el-GR" dirty="0" err="1"/>
              <a:t>Yan</a:t>
            </a:r>
            <a:r>
              <a:rPr lang="el-GR" dirty="0"/>
              <a:t> Y.</a:t>
            </a:r>
            <a:r>
              <a:rPr lang="en-US" dirty="0"/>
              <a:t>et al</a:t>
            </a:r>
            <a:r>
              <a:rPr lang="el-GR" dirty="0"/>
              <a:t>., 2024, </a:t>
            </a:r>
            <a:r>
              <a:rPr lang="el-GR" dirty="0" err="1"/>
              <a:t>Zhang</a:t>
            </a:r>
            <a:r>
              <a:rPr lang="el-GR" dirty="0"/>
              <a:t>, X.</a:t>
            </a:r>
            <a:r>
              <a:rPr lang="en-US" dirty="0"/>
              <a:t>et al</a:t>
            </a:r>
            <a:r>
              <a:rPr lang="el-GR" dirty="0"/>
              <a:t>., 2022, </a:t>
            </a:r>
            <a:r>
              <a:rPr lang="el-GR" dirty="0" err="1"/>
              <a:t>Bang</a:t>
            </a:r>
            <a:r>
              <a:rPr lang="el-GR" dirty="0"/>
              <a:t> </a:t>
            </a:r>
            <a:r>
              <a:rPr lang="el-GR" dirty="0" err="1"/>
              <a:t>et</a:t>
            </a:r>
            <a:r>
              <a:rPr lang="el-GR" dirty="0"/>
              <a:t> </a:t>
            </a:r>
            <a:r>
              <a:rPr lang="el-GR" dirty="0" err="1"/>
              <a:t>al</a:t>
            </a:r>
            <a:r>
              <a:rPr lang="el-GR" dirty="0"/>
              <a:t>., </a:t>
            </a:r>
            <a:r>
              <a:rPr lang="el-GR" u="sng" dirty="0">
                <a:hlinkClick r:id="rId3" tooltip="Bang, H., Won, D., &amp; Park, S. (2020). School engagement, self-esteem, and depression of adolescents: The role of sport participation and volunteering activity and gender differences. Children and Youth Services Review, 113, 105012.                    http"/>
              </a:rPr>
              <a:t>2020</a:t>
            </a:r>
            <a:endParaRPr lang="el-GR" dirty="0"/>
          </a:p>
          <a:p>
            <a:pPr marL="0" marR="0" lvl="0" indent="0" algn="l" defTabSz="914400" rtl="0" eaLnBrk="1" fontAlgn="auto" latinLnBrk="0" hangingPunct="1">
              <a:lnSpc>
                <a:spcPct val="100000"/>
              </a:lnSpc>
              <a:spcBef>
                <a:spcPts val="0"/>
              </a:spcBef>
              <a:spcAft>
                <a:spcPts val="0"/>
              </a:spcAft>
              <a:buClrTx/>
              <a:buSzTx/>
              <a:buFontTx/>
              <a:buNone/>
              <a:tabLst/>
              <a:defRPr/>
            </a:pPr>
            <a:r>
              <a:rPr lang="el-GR" dirty="0"/>
              <a:t>Αυτές οι διαφορές είναι πολυδιάστατες και ίσως απαιτούν πολύπλευρη προσέγγιση για να βελτιωθεί η ψυχική υγεία και η αυτοεκτίμηση των παιδιών, με έμφαση ίσως σε διαφορετικούς τομείς και με εξατομικευμένη προσέγγιση. </a:t>
            </a:r>
            <a:endParaRPr lang="en-US" dirty="0"/>
          </a:p>
        </p:txBody>
      </p:sp>
      <p:sp>
        <p:nvSpPr>
          <p:cNvPr id="4" name="Slide Number Placeholder 3"/>
          <p:cNvSpPr>
            <a:spLocks noGrp="1"/>
          </p:cNvSpPr>
          <p:nvPr>
            <p:ph type="sldNum" sz="quarter" idx="5"/>
          </p:nvPr>
        </p:nvSpPr>
        <p:spPr/>
        <p:txBody>
          <a:bodyPr/>
          <a:lstStyle/>
          <a:p>
            <a:fld id="{A0C0D405-6E10-4883-8F32-9557CC504994}" type="slidenum">
              <a:rPr lang="en-US" smtClean="0"/>
              <a:t>21</a:t>
            </a:fld>
            <a:endParaRPr lang="en-US"/>
          </a:p>
        </p:txBody>
      </p:sp>
    </p:spTree>
    <p:extLst>
      <p:ext uri="{BB962C8B-B14F-4D97-AF65-F5344CB8AC3E}">
        <p14:creationId xmlns:p14="http://schemas.microsoft.com/office/powerpoint/2010/main" val="31613973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200" kern="1200" dirty="0">
                <a:solidFill>
                  <a:schemeClr val="tx1"/>
                </a:solidFill>
                <a:effectLst/>
                <a:latin typeface="+mn-lt"/>
                <a:ea typeface="+mn-ea"/>
                <a:cs typeface="+mn-cs"/>
              </a:rPr>
              <a:t>θέλοντας να αξιολογήσουν την πορεία της αυτοεκτίμησης, χρησιμοποίησαν διαχρονικές μελέτες από το 1975-2016 με ένα μεγάλο δείγμα από 164,168 συμμετέχοντες, με εύρος ηλικιών από 4 μέχρι 94 </a:t>
            </a:r>
            <a:r>
              <a:rPr lang="el-GR" sz="1200" kern="1200" dirty="0" err="1">
                <a:solidFill>
                  <a:schemeClr val="tx1"/>
                </a:solidFill>
                <a:effectLst/>
                <a:latin typeface="+mn-lt"/>
                <a:ea typeface="+mn-ea"/>
                <a:cs typeface="+mn-cs"/>
              </a:rPr>
              <a:t>ετών,από</a:t>
            </a:r>
            <a:r>
              <a:rPr lang="el-GR" sz="1200" kern="1200" dirty="0">
                <a:solidFill>
                  <a:schemeClr val="tx1"/>
                </a:solidFill>
                <a:effectLst/>
                <a:latin typeface="+mn-lt"/>
                <a:ea typeface="+mn-ea"/>
                <a:cs typeface="+mn-cs"/>
              </a:rPr>
              <a:t> την από την ηλικία των 4 με μέχρι των 11 ετών έχει μια αυξανόμενη τάση η αυτοεκτίμηση,  από τα 11-15 παραμένει σταθερή, ενώ από τα 15-30 υφίσταται μια απότομη αύξηση της που μπορεί να εκτείνεται μέχρι 60 χρονών. Η αύξηση που παρατηρείται στην ηλικιακό φάσμα 4-11 ετών μπορεί να εξηγηθεί από τον αυτό-έλεγχο και την αυτονομία που προσπαθούν να αποκτήσουν σε αυτές τις ηλικίες, ενώ στη  εφηβεία φαίνεται να αυξάνεται απότομα(</a:t>
            </a:r>
            <a:r>
              <a:rPr lang="el-GR" sz="1200" kern="1200" dirty="0" err="1">
                <a:solidFill>
                  <a:schemeClr val="tx1"/>
                </a:solidFill>
                <a:effectLst/>
                <a:latin typeface="+mn-lt"/>
                <a:ea typeface="+mn-ea"/>
                <a:cs typeface="+mn-cs"/>
              </a:rPr>
              <a:t>ρεφ</a:t>
            </a:r>
            <a:r>
              <a:rPr lang="el-GR" sz="1200" kern="1200" dirty="0">
                <a:solidFill>
                  <a:schemeClr val="tx1"/>
                </a:solidFill>
                <a:effectLst/>
                <a:latin typeface="+mn-lt"/>
                <a:ea typeface="+mn-ea"/>
                <a:cs typeface="+mn-cs"/>
              </a:rPr>
              <a:t>). Αυτό ίσως συμβαίνει λόγω της ολοένα και μεγαλύτερης προσωπικής αυτονομίας και ελευθερίας των εφήβων, στην επιλογή δραστηριοτήτων και των σχέσεων τους.(</a:t>
            </a:r>
            <a:r>
              <a:rPr lang="el-GR" sz="1200" kern="1200" dirty="0" err="1">
                <a:solidFill>
                  <a:schemeClr val="tx1"/>
                </a:solidFill>
                <a:effectLst/>
                <a:latin typeface="+mn-lt"/>
                <a:ea typeface="+mn-ea"/>
                <a:cs typeface="+mn-cs"/>
              </a:rPr>
              <a:t>ρεφ</a:t>
            </a:r>
            <a:r>
              <a:rPr lang="el-GR"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A0C0D405-6E10-4883-8F32-9557CC504994}" type="slidenum">
              <a:rPr lang="en-US" smtClean="0"/>
              <a:t>22</a:t>
            </a:fld>
            <a:endParaRPr lang="en-US"/>
          </a:p>
        </p:txBody>
      </p:sp>
    </p:spTree>
    <p:extLst>
      <p:ext uri="{BB962C8B-B14F-4D97-AF65-F5344CB8AC3E}">
        <p14:creationId xmlns:p14="http://schemas.microsoft.com/office/powerpoint/2010/main" val="38890890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10/10/2024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10/10/2024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10/10/2024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10/10/2024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10/10/2024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6CE7D5-CF57-46EF-B807-FDD0502418D4}" type="datetimeFigureOut">
              <a:rPr lang="en-US" smtClean="0"/>
              <a:t>10/10/2024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6CE7D5-CF57-46EF-B807-FDD0502418D4}" type="datetimeFigureOut">
              <a:rPr lang="en-US" smtClean="0"/>
              <a:t>10/10/2024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6CE7D5-CF57-46EF-B807-FDD0502418D4}" type="datetimeFigureOut">
              <a:rPr lang="en-US" smtClean="0"/>
              <a:t>10/10/2024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10/10/2024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10/10/2024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10/10/2024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6CE7D5-CF57-46EF-B807-FDD0502418D4}" type="datetimeFigureOut">
              <a:rPr lang="en-US" smtClean="0"/>
              <a:t>10/10/2024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8.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Your Child's Brain Development - Lifestart Foundation">
            <a:extLst>
              <a:ext uri="{FF2B5EF4-FFF2-40B4-BE49-F238E27FC236}">
                <a16:creationId xmlns:a16="http://schemas.microsoft.com/office/drawing/2014/main" id="{500FBBBC-7A79-17EA-B2B8-472CA19F4DFF}"/>
              </a:ext>
            </a:extLst>
          </p:cNvPr>
          <p:cNvPicPr>
            <a:picLocks noChangeAspect="1"/>
          </p:cNvPicPr>
          <p:nvPr/>
        </p:nvPicPr>
        <p:blipFill>
          <a:blip r:embed="rId3"/>
          <a:srcRect l="5029" r="6528"/>
          <a:stretch/>
        </p:blipFill>
        <p:spPr>
          <a:xfrm>
            <a:off x="0" y="16"/>
            <a:ext cx="7534640" cy="6857984"/>
          </a:xfrm>
          <a:custGeom>
            <a:avLst/>
            <a:gdLst/>
            <a:ahLst/>
            <a:cxnLst/>
            <a:rect l="l" t="t" r="r" b="b"/>
            <a:pathLst>
              <a:path w="7534640" h="6857984">
                <a:moveTo>
                  <a:pt x="0" y="0"/>
                </a:moveTo>
                <a:lnTo>
                  <a:pt x="7534640" y="0"/>
                </a:lnTo>
                <a:lnTo>
                  <a:pt x="7534640" y="3832811"/>
                </a:lnTo>
                <a:lnTo>
                  <a:pt x="7344853" y="3826712"/>
                </a:lnTo>
                <a:cubicBezTo>
                  <a:pt x="7344853" y="3826712"/>
                  <a:pt x="7341511" y="3826712"/>
                  <a:pt x="7341511" y="3826712"/>
                </a:cubicBezTo>
                <a:cubicBezTo>
                  <a:pt x="7274667" y="3823370"/>
                  <a:pt x="7211169" y="3823370"/>
                  <a:pt x="7144324" y="3820027"/>
                </a:cubicBezTo>
                <a:cubicBezTo>
                  <a:pt x="6913719" y="3820027"/>
                  <a:pt x="6683113" y="3820027"/>
                  <a:pt x="6455848" y="3820027"/>
                </a:cubicBezTo>
                <a:cubicBezTo>
                  <a:pt x="6231926" y="3910265"/>
                  <a:pt x="5987951" y="3833396"/>
                  <a:pt x="5767372" y="3903581"/>
                </a:cubicBezTo>
                <a:cubicBezTo>
                  <a:pt x="5533423" y="3900239"/>
                  <a:pt x="5312845" y="3970423"/>
                  <a:pt x="5082238" y="4000503"/>
                </a:cubicBezTo>
                <a:cubicBezTo>
                  <a:pt x="4908446" y="4013871"/>
                  <a:pt x="4731314" y="3997160"/>
                  <a:pt x="4570892" y="4067345"/>
                </a:cubicBezTo>
                <a:cubicBezTo>
                  <a:pt x="4447233" y="4124161"/>
                  <a:pt x="4350312" y="4197688"/>
                  <a:pt x="4483996" y="4348083"/>
                </a:cubicBezTo>
                <a:cubicBezTo>
                  <a:pt x="4644419" y="4344742"/>
                  <a:pt x="4627708" y="4598742"/>
                  <a:pt x="4788129" y="4561979"/>
                </a:cubicBezTo>
                <a:cubicBezTo>
                  <a:pt x="4754709" y="4678954"/>
                  <a:pt x="4641076" y="4618795"/>
                  <a:pt x="4600971" y="4705690"/>
                </a:cubicBezTo>
                <a:cubicBezTo>
                  <a:pt x="4684524" y="4779217"/>
                  <a:pt x="4844945" y="4725744"/>
                  <a:pt x="4871683" y="4879480"/>
                </a:cubicBezTo>
                <a:cubicBezTo>
                  <a:pt x="4838262" y="5039902"/>
                  <a:pt x="4945210" y="5019849"/>
                  <a:pt x="5032105" y="5029876"/>
                </a:cubicBezTo>
                <a:cubicBezTo>
                  <a:pt x="5239317" y="5049930"/>
                  <a:pt x="5439843" y="5063297"/>
                  <a:pt x="5643713" y="5096719"/>
                </a:cubicBezTo>
                <a:cubicBezTo>
                  <a:pt x="5693844" y="5106745"/>
                  <a:pt x="5810819" y="5083350"/>
                  <a:pt x="5800794" y="5186956"/>
                </a:cubicBezTo>
                <a:cubicBezTo>
                  <a:pt x="5790767" y="5270508"/>
                  <a:pt x="5700529" y="5240431"/>
                  <a:pt x="5643713" y="5243772"/>
                </a:cubicBezTo>
                <a:cubicBezTo>
                  <a:pt x="5329553" y="5283879"/>
                  <a:pt x="5012052" y="5220378"/>
                  <a:pt x="4701235" y="5223719"/>
                </a:cubicBezTo>
                <a:cubicBezTo>
                  <a:pt x="4664472" y="5223719"/>
                  <a:pt x="4657787" y="5334009"/>
                  <a:pt x="4577576" y="5297246"/>
                </a:cubicBezTo>
                <a:cubicBezTo>
                  <a:pt x="4788129" y="5397510"/>
                  <a:pt x="5767372" y="5424248"/>
                  <a:pt x="6094900" y="5477721"/>
                </a:cubicBezTo>
                <a:cubicBezTo>
                  <a:pt x="5754004" y="5858724"/>
                  <a:pt x="5429817" y="5628117"/>
                  <a:pt x="5159105" y="5842012"/>
                </a:cubicBezTo>
                <a:cubicBezTo>
                  <a:pt x="5159105" y="5842012"/>
                  <a:pt x="5212580" y="5842012"/>
                  <a:pt x="5443187" y="5912197"/>
                </a:cubicBezTo>
                <a:cubicBezTo>
                  <a:pt x="5627002" y="5969012"/>
                  <a:pt x="5536765" y="6049223"/>
                  <a:pt x="6001321" y="6202962"/>
                </a:cubicBezTo>
                <a:cubicBezTo>
                  <a:pt x="5824188" y="6253093"/>
                  <a:pt x="5593581" y="6156172"/>
                  <a:pt x="5506685" y="6416857"/>
                </a:cubicBezTo>
                <a:cubicBezTo>
                  <a:pt x="5643713" y="6463648"/>
                  <a:pt x="5807477" y="6420200"/>
                  <a:pt x="5904398" y="6543858"/>
                </a:cubicBezTo>
                <a:cubicBezTo>
                  <a:pt x="5934478" y="6580622"/>
                  <a:pt x="5964557" y="6604017"/>
                  <a:pt x="6001321" y="6624068"/>
                </a:cubicBezTo>
                <a:cubicBezTo>
                  <a:pt x="5984612" y="6630754"/>
                  <a:pt x="5964557" y="6637437"/>
                  <a:pt x="5951188" y="6644121"/>
                </a:cubicBezTo>
                <a:cubicBezTo>
                  <a:pt x="5977925" y="6667518"/>
                  <a:pt x="6663060" y="6794517"/>
                  <a:pt x="6836850" y="6797860"/>
                </a:cubicBezTo>
                <a:cubicBezTo>
                  <a:pt x="6761652" y="6822926"/>
                  <a:pt x="6636845" y="6844075"/>
                  <a:pt x="6553814" y="6856412"/>
                </a:cubicBezTo>
                <a:lnTo>
                  <a:pt x="6542822" y="6857984"/>
                </a:lnTo>
                <a:lnTo>
                  <a:pt x="0" y="6857984"/>
                </a:lnTo>
                <a:close/>
              </a:path>
            </a:pathLst>
          </a:custGeom>
        </p:spPr>
      </p:pic>
      <p:sp>
        <p:nvSpPr>
          <p:cNvPr id="2" name="Title 1"/>
          <p:cNvSpPr>
            <a:spLocks noGrp="1"/>
          </p:cNvSpPr>
          <p:nvPr>
            <p:ph type="ctrTitle"/>
          </p:nvPr>
        </p:nvSpPr>
        <p:spPr>
          <a:xfrm>
            <a:off x="6343650" y="3962400"/>
            <a:ext cx="5505814" cy="1690409"/>
          </a:xfrm>
        </p:spPr>
        <p:txBody>
          <a:bodyPr anchor="b">
            <a:normAutofit/>
          </a:bodyPr>
          <a:lstStyle/>
          <a:p>
            <a:pPr algn="l"/>
            <a:r>
              <a:rPr lang="en-US" sz="2800" b="1" dirty="0">
                <a:ea typeface="+mj-lt"/>
                <a:cs typeface="+mj-lt"/>
              </a:rPr>
              <a:t>Η α</a:t>
            </a:r>
            <a:r>
              <a:rPr lang="en-US" sz="2800" b="1" dirty="0" err="1">
                <a:ea typeface="+mj-lt"/>
                <a:cs typeface="+mj-lt"/>
              </a:rPr>
              <a:t>υτοεκτίμηση</a:t>
            </a:r>
            <a:r>
              <a:rPr lang="en-US" sz="2800" b="1" dirty="0">
                <a:ea typeface="+mj-lt"/>
                <a:cs typeface="+mj-lt"/>
              </a:rPr>
              <a:t> και ο </a:t>
            </a:r>
            <a:r>
              <a:rPr lang="en-US" sz="2800" b="1" dirty="0" err="1">
                <a:ea typeface="+mj-lt"/>
                <a:cs typeface="+mj-lt"/>
              </a:rPr>
              <a:t>ρόλος</a:t>
            </a:r>
            <a:r>
              <a:rPr lang="en-US" sz="2800" b="1" dirty="0">
                <a:ea typeface="+mj-lt"/>
                <a:cs typeface="+mj-lt"/>
              </a:rPr>
              <a:t> </a:t>
            </a:r>
            <a:r>
              <a:rPr lang="en-US" sz="2800" b="1" dirty="0" err="1">
                <a:ea typeface="+mj-lt"/>
                <a:cs typeface="+mj-lt"/>
              </a:rPr>
              <a:t>της</a:t>
            </a:r>
            <a:r>
              <a:rPr lang="en-US" sz="2800" b="1" dirty="0">
                <a:ea typeface="+mj-lt"/>
                <a:cs typeface="+mj-lt"/>
              </a:rPr>
              <a:t> </a:t>
            </a:r>
            <a:r>
              <a:rPr lang="en-US" sz="2800" b="1" dirty="0" err="1">
                <a:ea typeface="+mj-lt"/>
                <a:cs typeface="+mj-lt"/>
              </a:rPr>
              <a:t>στην</a:t>
            </a:r>
            <a:r>
              <a:rPr lang="en-US" sz="2800" b="1" dirty="0">
                <a:ea typeface="+mj-lt"/>
                <a:cs typeface="+mj-lt"/>
              </a:rPr>
              <a:t> </a:t>
            </a:r>
            <a:r>
              <a:rPr lang="en-US" sz="2800" b="1" dirty="0" err="1">
                <a:ea typeface="+mj-lt"/>
                <a:cs typeface="+mj-lt"/>
              </a:rPr>
              <a:t>εμφάνιση</a:t>
            </a:r>
            <a:r>
              <a:rPr lang="en-US" sz="2800" b="1" dirty="0">
                <a:ea typeface="+mj-lt"/>
                <a:cs typeface="+mj-lt"/>
              </a:rPr>
              <a:t> κατα</a:t>
            </a:r>
            <a:r>
              <a:rPr lang="en-US" sz="2800" b="1" dirty="0" err="1">
                <a:ea typeface="+mj-lt"/>
                <a:cs typeface="+mj-lt"/>
              </a:rPr>
              <a:t>θλι</a:t>
            </a:r>
            <a:r>
              <a:rPr lang="en-US" sz="2800" b="1" dirty="0">
                <a:ea typeface="+mj-lt"/>
                <a:cs typeface="+mj-lt"/>
              </a:rPr>
              <a:t>πτικών συμπτωμάτων σε παιδιά δημοτικής εκπαίδευσης</a:t>
            </a:r>
            <a:endParaRPr lang="en-US" sz="2800" b="1" dirty="0"/>
          </a:p>
        </p:txBody>
      </p:sp>
      <p:sp>
        <p:nvSpPr>
          <p:cNvPr id="3" name="Subtitle 2"/>
          <p:cNvSpPr>
            <a:spLocks noGrp="1"/>
          </p:cNvSpPr>
          <p:nvPr>
            <p:ph type="subTitle" idx="1"/>
          </p:nvPr>
        </p:nvSpPr>
        <p:spPr>
          <a:xfrm>
            <a:off x="6343650" y="5709565"/>
            <a:ext cx="5395975" cy="646785"/>
          </a:xfrm>
        </p:spPr>
        <p:txBody>
          <a:bodyPr vert="horz" lIns="91440" tIns="45720" rIns="91440" bIns="45720" rtlCol="0">
            <a:normAutofit/>
          </a:bodyPr>
          <a:lstStyle/>
          <a:p>
            <a:pPr algn="l"/>
            <a:r>
              <a:rPr lang="en-US" sz="2000" dirty="0" err="1"/>
              <a:t>Γιώργος</a:t>
            </a:r>
            <a:r>
              <a:rPr lang="en-US" sz="2000" dirty="0"/>
              <a:t> </a:t>
            </a:r>
            <a:r>
              <a:rPr lang="en-US" sz="2000" dirty="0" err="1"/>
              <a:t>Αλεξάνδρου</a:t>
            </a:r>
            <a:r>
              <a:rPr lang="en-US" sz="2000" dirty="0"/>
              <a:t> PhD(C), MRN, </a:t>
            </a:r>
            <a:r>
              <a:rPr lang="en-US" sz="2000" dirty="0" err="1"/>
              <a:t>RN,Msc</a:t>
            </a:r>
            <a:r>
              <a:rPr lang="en-US" sz="2000" dirty="0"/>
              <a:t>, </a:t>
            </a:r>
            <a:r>
              <a:rPr lang="en-US" sz="2000" dirty="0" err="1"/>
              <a:t>Bsc</a:t>
            </a:r>
            <a:endParaRPr lang="en-US" sz="2000" dirty="0"/>
          </a:p>
        </p:txBody>
      </p:sp>
      <p:pic>
        <p:nvPicPr>
          <p:cNvPr id="6" name="Picture 5" descr="HELPING YOUR CHILD DEAL WITH LOW SELF ESTEEM- PART ONE">
            <a:extLst>
              <a:ext uri="{FF2B5EF4-FFF2-40B4-BE49-F238E27FC236}">
                <a16:creationId xmlns:a16="http://schemas.microsoft.com/office/drawing/2014/main" id="{58455AAA-F464-3E52-987B-ACD5F2A994AC}"/>
              </a:ext>
            </a:extLst>
          </p:cNvPr>
          <p:cNvPicPr>
            <a:picLocks noChangeAspect="1"/>
          </p:cNvPicPr>
          <p:nvPr/>
        </p:nvPicPr>
        <p:blipFill>
          <a:blip r:embed="rId4"/>
          <a:srcRect l="4641" r="7781" b="-2"/>
          <a:stretch/>
        </p:blipFill>
        <p:spPr>
          <a:xfrm>
            <a:off x="7653541" y="6"/>
            <a:ext cx="4538463" cy="3877247"/>
          </a:xfrm>
          <a:custGeom>
            <a:avLst/>
            <a:gdLst/>
            <a:ahLst/>
            <a:cxnLst/>
            <a:rect l="l" t="t" r="r" b="b"/>
            <a:pathLst>
              <a:path w="4538463" h="3877247">
                <a:moveTo>
                  <a:pt x="0" y="0"/>
                </a:moveTo>
                <a:lnTo>
                  <a:pt x="4538463" y="0"/>
                </a:lnTo>
                <a:lnTo>
                  <a:pt x="4538463" y="3437173"/>
                </a:lnTo>
                <a:lnTo>
                  <a:pt x="4530710" y="3429000"/>
                </a:lnTo>
                <a:cubicBezTo>
                  <a:pt x="4370289" y="3495842"/>
                  <a:pt x="4239946" y="3686344"/>
                  <a:pt x="4056129" y="3636211"/>
                </a:cubicBezTo>
                <a:cubicBezTo>
                  <a:pt x="3872313" y="3589422"/>
                  <a:pt x="3788760" y="3830055"/>
                  <a:pt x="3618310" y="3756528"/>
                </a:cubicBezTo>
                <a:cubicBezTo>
                  <a:pt x="3394389" y="3823371"/>
                  <a:pt x="3163783" y="3823371"/>
                  <a:pt x="2933176" y="3810002"/>
                </a:cubicBezTo>
                <a:cubicBezTo>
                  <a:pt x="2702570" y="3840081"/>
                  <a:pt x="2471962" y="3873503"/>
                  <a:pt x="2238015" y="3850107"/>
                </a:cubicBezTo>
                <a:cubicBezTo>
                  <a:pt x="2007408" y="3870161"/>
                  <a:pt x="1783486" y="3883529"/>
                  <a:pt x="1552880" y="3863476"/>
                </a:cubicBezTo>
                <a:cubicBezTo>
                  <a:pt x="1322274" y="3886870"/>
                  <a:pt x="1091667" y="3876844"/>
                  <a:pt x="864402" y="3860134"/>
                </a:cubicBezTo>
                <a:cubicBezTo>
                  <a:pt x="757455" y="3860134"/>
                  <a:pt x="653849" y="3856792"/>
                  <a:pt x="546902" y="3856792"/>
                </a:cubicBezTo>
                <a:cubicBezTo>
                  <a:pt x="404861" y="3850108"/>
                  <a:pt x="262821" y="3845095"/>
                  <a:pt x="120363" y="3840499"/>
                </a:cubicBezTo>
                <a:lnTo>
                  <a:pt x="0" y="3836632"/>
                </a:lnTo>
                <a:close/>
              </a:path>
            </a:pathLst>
          </a:custGeom>
        </p:spPr>
      </p:pic>
    </p:spTree>
    <p:extLst>
      <p:ext uri="{BB962C8B-B14F-4D97-AF65-F5344CB8AC3E}">
        <p14:creationId xmlns:p14="http://schemas.microsoft.com/office/powerpoint/2010/main" val="30614473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7951C6-55B7-42DE-8C0D-D11C14920746}"/>
              </a:ext>
            </a:extLst>
          </p:cNvPr>
          <p:cNvSpPr>
            <a:spLocks noGrp="1"/>
          </p:cNvSpPr>
          <p:nvPr>
            <p:ph type="title"/>
          </p:nvPr>
        </p:nvSpPr>
        <p:spPr/>
        <p:txBody>
          <a:bodyPr/>
          <a:lstStyle/>
          <a:p>
            <a:r>
              <a:rPr lang="el-GR" dirty="0"/>
              <a:t>Καταθλιπτικά συμπτώματα στα παιδία</a:t>
            </a:r>
            <a:endParaRPr lang="en-US" dirty="0"/>
          </a:p>
        </p:txBody>
      </p:sp>
      <p:sp>
        <p:nvSpPr>
          <p:cNvPr id="3" name="Content Placeholder 2">
            <a:extLst>
              <a:ext uri="{FF2B5EF4-FFF2-40B4-BE49-F238E27FC236}">
                <a16:creationId xmlns:a16="http://schemas.microsoft.com/office/drawing/2014/main" id="{2B1AEEC4-BD59-4709-8438-3E9BDEE6398A}"/>
              </a:ext>
            </a:extLst>
          </p:cNvPr>
          <p:cNvSpPr>
            <a:spLocks noGrp="1"/>
          </p:cNvSpPr>
          <p:nvPr>
            <p:ph idx="1"/>
          </p:nvPr>
        </p:nvSpPr>
        <p:spPr/>
        <p:txBody>
          <a:bodyPr>
            <a:normAutofit fontScale="92500" lnSpcReduction="20000"/>
          </a:bodyPr>
          <a:lstStyle/>
          <a:p>
            <a:r>
              <a:rPr lang="el-GR" dirty="0"/>
              <a:t>Απώλεια ενδιαφέροντος για δραστηριότητες. </a:t>
            </a:r>
          </a:p>
          <a:p>
            <a:r>
              <a:rPr lang="el-GR" dirty="0"/>
              <a:t>Αρνητικές σκέψεις. </a:t>
            </a:r>
          </a:p>
          <a:p>
            <a:r>
              <a:rPr lang="el-GR" dirty="0"/>
              <a:t>Εύκολο κλάμα</a:t>
            </a:r>
          </a:p>
          <a:p>
            <a:r>
              <a:rPr lang="el-GR" dirty="0"/>
              <a:t>Ανησυχία, ευερεθιστότητα</a:t>
            </a:r>
          </a:p>
          <a:p>
            <a:r>
              <a:rPr lang="el-GR" dirty="0"/>
              <a:t>Κοιλιακό άλγος</a:t>
            </a:r>
          </a:p>
          <a:p>
            <a:r>
              <a:rPr lang="el-GR" dirty="0"/>
              <a:t>Πονοκέφαλος </a:t>
            </a:r>
          </a:p>
          <a:p>
            <a:r>
              <a:rPr lang="el-GR" dirty="0"/>
              <a:t>Απροσεξία</a:t>
            </a:r>
          </a:p>
          <a:p>
            <a:r>
              <a:rPr lang="el-GR" dirty="0"/>
              <a:t>Χαμηλή σχολική επίδοση</a:t>
            </a:r>
          </a:p>
          <a:p>
            <a:r>
              <a:rPr lang="el-GR" dirty="0"/>
              <a:t>Χαμηλή αυτοεκτίμηση</a:t>
            </a:r>
          </a:p>
          <a:p>
            <a:r>
              <a:rPr lang="el-GR" dirty="0"/>
              <a:t>Διάσπαση προσοχής</a:t>
            </a:r>
          </a:p>
          <a:p>
            <a:endParaRPr lang="en-US" dirty="0"/>
          </a:p>
        </p:txBody>
      </p:sp>
      <p:sp>
        <p:nvSpPr>
          <p:cNvPr id="5" name="Oval 4">
            <a:extLst>
              <a:ext uri="{FF2B5EF4-FFF2-40B4-BE49-F238E27FC236}">
                <a16:creationId xmlns:a16="http://schemas.microsoft.com/office/drawing/2014/main" id="{02A7AC99-17C9-4F80-BAA3-7E20818B4BC7}"/>
              </a:ext>
            </a:extLst>
          </p:cNvPr>
          <p:cNvSpPr/>
          <p:nvPr/>
        </p:nvSpPr>
        <p:spPr>
          <a:xfrm>
            <a:off x="5541264" y="2532888"/>
            <a:ext cx="6492240" cy="17922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dirty="0"/>
              <a:t>Συνήθως οι γονείς δεν  δίνουν την δέουσα σημασία στο παιδί. </a:t>
            </a:r>
          </a:p>
        </p:txBody>
      </p:sp>
      <p:sp>
        <p:nvSpPr>
          <p:cNvPr id="6" name="Oval 5">
            <a:extLst>
              <a:ext uri="{FF2B5EF4-FFF2-40B4-BE49-F238E27FC236}">
                <a16:creationId xmlns:a16="http://schemas.microsoft.com/office/drawing/2014/main" id="{30CBE248-9B0A-4BBE-8AA5-A096BD17E78C}"/>
              </a:ext>
            </a:extLst>
          </p:cNvPr>
          <p:cNvSpPr/>
          <p:nvPr/>
        </p:nvSpPr>
        <p:spPr>
          <a:xfrm>
            <a:off x="6656832" y="4530408"/>
            <a:ext cx="4696968" cy="164655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dirty="0"/>
              <a:t>Μερικές φορές το πρώτο σύμπτωμα που καλούνται  να αντιμετωπίσουν οι γονείς είναι η τάση αυτοκτονίας. </a:t>
            </a:r>
            <a:endParaRPr lang="en-US" dirty="0"/>
          </a:p>
          <a:p>
            <a:pPr algn="ctr"/>
            <a:endParaRPr lang="en-US" dirty="0"/>
          </a:p>
        </p:txBody>
      </p:sp>
    </p:spTree>
    <p:extLst>
      <p:ext uri="{BB962C8B-B14F-4D97-AF65-F5344CB8AC3E}">
        <p14:creationId xmlns:p14="http://schemas.microsoft.com/office/powerpoint/2010/main" val="917821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000" b="-3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573998-1B53-4671-B1E0-F8CBBF211459}"/>
              </a:ext>
            </a:extLst>
          </p:cNvPr>
          <p:cNvSpPr>
            <a:spLocks noGrp="1"/>
          </p:cNvSpPr>
          <p:nvPr>
            <p:ph type="title"/>
          </p:nvPr>
        </p:nvSpPr>
        <p:spPr>
          <a:xfrm>
            <a:off x="490728" y="163957"/>
            <a:ext cx="10515600" cy="1325563"/>
          </a:xfrm>
        </p:spPr>
        <p:txBody>
          <a:bodyPr/>
          <a:lstStyle/>
          <a:p>
            <a:pPr algn="r"/>
            <a:r>
              <a:rPr lang="en-US" b="1" dirty="0" err="1"/>
              <a:t>Αυτοεκτίμηση</a:t>
            </a:r>
            <a:endParaRPr lang="en-US" b="1" dirty="0"/>
          </a:p>
        </p:txBody>
      </p:sp>
      <p:sp>
        <p:nvSpPr>
          <p:cNvPr id="5" name="Content Placeholder 4">
            <a:extLst>
              <a:ext uri="{FF2B5EF4-FFF2-40B4-BE49-F238E27FC236}">
                <a16:creationId xmlns:a16="http://schemas.microsoft.com/office/drawing/2014/main" id="{79E3BBF2-AF14-4E87-BDD5-0401B0689E12}"/>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17194235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6EB002-CA09-1539-13E1-655A862173EA}"/>
              </a:ext>
            </a:extLst>
          </p:cNvPr>
          <p:cNvSpPr>
            <a:spLocks noGrp="1"/>
          </p:cNvSpPr>
          <p:nvPr>
            <p:ph type="title"/>
          </p:nvPr>
        </p:nvSpPr>
        <p:spPr/>
        <p:txBody>
          <a:bodyPr/>
          <a:lstStyle/>
          <a:p>
            <a:r>
              <a:rPr lang="en-US" dirty="0" err="1"/>
              <a:t>Αυτοεκτίμηση</a:t>
            </a:r>
          </a:p>
        </p:txBody>
      </p:sp>
      <p:sp>
        <p:nvSpPr>
          <p:cNvPr id="3" name="Content Placeholder 2">
            <a:extLst>
              <a:ext uri="{FF2B5EF4-FFF2-40B4-BE49-F238E27FC236}">
                <a16:creationId xmlns:a16="http://schemas.microsoft.com/office/drawing/2014/main" id="{F5E51D21-DE6D-74D7-647E-5B486341350D}"/>
              </a:ext>
            </a:extLst>
          </p:cNvPr>
          <p:cNvSpPr>
            <a:spLocks noGrp="1"/>
          </p:cNvSpPr>
          <p:nvPr>
            <p:ph idx="1"/>
          </p:nvPr>
        </p:nvSpPr>
        <p:spPr/>
        <p:txBody>
          <a:bodyPr vert="horz" lIns="91440" tIns="45720" rIns="91440" bIns="45720" rtlCol="0" anchor="t">
            <a:noAutofit/>
          </a:bodyPr>
          <a:lstStyle/>
          <a:p>
            <a:pPr algn="just"/>
            <a:r>
              <a:rPr lang="el-GR" sz="2400" dirty="0">
                <a:latin typeface="Times New Roman"/>
                <a:cs typeface="Times New Roman"/>
              </a:rPr>
              <a:t>Είναι ο βαθμός στον οποίο κάποιος βραβεύει, εκτιμά, εγκρίνει ή συμπαθεί τον εαυτό του. </a:t>
            </a:r>
          </a:p>
          <a:p>
            <a:pPr algn="just"/>
            <a:r>
              <a:rPr lang="el-GR" sz="2400" dirty="0">
                <a:latin typeface="Times New Roman"/>
                <a:cs typeface="Times New Roman"/>
              </a:rPr>
              <a:t>Στις κοινωνικές επιστήμες, η αυτοεκτίμηση είναι ένα υποθετικό κατασκεύασμα που </a:t>
            </a:r>
            <a:r>
              <a:rPr lang="el-GR" sz="2400" dirty="0" err="1">
                <a:latin typeface="Times New Roman"/>
                <a:cs typeface="Times New Roman"/>
              </a:rPr>
              <a:t>ποσοτικοποιείται</a:t>
            </a:r>
            <a:r>
              <a:rPr lang="el-GR" sz="2400" dirty="0">
                <a:latin typeface="Times New Roman"/>
                <a:cs typeface="Times New Roman"/>
              </a:rPr>
              <a:t>. </a:t>
            </a:r>
          </a:p>
          <a:p>
            <a:pPr algn="just"/>
            <a:r>
              <a:rPr lang="el-GR" sz="2400" dirty="0">
                <a:latin typeface="Times New Roman"/>
                <a:cs typeface="Times New Roman"/>
              </a:rPr>
              <a:t>Είναι το άθροισμα των αξιολογήσεων μεταξύ των σημαντικών χαρακτηριστικών του εαυτού ή της προσωπικότητας κάποιου. </a:t>
            </a:r>
          </a:p>
          <a:p>
            <a:pPr algn="just"/>
            <a:r>
              <a:rPr lang="el-GR" sz="2400" dirty="0">
                <a:latin typeface="Times New Roman"/>
                <a:cs typeface="Times New Roman"/>
              </a:rPr>
              <a:t>Είναι η συνολική συναισθηματική αξιολόγηση της αξίας, της αξίας ή της σημασίας κάποιου. Αυτή η αντίληψη βασίζεται στην υπόθεση ότι η μέτρηση των στάσεων ή των αξιολογήσεων του εαυτού ενός ατόμου αντανακλά την αυτοεκτίμηση ενός ατόμου. </a:t>
            </a:r>
            <a:endParaRPr lang="en-US" sz="2400" dirty="0">
              <a:latin typeface="Times New Roman"/>
              <a:cs typeface="Times New Roman"/>
            </a:endParaRPr>
          </a:p>
          <a:p>
            <a:endParaRPr lang="en-US" sz="2400" dirty="0"/>
          </a:p>
        </p:txBody>
      </p:sp>
    </p:spTree>
    <p:extLst>
      <p:ext uri="{BB962C8B-B14F-4D97-AF65-F5344CB8AC3E}">
        <p14:creationId xmlns:p14="http://schemas.microsoft.com/office/powerpoint/2010/main" val="39712447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68ADD-6856-4E6A-BE36-A9AFACF0A404}"/>
              </a:ext>
            </a:extLst>
          </p:cNvPr>
          <p:cNvSpPr>
            <a:spLocks noGrp="1"/>
          </p:cNvSpPr>
          <p:nvPr>
            <p:ph type="title"/>
          </p:nvPr>
        </p:nvSpPr>
        <p:spPr/>
        <p:txBody>
          <a:bodyPr/>
          <a:lstStyle/>
          <a:p>
            <a:r>
              <a:rPr lang="en-US" dirty="0" err="1"/>
              <a:t>Αυτοεκτίμηση</a:t>
            </a:r>
            <a:endParaRPr lang="en-US" dirty="0"/>
          </a:p>
        </p:txBody>
      </p:sp>
      <p:sp>
        <p:nvSpPr>
          <p:cNvPr id="3" name="Content Placeholder 2">
            <a:extLst>
              <a:ext uri="{FF2B5EF4-FFF2-40B4-BE49-F238E27FC236}">
                <a16:creationId xmlns:a16="http://schemas.microsoft.com/office/drawing/2014/main" id="{F3AE623A-9317-40A9-A9B2-7D710ABBD9AC}"/>
              </a:ext>
            </a:extLst>
          </p:cNvPr>
          <p:cNvSpPr>
            <a:spLocks noGrp="1"/>
          </p:cNvSpPr>
          <p:nvPr>
            <p:ph idx="1"/>
          </p:nvPr>
        </p:nvSpPr>
        <p:spPr/>
        <p:txBody>
          <a:bodyPr>
            <a:normAutofit/>
          </a:bodyPr>
          <a:lstStyle/>
          <a:p>
            <a:pPr algn="just"/>
            <a:r>
              <a:rPr lang="el-GR" dirty="0">
                <a:latin typeface="Times New Roman"/>
                <a:cs typeface="Times New Roman"/>
              </a:rPr>
              <a:t>Είναι το αξιολογικό συστατικό μιας ευρύτερης αναπαράστασης του εαυτού, της έννοιας του εαυτού, η οποία περιέχει γνωστικά και </a:t>
            </a:r>
            <a:r>
              <a:rPr lang="el-GR" dirty="0" err="1">
                <a:latin typeface="Times New Roman"/>
                <a:cs typeface="Times New Roman"/>
              </a:rPr>
              <a:t>συμπεριφορικά</a:t>
            </a:r>
            <a:r>
              <a:rPr lang="el-GR" dirty="0">
                <a:latin typeface="Times New Roman"/>
                <a:cs typeface="Times New Roman"/>
              </a:rPr>
              <a:t> στοιχεία καθώς και συναισθηματικά. </a:t>
            </a:r>
            <a:endParaRPr lang="en-US" dirty="0">
              <a:latin typeface="Times New Roman"/>
              <a:cs typeface="Times New Roman"/>
            </a:endParaRPr>
          </a:p>
          <a:p>
            <a:pPr algn="just"/>
            <a:r>
              <a:rPr lang="el-GR" dirty="0">
                <a:latin typeface="Times New Roman"/>
                <a:cs typeface="Times New Roman"/>
              </a:rPr>
              <a:t>Σε μια άλλη έννοια η αυτοεκτίμηση ορίζεται ως η εμπιστοσύνη στην αξία, τις ικανότητες ή την ηθική κάποιου. Η αυτοεκτίμηση περιλαμβάνει πεποιθήσεις για τον εαυτό του (</a:t>
            </a:r>
            <a:r>
              <a:rPr lang="el-GR" dirty="0" err="1">
                <a:latin typeface="Times New Roman"/>
                <a:cs typeface="Times New Roman"/>
              </a:rPr>
              <a:t>π.χ</a:t>
            </a:r>
            <a:r>
              <a:rPr lang="el-GR" dirty="0">
                <a:latin typeface="Times New Roman"/>
                <a:cs typeface="Times New Roman"/>
              </a:rPr>
              <a:t> «Είμαι αγαπητός», «Είμαι άξιος») </a:t>
            </a:r>
            <a:endParaRPr lang="en-US" dirty="0"/>
          </a:p>
          <a:p>
            <a:endParaRPr lang="en-US" dirty="0"/>
          </a:p>
        </p:txBody>
      </p:sp>
    </p:spTree>
    <p:extLst>
      <p:ext uri="{BB962C8B-B14F-4D97-AF65-F5344CB8AC3E}">
        <p14:creationId xmlns:p14="http://schemas.microsoft.com/office/powerpoint/2010/main" val="20928284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B3F21E-20A3-4FDB-9838-C5E14CDFB674}"/>
              </a:ext>
            </a:extLst>
          </p:cNvPr>
          <p:cNvSpPr>
            <a:spLocks noGrp="1"/>
          </p:cNvSpPr>
          <p:nvPr>
            <p:ph type="title"/>
          </p:nvPr>
        </p:nvSpPr>
        <p:spPr/>
        <p:txBody>
          <a:bodyPr/>
          <a:lstStyle/>
          <a:p>
            <a:r>
              <a:rPr lang="el-GR" dirty="0"/>
              <a:t>Κατάθλιψη και Αυτοεκτίμηση στα παιδιά</a:t>
            </a:r>
            <a:endParaRPr lang="en-US" dirty="0"/>
          </a:p>
        </p:txBody>
      </p:sp>
      <p:graphicFrame>
        <p:nvGraphicFramePr>
          <p:cNvPr id="9" name="Content Placeholder 8">
            <a:extLst>
              <a:ext uri="{FF2B5EF4-FFF2-40B4-BE49-F238E27FC236}">
                <a16:creationId xmlns:a16="http://schemas.microsoft.com/office/drawing/2014/main" id="{A7B51C3E-0740-4818-85BF-288701AA385F}"/>
              </a:ext>
            </a:extLst>
          </p:cNvPr>
          <p:cNvGraphicFramePr>
            <a:graphicFrameLocks noGrp="1"/>
          </p:cNvGraphicFramePr>
          <p:nvPr>
            <p:ph idx="1"/>
            <p:extLst>
              <p:ext uri="{D42A27DB-BD31-4B8C-83A1-F6EECF244321}">
                <p14:modId xmlns:p14="http://schemas.microsoft.com/office/powerpoint/2010/main" val="1717704405"/>
              </p:ext>
            </p:extLst>
          </p:nvPr>
        </p:nvGraphicFramePr>
        <p:xfrm>
          <a:off x="0" y="200850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Picture 2" descr="Download Question Mark, Question, Response. Royalty-Free Stock Illustration  Image - Pixabay">
            <a:extLst>
              <a:ext uri="{FF2B5EF4-FFF2-40B4-BE49-F238E27FC236}">
                <a16:creationId xmlns:a16="http://schemas.microsoft.com/office/drawing/2014/main" id="{90751830-53A3-45F6-910C-232E6F12021B}"/>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375648" y="1690688"/>
            <a:ext cx="2816352" cy="2816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71666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D6D7B1-435D-4C73-A8D1-2C10DBB30EF0}"/>
              </a:ext>
            </a:extLst>
          </p:cNvPr>
          <p:cNvSpPr>
            <a:spLocks noGrp="1"/>
          </p:cNvSpPr>
          <p:nvPr>
            <p:ph type="title"/>
          </p:nvPr>
        </p:nvSpPr>
        <p:spPr/>
        <p:txBody>
          <a:bodyPr/>
          <a:lstStyle/>
          <a:p>
            <a:r>
              <a:rPr lang="el-GR" dirty="0"/>
              <a:t>Αποτελέσματα</a:t>
            </a:r>
            <a:endParaRPr lang="en-US" dirty="0"/>
          </a:p>
        </p:txBody>
      </p:sp>
      <p:sp>
        <p:nvSpPr>
          <p:cNvPr id="3" name="Content Placeholder 2">
            <a:extLst>
              <a:ext uri="{FF2B5EF4-FFF2-40B4-BE49-F238E27FC236}">
                <a16:creationId xmlns:a16="http://schemas.microsoft.com/office/drawing/2014/main" id="{25D391D1-55B3-4ADB-9D3E-0573B2AAE7C2}"/>
              </a:ext>
            </a:extLst>
          </p:cNvPr>
          <p:cNvSpPr>
            <a:spLocks noGrp="1"/>
          </p:cNvSpPr>
          <p:nvPr>
            <p:ph idx="1"/>
          </p:nvPr>
        </p:nvSpPr>
        <p:spPr>
          <a:xfrm>
            <a:off x="783337" y="1825625"/>
            <a:ext cx="10515600" cy="4351338"/>
          </a:xfrm>
        </p:spPr>
        <p:txBody>
          <a:bodyPr/>
          <a:lstStyle/>
          <a:p>
            <a:pPr marL="0" indent="0">
              <a:buNone/>
            </a:pPr>
            <a:r>
              <a:rPr lang="el-GR" b="1" dirty="0"/>
              <a:t>Καταθλιπτικά συμπτώματα </a:t>
            </a:r>
            <a:endParaRPr lang="en-US" b="1" dirty="0"/>
          </a:p>
        </p:txBody>
      </p:sp>
      <p:sp>
        <p:nvSpPr>
          <p:cNvPr id="10" name="Rectangle: Rounded Corners 9">
            <a:extLst>
              <a:ext uri="{FF2B5EF4-FFF2-40B4-BE49-F238E27FC236}">
                <a16:creationId xmlns:a16="http://schemas.microsoft.com/office/drawing/2014/main" id="{F5D574E0-B978-425A-ADAE-5AB8498DA51B}"/>
              </a:ext>
            </a:extLst>
          </p:cNvPr>
          <p:cNvSpPr/>
          <p:nvPr/>
        </p:nvSpPr>
        <p:spPr>
          <a:xfrm>
            <a:off x="5657084" y="3049702"/>
            <a:ext cx="2026923" cy="157857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l-GR" sz="2400" dirty="0"/>
              <a:t>14,3</a:t>
            </a:r>
            <a:r>
              <a:rPr lang="en-US" sz="2400" dirty="0"/>
              <a:t>%</a:t>
            </a:r>
            <a:r>
              <a:rPr lang="el-GR" sz="2400" dirty="0"/>
              <a:t>(</a:t>
            </a:r>
            <a:r>
              <a:rPr lang="en-US" sz="2400" dirty="0"/>
              <a:t>n=</a:t>
            </a:r>
            <a:r>
              <a:rPr lang="el-GR" sz="2400" dirty="0"/>
              <a:t>79)</a:t>
            </a:r>
            <a:endParaRPr lang="en-US" sz="2400" dirty="0"/>
          </a:p>
        </p:txBody>
      </p:sp>
      <p:sp>
        <p:nvSpPr>
          <p:cNvPr id="13" name="Rectangle: Rounded Corners 12">
            <a:extLst>
              <a:ext uri="{FF2B5EF4-FFF2-40B4-BE49-F238E27FC236}">
                <a16:creationId xmlns:a16="http://schemas.microsoft.com/office/drawing/2014/main" id="{FB268DED-510D-410D-91F8-92734FF2717C}"/>
              </a:ext>
            </a:extLst>
          </p:cNvPr>
          <p:cNvSpPr/>
          <p:nvPr/>
        </p:nvSpPr>
        <p:spPr>
          <a:xfrm>
            <a:off x="2228085" y="2639711"/>
            <a:ext cx="1539241" cy="1578577"/>
          </a:xfrm>
          <a:prstGeom prst="round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n-US" sz="2400" dirty="0"/>
              <a:t>100% (n=552)</a:t>
            </a:r>
          </a:p>
        </p:txBody>
      </p:sp>
      <p:sp>
        <p:nvSpPr>
          <p:cNvPr id="16" name="Arrow: Curved Up 15">
            <a:extLst>
              <a:ext uri="{FF2B5EF4-FFF2-40B4-BE49-F238E27FC236}">
                <a16:creationId xmlns:a16="http://schemas.microsoft.com/office/drawing/2014/main" id="{0687C386-79DE-4616-A2BA-2FCBFBCCD89C}"/>
              </a:ext>
            </a:extLst>
          </p:cNvPr>
          <p:cNvSpPr/>
          <p:nvPr/>
        </p:nvSpPr>
        <p:spPr>
          <a:xfrm>
            <a:off x="2596896" y="4598386"/>
            <a:ext cx="3499104" cy="1578577"/>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Rectangle 16">
            <a:extLst>
              <a:ext uri="{FF2B5EF4-FFF2-40B4-BE49-F238E27FC236}">
                <a16:creationId xmlns:a16="http://schemas.microsoft.com/office/drawing/2014/main" id="{73257773-3865-433E-932F-7E4D17590ACE}"/>
              </a:ext>
            </a:extLst>
          </p:cNvPr>
          <p:cNvSpPr/>
          <p:nvPr/>
        </p:nvSpPr>
        <p:spPr>
          <a:xfrm flipH="1">
            <a:off x="7909559" y="1920730"/>
            <a:ext cx="3820667" cy="2677656"/>
          </a:xfrm>
          <a:prstGeom prst="rect">
            <a:avLst/>
          </a:prstGeom>
          <a:noFill/>
        </p:spPr>
        <p:txBody>
          <a:bodyPr wrap="square">
            <a:spAutoFit/>
          </a:bodyPr>
          <a:lstStyle/>
          <a:p>
            <a:pPr algn="ctr"/>
            <a:r>
              <a:rPr lang="el-GR" sz="2800" dirty="0"/>
              <a:t>Από το τελικό δείγμα (</a:t>
            </a:r>
            <a:r>
              <a:rPr lang="en-US" sz="2800" dirty="0"/>
              <a:t>n</a:t>
            </a:r>
            <a:r>
              <a:rPr lang="el-GR" sz="2800" dirty="0"/>
              <a:t>=552) το 14,3% (</a:t>
            </a:r>
            <a:r>
              <a:rPr lang="en-US" sz="2800" dirty="0"/>
              <a:t>n</a:t>
            </a:r>
            <a:r>
              <a:rPr lang="el-GR" sz="2800" dirty="0"/>
              <a:t>=79) των συμμετεχόντων παρουσίασαν καταθλιπτικά συμπτώματα (</a:t>
            </a:r>
            <a:r>
              <a:rPr lang="en-US" sz="2800" dirty="0"/>
              <a:t>CDI</a:t>
            </a:r>
            <a:r>
              <a:rPr lang="el-GR" sz="2800" dirty="0"/>
              <a:t>-2≥20).</a:t>
            </a:r>
          </a:p>
        </p:txBody>
      </p:sp>
    </p:spTree>
    <p:extLst>
      <p:ext uri="{BB962C8B-B14F-4D97-AF65-F5344CB8AC3E}">
        <p14:creationId xmlns:p14="http://schemas.microsoft.com/office/powerpoint/2010/main" val="27879023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D6D7B1-435D-4C73-A8D1-2C10DBB30EF0}"/>
              </a:ext>
            </a:extLst>
          </p:cNvPr>
          <p:cNvSpPr>
            <a:spLocks noGrp="1"/>
          </p:cNvSpPr>
          <p:nvPr>
            <p:ph type="title"/>
          </p:nvPr>
        </p:nvSpPr>
        <p:spPr>
          <a:xfrm>
            <a:off x="393192" y="192671"/>
            <a:ext cx="10515600" cy="1325563"/>
          </a:xfrm>
        </p:spPr>
        <p:txBody>
          <a:bodyPr/>
          <a:lstStyle/>
          <a:p>
            <a:r>
              <a:rPr lang="el-GR" dirty="0"/>
              <a:t>Αποτελέσματα</a:t>
            </a:r>
            <a:endParaRPr lang="en-US" dirty="0"/>
          </a:p>
        </p:txBody>
      </p:sp>
      <p:sp>
        <p:nvSpPr>
          <p:cNvPr id="3" name="Content Placeholder 2">
            <a:extLst>
              <a:ext uri="{FF2B5EF4-FFF2-40B4-BE49-F238E27FC236}">
                <a16:creationId xmlns:a16="http://schemas.microsoft.com/office/drawing/2014/main" id="{25D391D1-55B3-4ADB-9D3E-0573B2AAE7C2}"/>
              </a:ext>
            </a:extLst>
          </p:cNvPr>
          <p:cNvSpPr>
            <a:spLocks noGrp="1"/>
          </p:cNvSpPr>
          <p:nvPr>
            <p:ph idx="1"/>
          </p:nvPr>
        </p:nvSpPr>
        <p:spPr>
          <a:xfrm>
            <a:off x="286512" y="1645394"/>
            <a:ext cx="10515600" cy="4351338"/>
          </a:xfrm>
        </p:spPr>
        <p:txBody>
          <a:bodyPr/>
          <a:lstStyle/>
          <a:p>
            <a:pPr marL="0" indent="0">
              <a:buNone/>
            </a:pPr>
            <a:r>
              <a:rPr lang="el-GR" b="1" dirty="0"/>
              <a:t>Καταθλιπτικά συμπτώματα </a:t>
            </a:r>
            <a:endParaRPr lang="en-US" b="1" dirty="0"/>
          </a:p>
        </p:txBody>
      </p:sp>
      <p:grpSp>
        <p:nvGrpSpPr>
          <p:cNvPr id="5" name="Group 4">
            <a:extLst>
              <a:ext uri="{FF2B5EF4-FFF2-40B4-BE49-F238E27FC236}">
                <a16:creationId xmlns:a16="http://schemas.microsoft.com/office/drawing/2014/main" id="{E3F41C50-D993-44B6-8838-FAF29CE990B7}"/>
              </a:ext>
            </a:extLst>
          </p:cNvPr>
          <p:cNvGrpSpPr/>
          <p:nvPr/>
        </p:nvGrpSpPr>
        <p:grpSpPr>
          <a:xfrm>
            <a:off x="458727" y="2716636"/>
            <a:ext cx="4789930" cy="3537252"/>
            <a:chOff x="1767842" y="2639711"/>
            <a:chExt cx="4789930" cy="3537252"/>
          </a:xfrm>
        </p:grpSpPr>
        <p:sp>
          <p:nvSpPr>
            <p:cNvPr id="10" name="Rectangle: Rounded Corners 9">
              <a:extLst>
                <a:ext uri="{FF2B5EF4-FFF2-40B4-BE49-F238E27FC236}">
                  <a16:creationId xmlns:a16="http://schemas.microsoft.com/office/drawing/2014/main" id="{F5D574E0-B978-425A-ADAE-5AB8498DA51B}"/>
                </a:ext>
              </a:extLst>
            </p:cNvPr>
            <p:cNvSpPr/>
            <p:nvPr/>
          </p:nvSpPr>
          <p:spPr>
            <a:xfrm>
              <a:off x="1767842" y="2639711"/>
              <a:ext cx="1901952" cy="157857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l-GR" sz="2400" dirty="0"/>
                <a:t>14,3</a:t>
              </a:r>
              <a:r>
                <a:rPr lang="en-US" sz="2400" dirty="0"/>
                <a:t>%</a:t>
              </a:r>
              <a:r>
                <a:rPr lang="el-GR" sz="2400" dirty="0"/>
                <a:t>(</a:t>
              </a:r>
              <a:r>
                <a:rPr lang="en-US" sz="2400" dirty="0"/>
                <a:t>n=</a:t>
              </a:r>
              <a:r>
                <a:rPr lang="el-GR" sz="2400" dirty="0"/>
                <a:t>79)</a:t>
              </a:r>
              <a:endParaRPr lang="en-US" sz="2400" dirty="0"/>
            </a:p>
          </p:txBody>
        </p:sp>
        <p:sp>
          <p:nvSpPr>
            <p:cNvPr id="16" name="Arrow: Curved Up 15">
              <a:extLst>
                <a:ext uri="{FF2B5EF4-FFF2-40B4-BE49-F238E27FC236}">
                  <a16:creationId xmlns:a16="http://schemas.microsoft.com/office/drawing/2014/main" id="{0687C386-79DE-4616-A2BA-2FCBFBCCD89C}"/>
                </a:ext>
              </a:extLst>
            </p:cNvPr>
            <p:cNvSpPr/>
            <p:nvPr/>
          </p:nvSpPr>
          <p:spPr>
            <a:xfrm>
              <a:off x="2596896" y="4598386"/>
              <a:ext cx="3499104" cy="1578577"/>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Rectangle: Rounded Corners 7">
              <a:extLst>
                <a:ext uri="{FF2B5EF4-FFF2-40B4-BE49-F238E27FC236}">
                  <a16:creationId xmlns:a16="http://schemas.microsoft.com/office/drawing/2014/main" id="{66669F65-2E98-4E03-85B1-2104B24431C0}"/>
                </a:ext>
              </a:extLst>
            </p:cNvPr>
            <p:cNvSpPr/>
            <p:nvPr/>
          </p:nvSpPr>
          <p:spPr>
            <a:xfrm>
              <a:off x="4655820" y="3019809"/>
              <a:ext cx="1901952" cy="1578577"/>
            </a:xfrm>
            <a:prstGeom prst="roundRect">
              <a:avLst/>
            </a:prstGeom>
            <a:ln>
              <a:solidFill>
                <a:schemeClr val="accent5">
                  <a:lumMod val="60000"/>
                  <a:lumOff val="40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US" sz="2400" dirty="0"/>
                <a:t>17,3%</a:t>
              </a:r>
              <a:r>
                <a:rPr lang="el-GR" sz="2400" dirty="0"/>
                <a:t>(</a:t>
              </a:r>
              <a:r>
                <a:rPr lang="en-US" sz="2400" dirty="0"/>
                <a:t>n=50</a:t>
              </a:r>
              <a:r>
                <a:rPr lang="el-GR" sz="2400" dirty="0"/>
                <a:t>)</a:t>
              </a:r>
              <a:endParaRPr lang="en-US" sz="2400" dirty="0"/>
            </a:p>
          </p:txBody>
        </p:sp>
      </p:grpSp>
      <p:sp>
        <p:nvSpPr>
          <p:cNvPr id="4" name="TextBox 3">
            <a:extLst>
              <a:ext uri="{FF2B5EF4-FFF2-40B4-BE49-F238E27FC236}">
                <a16:creationId xmlns:a16="http://schemas.microsoft.com/office/drawing/2014/main" id="{D5195DB8-89EF-483E-9436-2E0A721E74A5}"/>
              </a:ext>
            </a:extLst>
          </p:cNvPr>
          <p:cNvSpPr txBox="1"/>
          <p:nvPr/>
        </p:nvSpPr>
        <p:spPr>
          <a:xfrm>
            <a:off x="3712464" y="2485803"/>
            <a:ext cx="1536192" cy="461665"/>
          </a:xfrm>
          <a:prstGeom prst="rect">
            <a:avLst/>
          </a:prstGeom>
          <a:noFill/>
        </p:spPr>
        <p:txBody>
          <a:bodyPr wrap="square" rtlCol="0">
            <a:spAutoFit/>
          </a:bodyPr>
          <a:lstStyle/>
          <a:p>
            <a:r>
              <a:rPr lang="el-GR" sz="2400" b="1" dirty="0"/>
              <a:t>Κορίτσια</a:t>
            </a:r>
            <a:endParaRPr lang="en-US" sz="2400" b="1" dirty="0"/>
          </a:p>
        </p:txBody>
      </p:sp>
      <p:pic>
        <p:nvPicPr>
          <p:cNvPr id="11" name="Picture 8" descr="How Much Is Social Media to Blame for Teens' Declining Mental Health? |  Institute for Family Studies">
            <a:extLst>
              <a:ext uri="{FF2B5EF4-FFF2-40B4-BE49-F238E27FC236}">
                <a16:creationId xmlns:a16="http://schemas.microsoft.com/office/drawing/2014/main" id="{943CB309-52B5-4B07-BD94-0CC1C51EFCC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0992" y="1298448"/>
            <a:ext cx="6254496" cy="55595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9375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4C7B78-C43C-4702-AEB5-2A2C054AFA9D}"/>
              </a:ext>
            </a:extLst>
          </p:cNvPr>
          <p:cNvSpPr>
            <a:spLocks noGrp="1"/>
          </p:cNvSpPr>
          <p:nvPr>
            <p:ph type="title"/>
          </p:nvPr>
        </p:nvSpPr>
        <p:spPr>
          <a:xfrm>
            <a:off x="536448" y="217222"/>
            <a:ext cx="10515600" cy="1325563"/>
          </a:xfrm>
        </p:spPr>
        <p:txBody>
          <a:bodyPr/>
          <a:lstStyle/>
          <a:p>
            <a:r>
              <a:rPr lang="el-GR" dirty="0"/>
              <a:t>Αυτοεκτίμηση και καταθλιπτικά συμπτώματα</a:t>
            </a:r>
            <a:endParaRPr lang="en-US" dirty="0"/>
          </a:p>
        </p:txBody>
      </p:sp>
      <p:sp>
        <p:nvSpPr>
          <p:cNvPr id="4" name="Content Placeholder 3">
            <a:extLst>
              <a:ext uri="{FF2B5EF4-FFF2-40B4-BE49-F238E27FC236}">
                <a16:creationId xmlns:a16="http://schemas.microsoft.com/office/drawing/2014/main" id="{56400531-BEB4-4A51-937F-D7693EECE69A}"/>
              </a:ext>
            </a:extLst>
          </p:cNvPr>
          <p:cNvSpPr>
            <a:spLocks noGrp="1"/>
          </p:cNvSpPr>
          <p:nvPr>
            <p:ph idx="1"/>
          </p:nvPr>
        </p:nvSpPr>
        <p:spPr>
          <a:xfrm>
            <a:off x="536448" y="3119633"/>
            <a:ext cx="2307336" cy="118826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None/>
            </a:pPr>
            <a:r>
              <a:rPr lang="en-US" dirty="0"/>
              <a:t>10,5% (n=58)</a:t>
            </a:r>
          </a:p>
        </p:txBody>
      </p:sp>
      <p:sp>
        <p:nvSpPr>
          <p:cNvPr id="5" name="Rectangle: Rounded Corners 4">
            <a:extLst>
              <a:ext uri="{FF2B5EF4-FFF2-40B4-BE49-F238E27FC236}">
                <a16:creationId xmlns:a16="http://schemas.microsoft.com/office/drawing/2014/main" id="{F2AB67E0-84E1-46C5-9A72-AC3533E04B95}"/>
              </a:ext>
            </a:extLst>
          </p:cNvPr>
          <p:cNvSpPr/>
          <p:nvPr/>
        </p:nvSpPr>
        <p:spPr>
          <a:xfrm>
            <a:off x="601979" y="5651313"/>
            <a:ext cx="2415541" cy="103790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55,2% (n=32)</a:t>
            </a:r>
          </a:p>
        </p:txBody>
      </p:sp>
      <p:sp>
        <p:nvSpPr>
          <p:cNvPr id="8" name="Arrow: Right 7">
            <a:extLst>
              <a:ext uri="{FF2B5EF4-FFF2-40B4-BE49-F238E27FC236}">
                <a16:creationId xmlns:a16="http://schemas.microsoft.com/office/drawing/2014/main" id="{60970D76-8E40-42F8-B9A9-E9019549A72D}"/>
              </a:ext>
            </a:extLst>
          </p:cNvPr>
          <p:cNvSpPr/>
          <p:nvPr/>
        </p:nvSpPr>
        <p:spPr>
          <a:xfrm rot="5400000">
            <a:off x="1306067" y="4643324"/>
            <a:ext cx="768096" cy="67256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row: Right 8">
            <a:extLst>
              <a:ext uri="{FF2B5EF4-FFF2-40B4-BE49-F238E27FC236}">
                <a16:creationId xmlns:a16="http://schemas.microsoft.com/office/drawing/2014/main" id="{E14ADC56-CBFD-459C-B3C5-2C204A753743}"/>
              </a:ext>
            </a:extLst>
          </p:cNvPr>
          <p:cNvSpPr/>
          <p:nvPr/>
        </p:nvSpPr>
        <p:spPr>
          <a:xfrm>
            <a:off x="3178541" y="5820314"/>
            <a:ext cx="768096" cy="67256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2">
            <a:extLst>
              <a:ext uri="{FF2B5EF4-FFF2-40B4-BE49-F238E27FC236}">
                <a16:creationId xmlns:a16="http://schemas.microsoft.com/office/drawing/2014/main" id="{27969C67-466B-45AF-AFBA-BD47C1C201A3}"/>
              </a:ext>
            </a:extLst>
          </p:cNvPr>
          <p:cNvSpPr txBox="1">
            <a:spLocks/>
          </p:cNvSpPr>
          <p:nvPr/>
        </p:nvSpPr>
        <p:spPr>
          <a:xfrm>
            <a:off x="4107658" y="1690688"/>
            <a:ext cx="7547893" cy="3119057"/>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l-GR" dirty="0"/>
              <a:t>Το μεγαλύτερο ποσοστό (65%, </a:t>
            </a:r>
            <a:r>
              <a:rPr lang="en-US" dirty="0"/>
              <a:t>n</a:t>
            </a:r>
            <a:r>
              <a:rPr lang="el-GR" dirty="0"/>
              <a:t>=359) των παιδιών που συμμετείχαν στη μελέτη είχαν ικανοποιητική αυτοεκτίμηση με βάση τις αυτό-αξιολογήσεις τους, ενώ το μικρότερο ποσοστό(10,5%, </a:t>
            </a:r>
            <a:r>
              <a:rPr lang="en-US" dirty="0"/>
              <a:t>n</a:t>
            </a:r>
            <a:r>
              <a:rPr lang="el-GR" dirty="0"/>
              <a:t>=58) αξιολόγησαν τον εαυτό τους με χαμηλή αυτοεκτίμηση</a:t>
            </a:r>
          </a:p>
          <a:p>
            <a:pPr algn="just"/>
            <a:r>
              <a:rPr lang="el-GR" dirty="0"/>
              <a:t>Το 55,2% (</a:t>
            </a:r>
            <a:r>
              <a:rPr lang="en-US" dirty="0"/>
              <a:t>n</a:t>
            </a:r>
            <a:r>
              <a:rPr lang="el-GR" dirty="0"/>
              <a:t>=32) των παιδιών που αυτό-αξιολογήθηκαν ότι είχαν χαμηλή αυτοεκτίμηση παρουσίασαν καταθλιπτικά συμπτώματα με στατιστική σημαντική διαφορά από τα παιδιά που είχαν ικανοποιητική αυτοεκτίμηση (12%, </a:t>
            </a:r>
            <a:r>
              <a:rPr lang="en-US" dirty="0"/>
              <a:t>n</a:t>
            </a:r>
            <a:r>
              <a:rPr lang="el-GR" dirty="0"/>
              <a:t>=43) ή και υψηλή αυτοεκτίμηση που το ποσοστό ήταν στο 3%( </a:t>
            </a:r>
            <a:r>
              <a:rPr lang="en-US" dirty="0"/>
              <a:t>n</a:t>
            </a:r>
            <a:r>
              <a:rPr lang="el-GR" dirty="0"/>
              <a:t>=3) και είχαν καταθλιπτικά συμπτώματα.</a:t>
            </a:r>
            <a:endParaRPr lang="en-US" dirty="0"/>
          </a:p>
        </p:txBody>
      </p:sp>
      <p:sp>
        <p:nvSpPr>
          <p:cNvPr id="11" name="Oval 10">
            <a:extLst>
              <a:ext uri="{FF2B5EF4-FFF2-40B4-BE49-F238E27FC236}">
                <a16:creationId xmlns:a16="http://schemas.microsoft.com/office/drawing/2014/main" id="{C11153C6-D47A-4296-962A-4A57635ED7EA}"/>
              </a:ext>
            </a:extLst>
          </p:cNvPr>
          <p:cNvSpPr/>
          <p:nvPr/>
        </p:nvSpPr>
        <p:spPr>
          <a:xfrm>
            <a:off x="4107658" y="4595556"/>
            <a:ext cx="3829334" cy="2262444"/>
          </a:xfrm>
          <a:prstGeom prst="ellipse">
            <a:avLst/>
          </a:prstGeom>
          <a:gradFill>
            <a:gsLst>
              <a:gs pos="0">
                <a:srgbClr val="FF000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800" b="1" dirty="0">
                <a:solidFill>
                  <a:schemeClr val="tx1"/>
                </a:solidFill>
              </a:rPr>
              <a:t>Χαμηλή αυτοεκτίμηση</a:t>
            </a:r>
            <a:endParaRPr lang="en-US" sz="2800" b="1" dirty="0">
              <a:solidFill>
                <a:schemeClr val="tx1"/>
              </a:solidFill>
            </a:endParaRPr>
          </a:p>
          <a:p>
            <a:pPr algn="ctr"/>
            <a:r>
              <a:rPr lang="el-GR" sz="2800" b="1" dirty="0">
                <a:solidFill>
                  <a:schemeClr val="tx1"/>
                </a:solidFill>
              </a:rPr>
              <a:t> με καταθλιπτικά συμπτώματα</a:t>
            </a:r>
          </a:p>
        </p:txBody>
      </p:sp>
      <p:sp>
        <p:nvSpPr>
          <p:cNvPr id="12" name="Rectangle: Rounded Corners 11">
            <a:extLst>
              <a:ext uri="{FF2B5EF4-FFF2-40B4-BE49-F238E27FC236}">
                <a16:creationId xmlns:a16="http://schemas.microsoft.com/office/drawing/2014/main" id="{52BDB9E6-E4DC-41C6-A975-E30DDB7BAFD3}"/>
              </a:ext>
            </a:extLst>
          </p:cNvPr>
          <p:cNvSpPr/>
          <p:nvPr/>
        </p:nvSpPr>
        <p:spPr>
          <a:xfrm>
            <a:off x="438911" y="1776216"/>
            <a:ext cx="2739630" cy="1055757"/>
          </a:xfrm>
          <a:prstGeom prst="roundRect">
            <a:avLst/>
          </a:prstGeom>
          <a:solidFill>
            <a:schemeClr val="accent4">
              <a:lumMod val="20000"/>
              <a:lumOff val="80000"/>
            </a:schemeClr>
          </a:solidFill>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800" b="1" dirty="0">
                <a:solidFill>
                  <a:schemeClr val="tx1"/>
                </a:solidFill>
              </a:rPr>
              <a:t>Χαμηλή αυτοεκτίμηση</a:t>
            </a:r>
            <a:endParaRPr lang="en-US" sz="2800" b="1" dirty="0">
              <a:solidFill>
                <a:schemeClr val="tx1"/>
              </a:solidFill>
            </a:endParaRPr>
          </a:p>
        </p:txBody>
      </p:sp>
    </p:spTree>
    <p:extLst>
      <p:ext uri="{BB962C8B-B14F-4D97-AF65-F5344CB8AC3E}">
        <p14:creationId xmlns:p14="http://schemas.microsoft.com/office/powerpoint/2010/main" val="16921277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9EE2F2-9840-4669-A715-BC133387FC33}"/>
              </a:ext>
            </a:extLst>
          </p:cNvPr>
          <p:cNvSpPr>
            <a:spLocks noGrp="1"/>
          </p:cNvSpPr>
          <p:nvPr>
            <p:ph type="title"/>
          </p:nvPr>
        </p:nvSpPr>
        <p:spPr/>
        <p:txBody>
          <a:bodyPr/>
          <a:lstStyle/>
          <a:p>
            <a:r>
              <a:rPr lang="el-GR" dirty="0"/>
              <a:t>Καταθλιπτικά συμπτώματα και αυτοεκτίμηση </a:t>
            </a:r>
            <a:endParaRPr lang="en-US" dirty="0"/>
          </a:p>
        </p:txBody>
      </p:sp>
      <p:sp>
        <p:nvSpPr>
          <p:cNvPr id="3" name="Content Placeholder 2">
            <a:extLst>
              <a:ext uri="{FF2B5EF4-FFF2-40B4-BE49-F238E27FC236}">
                <a16:creationId xmlns:a16="http://schemas.microsoft.com/office/drawing/2014/main" id="{1182D7EC-FB09-4E5C-8D31-00FC48DF4842}"/>
              </a:ext>
            </a:extLst>
          </p:cNvPr>
          <p:cNvSpPr>
            <a:spLocks noGrp="1"/>
          </p:cNvSpPr>
          <p:nvPr>
            <p:ph idx="1"/>
          </p:nvPr>
        </p:nvSpPr>
        <p:spPr>
          <a:xfrm>
            <a:off x="442275" y="1990217"/>
            <a:ext cx="4392168" cy="3368167"/>
          </a:xfrm>
        </p:spPr>
        <p:txBody>
          <a:bodyPr>
            <a:normAutofit fontScale="92500" lnSpcReduction="10000"/>
          </a:bodyPr>
          <a:lstStyle/>
          <a:p>
            <a:r>
              <a:rPr lang="el-GR" dirty="0"/>
              <a:t>Επίσης, η αυτοεκτίμηση συσχετίστηκε αρνητικά με τα καταθλιπτικά συμπτώματα  δηλαδή, όσο πιο υψηλή ήταν η αυτοεκτίμηση στα παιδιά τόσο πιο χαμηλή ήταν η βαθμολογία στην κλίμακα των καταθλιπτικών συμπτωμάτων και αντίστροφα.</a:t>
            </a:r>
            <a:endParaRPr lang="en-US" dirty="0"/>
          </a:p>
        </p:txBody>
      </p:sp>
      <p:pic>
        <p:nvPicPr>
          <p:cNvPr id="4" name="Content Placeholder 3">
            <a:extLst>
              <a:ext uri="{FF2B5EF4-FFF2-40B4-BE49-F238E27FC236}">
                <a16:creationId xmlns:a16="http://schemas.microsoft.com/office/drawing/2014/main" id="{30F7E600-AAE7-43A7-8F07-17EF27212441}"/>
              </a:ext>
            </a:extLst>
          </p:cNvPr>
          <p:cNvPicPr>
            <a:picLocks/>
          </p:cNvPicPr>
          <p:nvPr/>
        </p:nvPicPr>
        <p:blipFill>
          <a:blip r:embed="rId3">
            <a:extLst>
              <a:ext uri="{28A0092B-C50C-407E-A947-70E740481C1C}">
                <a14:useLocalDpi xmlns:a14="http://schemas.microsoft.com/office/drawing/2010/main" val="0"/>
              </a:ext>
            </a:extLst>
          </a:blip>
          <a:srcRect/>
          <a:stretch>
            <a:fillRect/>
          </a:stretch>
        </p:blipFill>
        <p:spPr bwMode="auto">
          <a:xfrm>
            <a:off x="4739955" y="1690688"/>
            <a:ext cx="7357557" cy="5166995"/>
          </a:xfrm>
          <a:prstGeom prst="rect">
            <a:avLst/>
          </a:prstGeom>
          <a:noFill/>
          <a:ln>
            <a:noFill/>
          </a:ln>
        </p:spPr>
      </p:pic>
    </p:spTree>
    <p:extLst>
      <p:ext uri="{BB962C8B-B14F-4D97-AF65-F5344CB8AC3E}">
        <p14:creationId xmlns:p14="http://schemas.microsoft.com/office/powerpoint/2010/main" val="11493706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3">
            <a:extLst>
              <a:ext uri="{FF2B5EF4-FFF2-40B4-BE49-F238E27FC236}">
                <a16:creationId xmlns:a16="http://schemas.microsoft.com/office/drawing/2014/main" id="{E965B872-85FF-47E2-A1A7-05D9A67FEFC6}"/>
              </a:ext>
            </a:extLst>
          </p:cNvPr>
          <p:cNvPicPr>
            <a:picLocks/>
          </p:cNvPicPr>
          <p:nvPr/>
        </p:nvPicPr>
        <p:blipFill>
          <a:blip r:embed="rId3">
            <a:extLst>
              <a:ext uri="{28A0092B-C50C-407E-A947-70E740481C1C}">
                <a14:useLocalDpi xmlns:a14="http://schemas.microsoft.com/office/drawing/2010/main" val="0"/>
              </a:ext>
            </a:extLst>
          </a:blip>
          <a:srcRect/>
          <a:stretch>
            <a:fillRect/>
          </a:stretch>
        </p:blipFill>
        <p:spPr bwMode="auto">
          <a:xfrm>
            <a:off x="5788369" y="1938528"/>
            <a:ext cx="6488758" cy="4317313"/>
          </a:xfrm>
          <a:prstGeom prst="rect">
            <a:avLst/>
          </a:prstGeom>
          <a:noFill/>
          <a:ln>
            <a:noFill/>
          </a:ln>
        </p:spPr>
      </p:pic>
      <p:sp>
        <p:nvSpPr>
          <p:cNvPr id="2" name="Title 1">
            <a:extLst>
              <a:ext uri="{FF2B5EF4-FFF2-40B4-BE49-F238E27FC236}">
                <a16:creationId xmlns:a16="http://schemas.microsoft.com/office/drawing/2014/main" id="{447E8B40-DA7C-4992-A39D-FFE6C5CC6E3E}"/>
              </a:ext>
            </a:extLst>
          </p:cNvPr>
          <p:cNvSpPr>
            <a:spLocks noGrp="1"/>
          </p:cNvSpPr>
          <p:nvPr>
            <p:ph type="title"/>
          </p:nvPr>
        </p:nvSpPr>
        <p:spPr/>
        <p:txBody>
          <a:bodyPr/>
          <a:lstStyle/>
          <a:p>
            <a:r>
              <a:rPr lang="el-GR" dirty="0"/>
              <a:t>Καταθλιπτικά συμπτώματα και αυτοεκτίμηση </a:t>
            </a:r>
            <a:endParaRPr lang="en-US" dirty="0"/>
          </a:p>
        </p:txBody>
      </p:sp>
      <p:pic>
        <p:nvPicPr>
          <p:cNvPr id="4" name="Content Placeholder 3">
            <a:extLst>
              <a:ext uri="{FF2B5EF4-FFF2-40B4-BE49-F238E27FC236}">
                <a16:creationId xmlns:a16="http://schemas.microsoft.com/office/drawing/2014/main" id="{6E1F43A6-8B84-48F9-8189-BA3472A9B19A}"/>
              </a:ext>
            </a:extLst>
          </p:cNvPr>
          <p:cNvPicPr>
            <a:picLocks noGrp="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222938" y="1690688"/>
            <a:ext cx="6232726" cy="5313616"/>
          </a:xfrm>
          <a:prstGeom prst="rect">
            <a:avLst/>
          </a:prstGeom>
          <a:noFill/>
          <a:ln>
            <a:noFill/>
          </a:ln>
        </p:spPr>
      </p:pic>
    </p:spTree>
    <p:extLst>
      <p:ext uri="{BB962C8B-B14F-4D97-AF65-F5344CB8AC3E}">
        <p14:creationId xmlns:p14="http://schemas.microsoft.com/office/powerpoint/2010/main" val="31831060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9B21DD-36E4-27EF-B5C0-D50BFD0077F7}"/>
              </a:ext>
            </a:extLst>
          </p:cNvPr>
          <p:cNvSpPr>
            <a:spLocks noGrp="1"/>
          </p:cNvSpPr>
          <p:nvPr>
            <p:ph type="title"/>
          </p:nvPr>
        </p:nvSpPr>
        <p:spPr/>
        <p:txBody>
          <a:bodyPr/>
          <a:lstStyle/>
          <a:p>
            <a:r>
              <a:rPr lang="en-US" dirty="0" err="1"/>
              <a:t>Εισ</a:t>
            </a:r>
            <a:r>
              <a:rPr lang="en-US" dirty="0"/>
              <a:t>α</a:t>
            </a:r>
            <a:r>
              <a:rPr lang="en-US" dirty="0" err="1"/>
              <a:t>γωγή</a:t>
            </a:r>
            <a:r>
              <a:rPr lang="en-US" dirty="0"/>
              <a:t> </a:t>
            </a:r>
          </a:p>
        </p:txBody>
      </p:sp>
      <p:sp>
        <p:nvSpPr>
          <p:cNvPr id="3" name="Content Placeholder 2">
            <a:extLst>
              <a:ext uri="{FF2B5EF4-FFF2-40B4-BE49-F238E27FC236}">
                <a16:creationId xmlns:a16="http://schemas.microsoft.com/office/drawing/2014/main" id="{4C3E0B89-1B45-96CD-4233-B2A075E824C6}"/>
              </a:ext>
            </a:extLst>
          </p:cNvPr>
          <p:cNvSpPr>
            <a:spLocks noGrp="1"/>
          </p:cNvSpPr>
          <p:nvPr>
            <p:ph idx="1"/>
          </p:nvPr>
        </p:nvSpPr>
        <p:spPr/>
        <p:txBody>
          <a:bodyPr vert="horz" lIns="91440" tIns="45720" rIns="91440" bIns="45720" rtlCol="0" anchor="t">
            <a:normAutofit/>
          </a:bodyPr>
          <a:lstStyle/>
          <a:p>
            <a:pPr algn="just"/>
            <a:r>
              <a:rPr lang="el-GR" sz="1800" dirty="0">
                <a:latin typeface="+mj-lt"/>
                <a:cs typeface="Times New Roman"/>
              </a:rPr>
              <a:t>Η παιδική και εφηβική ηλικία είναι μια κρίσιμη περίοδος για την ανάπτυξη δεξιοτήτων, απόκτηση κοινωνικών και συναισθηματικών δυνατοτήτων που θέτουν τον θεμέλιο λίθο για μελλοντική ποιότητα ζωής και ευημερία (WHO,2024). </a:t>
            </a:r>
            <a:endParaRPr lang="en-US" sz="1800" dirty="0">
              <a:latin typeface="+mj-lt"/>
              <a:cs typeface="Times New Roman"/>
            </a:endParaRPr>
          </a:p>
          <a:p>
            <a:pPr algn="just"/>
            <a:endParaRPr lang="en-US" sz="1800" dirty="0">
              <a:latin typeface="+mj-lt"/>
              <a:cs typeface="Times New Roman"/>
            </a:endParaRPr>
          </a:p>
          <a:p>
            <a:pPr marL="0" indent="0" algn="just">
              <a:buNone/>
            </a:pPr>
            <a:endParaRPr lang="en-US" sz="1800" dirty="0">
              <a:latin typeface="+mj-lt"/>
              <a:cs typeface="Times New Roman"/>
            </a:endParaRPr>
          </a:p>
          <a:p>
            <a:pPr algn="just"/>
            <a:r>
              <a:rPr lang="el-GR" sz="1800" dirty="0">
                <a:latin typeface="+mj-lt"/>
                <a:cs typeface="Times New Roman"/>
              </a:rPr>
              <a:t>Η αυξανόμενη τάση του </a:t>
            </a:r>
            <a:r>
              <a:rPr lang="el-GR" sz="1800" dirty="0" err="1">
                <a:latin typeface="+mj-lt"/>
                <a:cs typeface="Times New Roman"/>
              </a:rPr>
              <a:t>επιπολασμού</a:t>
            </a:r>
            <a:r>
              <a:rPr lang="el-GR" sz="1800" dirty="0">
                <a:latin typeface="+mj-lt"/>
                <a:cs typeface="Times New Roman"/>
              </a:rPr>
              <a:t> των συμπτωμάτων κατάθλιψης τα τελευταία χρόνια έχει </a:t>
            </a:r>
            <a:r>
              <a:rPr lang="el-GR" sz="1800" dirty="0" err="1">
                <a:latin typeface="+mj-lt"/>
                <a:cs typeface="Times New Roman"/>
              </a:rPr>
              <a:t>εφιστίσει</a:t>
            </a:r>
            <a:r>
              <a:rPr lang="el-GR" sz="1800" dirty="0">
                <a:latin typeface="+mj-lt"/>
                <a:cs typeface="Times New Roman"/>
              </a:rPr>
              <a:t> την προσοχή πολλών ερευνητών, αφού σύμφωνα με τον Παγκόσμιο Οργανισμό Υγείας (ΠΟΥ), περίπου</a:t>
            </a:r>
            <a:endParaRPr lang="en-US" sz="1800" dirty="0">
              <a:latin typeface="+mj-lt"/>
              <a:cs typeface="Times New Roman"/>
            </a:endParaRPr>
          </a:p>
          <a:p>
            <a:endParaRPr lang="en-US" sz="1800" dirty="0">
              <a:latin typeface="+mj-lt"/>
            </a:endParaRPr>
          </a:p>
        </p:txBody>
      </p:sp>
      <p:sp>
        <p:nvSpPr>
          <p:cNvPr id="4" name="Oval 3">
            <a:extLst>
              <a:ext uri="{FF2B5EF4-FFF2-40B4-BE49-F238E27FC236}">
                <a16:creationId xmlns:a16="http://schemas.microsoft.com/office/drawing/2014/main" id="{14647274-5ED9-4F87-B282-B48D249158DB}"/>
              </a:ext>
            </a:extLst>
          </p:cNvPr>
          <p:cNvSpPr/>
          <p:nvPr/>
        </p:nvSpPr>
        <p:spPr>
          <a:xfrm>
            <a:off x="2981738" y="4134678"/>
            <a:ext cx="5897217" cy="17360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dirty="0">
                <a:latin typeface="Times New Roman"/>
                <a:cs typeface="Times New Roman"/>
              </a:rPr>
              <a:t>280 εκατομμύρια άνθρωποι όλων των ηλικιών υποφέρουν από κατάθλιψη, ενώ είναι η κύρια αιτία αναπηρίας παγκοσμίως(WHO,2023).</a:t>
            </a:r>
            <a:endParaRPr lang="en-US" dirty="0">
              <a:latin typeface="Times New Roman"/>
              <a:cs typeface="Times New Roman"/>
            </a:endParaRPr>
          </a:p>
          <a:p>
            <a:pPr algn="ctr"/>
            <a:endParaRPr lang="en-US" dirty="0"/>
          </a:p>
        </p:txBody>
      </p:sp>
    </p:spTree>
    <p:extLst>
      <p:ext uri="{BB962C8B-B14F-4D97-AF65-F5344CB8AC3E}">
        <p14:creationId xmlns:p14="http://schemas.microsoft.com/office/powerpoint/2010/main" val="2229499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C216BC5-93EE-4931-8FA7-266213BADFFB}"/>
              </a:ext>
            </a:extLst>
          </p:cNvPr>
          <p:cNvGrpSpPr/>
          <p:nvPr/>
        </p:nvGrpSpPr>
        <p:grpSpPr>
          <a:xfrm>
            <a:off x="4690730" y="482458"/>
            <a:ext cx="5417594" cy="5417586"/>
            <a:chOff x="4690730" y="482458"/>
            <a:chExt cx="5417594" cy="5417586"/>
          </a:xfrm>
        </p:grpSpPr>
        <p:sp>
          <p:nvSpPr>
            <p:cNvPr id="3" name="Freeform: Shape 2">
              <a:extLst>
                <a:ext uri="{FF2B5EF4-FFF2-40B4-BE49-F238E27FC236}">
                  <a16:creationId xmlns:a16="http://schemas.microsoft.com/office/drawing/2014/main" id="{3C5F2E7F-FD35-45C3-9ACA-5157D9F18B4D}"/>
                </a:ext>
              </a:extLst>
            </p:cNvPr>
            <p:cNvSpPr/>
            <p:nvPr/>
          </p:nvSpPr>
          <p:spPr>
            <a:xfrm>
              <a:off x="5896694" y="1688422"/>
              <a:ext cx="3005666" cy="3005666"/>
            </a:xfrm>
            <a:custGeom>
              <a:avLst/>
              <a:gdLst>
                <a:gd name="connsiteX0" fmla="*/ 0 w 3005666"/>
                <a:gd name="connsiteY0" fmla="*/ 1502833 h 3005666"/>
                <a:gd name="connsiteX1" fmla="*/ 1502833 w 3005666"/>
                <a:gd name="connsiteY1" fmla="*/ 0 h 3005666"/>
                <a:gd name="connsiteX2" fmla="*/ 3005666 w 3005666"/>
                <a:gd name="connsiteY2" fmla="*/ 1502833 h 3005666"/>
                <a:gd name="connsiteX3" fmla="*/ 1502833 w 3005666"/>
                <a:gd name="connsiteY3" fmla="*/ 3005666 h 3005666"/>
                <a:gd name="connsiteX4" fmla="*/ 0 w 3005666"/>
                <a:gd name="connsiteY4" fmla="*/ 1502833 h 3005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5666" h="3005666">
                  <a:moveTo>
                    <a:pt x="0" y="1502833"/>
                  </a:moveTo>
                  <a:cubicBezTo>
                    <a:pt x="0" y="672841"/>
                    <a:pt x="672841" y="0"/>
                    <a:pt x="1502833" y="0"/>
                  </a:cubicBezTo>
                  <a:cubicBezTo>
                    <a:pt x="2332825" y="0"/>
                    <a:pt x="3005666" y="672841"/>
                    <a:pt x="3005666" y="1502833"/>
                  </a:cubicBezTo>
                  <a:cubicBezTo>
                    <a:pt x="3005666" y="2332825"/>
                    <a:pt x="2332825" y="3005666"/>
                    <a:pt x="1502833" y="3005666"/>
                  </a:cubicBezTo>
                  <a:cubicBezTo>
                    <a:pt x="672841" y="3005666"/>
                    <a:pt x="0" y="2332825"/>
                    <a:pt x="0" y="1502833"/>
                  </a:cubicBezTo>
                  <a:close/>
                </a:path>
              </a:pathLst>
            </a:custGeom>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475730" tIns="475730" rIns="475730" bIns="475730" numCol="1" spcCol="1270" anchor="ctr" anchorCtr="0">
              <a:noAutofit/>
            </a:bodyPr>
            <a:lstStyle/>
            <a:p>
              <a:pPr marL="0" lvl="0" indent="0" algn="ctr" defTabSz="1244600">
                <a:lnSpc>
                  <a:spcPct val="90000"/>
                </a:lnSpc>
                <a:spcBef>
                  <a:spcPct val="0"/>
                </a:spcBef>
                <a:spcAft>
                  <a:spcPct val="35000"/>
                </a:spcAft>
                <a:buNone/>
              </a:pPr>
              <a:r>
                <a:rPr lang="el-GR" sz="2800" kern="1200" dirty="0"/>
                <a:t>Χαμηλή αυτοεκτίμηση</a:t>
              </a:r>
              <a:endParaRPr lang="en-US" sz="2800" kern="1200" dirty="0"/>
            </a:p>
          </p:txBody>
        </p:sp>
        <p:sp>
          <p:nvSpPr>
            <p:cNvPr id="5" name="Freeform: Shape 4">
              <a:extLst>
                <a:ext uri="{FF2B5EF4-FFF2-40B4-BE49-F238E27FC236}">
                  <a16:creationId xmlns:a16="http://schemas.microsoft.com/office/drawing/2014/main" id="{3D56DEE8-F696-48A4-A2E9-615F91D702E2}"/>
                </a:ext>
              </a:extLst>
            </p:cNvPr>
            <p:cNvSpPr/>
            <p:nvPr/>
          </p:nvSpPr>
          <p:spPr>
            <a:xfrm>
              <a:off x="6648111" y="482458"/>
              <a:ext cx="1502833" cy="1502833"/>
            </a:xfrm>
            <a:custGeom>
              <a:avLst/>
              <a:gdLst>
                <a:gd name="connsiteX0" fmla="*/ 0 w 1502833"/>
                <a:gd name="connsiteY0" fmla="*/ 751417 h 1502833"/>
                <a:gd name="connsiteX1" fmla="*/ 751417 w 1502833"/>
                <a:gd name="connsiteY1" fmla="*/ 0 h 1502833"/>
                <a:gd name="connsiteX2" fmla="*/ 1502834 w 1502833"/>
                <a:gd name="connsiteY2" fmla="*/ 751417 h 1502833"/>
                <a:gd name="connsiteX3" fmla="*/ 751417 w 1502833"/>
                <a:gd name="connsiteY3" fmla="*/ 1502834 h 1502833"/>
                <a:gd name="connsiteX4" fmla="*/ 0 w 1502833"/>
                <a:gd name="connsiteY4" fmla="*/ 751417 h 15028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2833" h="1502833">
                  <a:moveTo>
                    <a:pt x="0" y="751417"/>
                  </a:moveTo>
                  <a:cubicBezTo>
                    <a:pt x="0" y="336421"/>
                    <a:pt x="336421" y="0"/>
                    <a:pt x="751417" y="0"/>
                  </a:cubicBezTo>
                  <a:cubicBezTo>
                    <a:pt x="1166413" y="0"/>
                    <a:pt x="1502834" y="336421"/>
                    <a:pt x="1502834" y="751417"/>
                  </a:cubicBezTo>
                  <a:cubicBezTo>
                    <a:pt x="1502834" y="1166413"/>
                    <a:pt x="1166413" y="1502834"/>
                    <a:pt x="751417" y="1502834"/>
                  </a:cubicBezTo>
                  <a:cubicBezTo>
                    <a:pt x="336421" y="1502834"/>
                    <a:pt x="0" y="1166413"/>
                    <a:pt x="0" y="751417"/>
                  </a:cubicBezTo>
                  <a:close/>
                </a:path>
              </a:pathLst>
            </a:custGeom>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240405" tIns="240405" rIns="240405" bIns="240405" numCol="1" spcCol="1270" anchor="ctr" anchorCtr="0">
              <a:noAutofit/>
            </a:bodyPr>
            <a:lstStyle/>
            <a:p>
              <a:pPr marL="0" lvl="0" indent="0" algn="ctr" defTabSz="711200">
                <a:lnSpc>
                  <a:spcPct val="90000"/>
                </a:lnSpc>
                <a:spcBef>
                  <a:spcPct val="0"/>
                </a:spcBef>
                <a:spcAft>
                  <a:spcPct val="35000"/>
                </a:spcAft>
                <a:buNone/>
              </a:pPr>
              <a:r>
                <a:rPr lang="el-GR" sz="1600" kern="1200" dirty="0"/>
                <a:t>Φύλο</a:t>
              </a:r>
            </a:p>
          </p:txBody>
        </p:sp>
        <p:sp>
          <p:nvSpPr>
            <p:cNvPr id="6" name="Freeform: Shape 5">
              <a:extLst>
                <a:ext uri="{FF2B5EF4-FFF2-40B4-BE49-F238E27FC236}">
                  <a16:creationId xmlns:a16="http://schemas.microsoft.com/office/drawing/2014/main" id="{762DBC00-1E51-4279-B929-43A693BFB1EC}"/>
                </a:ext>
              </a:extLst>
            </p:cNvPr>
            <p:cNvSpPr/>
            <p:nvPr/>
          </p:nvSpPr>
          <p:spPr>
            <a:xfrm>
              <a:off x="8605491" y="2439838"/>
              <a:ext cx="1502833" cy="1502833"/>
            </a:xfrm>
            <a:custGeom>
              <a:avLst/>
              <a:gdLst>
                <a:gd name="connsiteX0" fmla="*/ 0 w 1502833"/>
                <a:gd name="connsiteY0" fmla="*/ 751417 h 1502833"/>
                <a:gd name="connsiteX1" fmla="*/ 751417 w 1502833"/>
                <a:gd name="connsiteY1" fmla="*/ 0 h 1502833"/>
                <a:gd name="connsiteX2" fmla="*/ 1502834 w 1502833"/>
                <a:gd name="connsiteY2" fmla="*/ 751417 h 1502833"/>
                <a:gd name="connsiteX3" fmla="*/ 751417 w 1502833"/>
                <a:gd name="connsiteY3" fmla="*/ 1502834 h 1502833"/>
                <a:gd name="connsiteX4" fmla="*/ 0 w 1502833"/>
                <a:gd name="connsiteY4" fmla="*/ 751417 h 15028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2833" h="1502833">
                  <a:moveTo>
                    <a:pt x="0" y="751417"/>
                  </a:moveTo>
                  <a:cubicBezTo>
                    <a:pt x="0" y="336421"/>
                    <a:pt x="336421" y="0"/>
                    <a:pt x="751417" y="0"/>
                  </a:cubicBezTo>
                  <a:cubicBezTo>
                    <a:pt x="1166413" y="0"/>
                    <a:pt x="1502834" y="336421"/>
                    <a:pt x="1502834" y="751417"/>
                  </a:cubicBezTo>
                  <a:cubicBezTo>
                    <a:pt x="1502834" y="1166413"/>
                    <a:pt x="1166413" y="1502834"/>
                    <a:pt x="751417" y="1502834"/>
                  </a:cubicBezTo>
                  <a:cubicBezTo>
                    <a:pt x="336421" y="1502834"/>
                    <a:pt x="0" y="1166413"/>
                    <a:pt x="0" y="751417"/>
                  </a:cubicBezTo>
                  <a:close/>
                </a:path>
              </a:pathLst>
            </a:custGeom>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240405" tIns="240405" rIns="240405" bIns="240405" numCol="1" spcCol="1270" anchor="ctr" anchorCtr="0">
              <a:noAutofit/>
            </a:bodyPr>
            <a:lstStyle/>
            <a:p>
              <a:pPr marL="0" lvl="0" indent="0" algn="ctr" defTabSz="711200">
                <a:lnSpc>
                  <a:spcPct val="90000"/>
                </a:lnSpc>
                <a:spcBef>
                  <a:spcPct val="0"/>
                </a:spcBef>
                <a:spcAft>
                  <a:spcPct val="35000"/>
                </a:spcAft>
                <a:buNone/>
              </a:pPr>
              <a:r>
                <a:rPr lang="el-GR" sz="1600" kern="1200" dirty="0"/>
                <a:t>Ηλικία</a:t>
              </a:r>
              <a:endParaRPr lang="en-US" sz="1600" kern="1200" dirty="0"/>
            </a:p>
          </p:txBody>
        </p:sp>
        <p:sp>
          <p:nvSpPr>
            <p:cNvPr id="8" name="Freeform: Shape 7">
              <a:extLst>
                <a:ext uri="{FF2B5EF4-FFF2-40B4-BE49-F238E27FC236}">
                  <a16:creationId xmlns:a16="http://schemas.microsoft.com/office/drawing/2014/main" id="{B1410BC9-835E-4D39-B626-894E2EE7160B}"/>
                </a:ext>
              </a:extLst>
            </p:cNvPr>
            <p:cNvSpPr/>
            <p:nvPr/>
          </p:nvSpPr>
          <p:spPr>
            <a:xfrm>
              <a:off x="6443986" y="4397211"/>
              <a:ext cx="1947672" cy="1502833"/>
            </a:xfrm>
            <a:custGeom>
              <a:avLst/>
              <a:gdLst>
                <a:gd name="connsiteX0" fmla="*/ 0 w 1947672"/>
                <a:gd name="connsiteY0" fmla="*/ 751417 h 1502833"/>
                <a:gd name="connsiteX1" fmla="*/ 973836 w 1947672"/>
                <a:gd name="connsiteY1" fmla="*/ 0 h 1502833"/>
                <a:gd name="connsiteX2" fmla="*/ 1947672 w 1947672"/>
                <a:gd name="connsiteY2" fmla="*/ 751417 h 1502833"/>
                <a:gd name="connsiteX3" fmla="*/ 973836 w 1947672"/>
                <a:gd name="connsiteY3" fmla="*/ 1502834 h 1502833"/>
                <a:gd name="connsiteX4" fmla="*/ 0 w 1947672"/>
                <a:gd name="connsiteY4" fmla="*/ 751417 h 15028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7672" h="1502833">
                  <a:moveTo>
                    <a:pt x="0" y="751417"/>
                  </a:moveTo>
                  <a:cubicBezTo>
                    <a:pt x="0" y="336421"/>
                    <a:pt x="436001" y="0"/>
                    <a:pt x="973836" y="0"/>
                  </a:cubicBezTo>
                  <a:cubicBezTo>
                    <a:pt x="1511671" y="0"/>
                    <a:pt x="1947672" y="336421"/>
                    <a:pt x="1947672" y="751417"/>
                  </a:cubicBezTo>
                  <a:cubicBezTo>
                    <a:pt x="1947672" y="1166413"/>
                    <a:pt x="1511671" y="1502834"/>
                    <a:pt x="973836" y="1502834"/>
                  </a:cubicBezTo>
                  <a:cubicBezTo>
                    <a:pt x="436001" y="1502834"/>
                    <a:pt x="0" y="1166413"/>
                    <a:pt x="0" y="751417"/>
                  </a:cubicBezTo>
                  <a:close/>
                </a:path>
              </a:pathLst>
            </a:custGeom>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305550" tIns="240405" rIns="305550" bIns="240405" numCol="1" spcCol="1270" anchor="ctr" anchorCtr="0">
              <a:noAutofit/>
            </a:bodyPr>
            <a:lstStyle/>
            <a:p>
              <a:pPr marL="0" lvl="0" indent="0" algn="ctr" defTabSz="711200">
                <a:lnSpc>
                  <a:spcPct val="90000"/>
                </a:lnSpc>
                <a:spcBef>
                  <a:spcPct val="0"/>
                </a:spcBef>
                <a:spcAft>
                  <a:spcPct val="35000"/>
                </a:spcAft>
                <a:buNone/>
              </a:pPr>
              <a:r>
                <a:rPr lang="el-GR" sz="1600" kern="1200" dirty="0"/>
                <a:t>Δυνατότητες και δυσκολίες</a:t>
              </a:r>
              <a:endParaRPr lang="en-US" sz="1600" kern="1200" dirty="0"/>
            </a:p>
          </p:txBody>
        </p:sp>
        <p:sp>
          <p:nvSpPr>
            <p:cNvPr id="14" name="Freeform: Shape 13">
              <a:extLst>
                <a:ext uri="{FF2B5EF4-FFF2-40B4-BE49-F238E27FC236}">
                  <a16:creationId xmlns:a16="http://schemas.microsoft.com/office/drawing/2014/main" id="{F9EC05FB-8EAC-4BEA-AC36-4627B424E7A2}"/>
                </a:ext>
              </a:extLst>
            </p:cNvPr>
            <p:cNvSpPr/>
            <p:nvPr/>
          </p:nvSpPr>
          <p:spPr>
            <a:xfrm>
              <a:off x="4690730" y="2439838"/>
              <a:ext cx="1502833" cy="1502833"/>
            </a:xfrm>
            <a:custGeom>
              <a:avLst/>
              <a:gdLst>
                <a:gd name="connsiteX0" fmla="*/ 0 w 1502833"/>
                <a:gd name="connsiteY0" fmla="*/ 751417 h 1502833"/>
                <a:gd name="connsiteX1" fmla="*/ 751417 w 1502833"/>
                <a:gd name="connsiteY1" fmla="*/ 0 h 1502833"/>
                <a:gd name="connsiteX2" fmla="*/ 1502834 w 1502833"/>
                <a:gd name="connsiteY2" fmla="*/ 751417 h 1502833"/>
                <a:gd name="connsiteX3" fmla="*/ 751417 w 1502833"/>
                <a:gd name="connsiteY3" fmla="*/ 1502834 h 1502833"/>
                <a:gd name="connsiteX4" fmla="*/ 0 w 1502833"/>
                <a:gd name="connsiteY4" fmla="*/ 751417 h 15028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2833" h="1502833">
                  <a:moveTo>
                    <a:pt x="0" y="751417"/>
                  </a:moveTo>
                  <a:cubicBezTo>
                    <a:pt x="0" y="336421"/>
                    <a:pt x="336421" y="0"/>
                    <a:pt x="751417" y="0"/>
                  </a:cubicBezTo>
                  <a:cubicBezTo>
                    <a:pt x="1166413" y="0"/>
                    <a:pt x="1502834" y="336421"/>
                    <a:pt x="1502834" y="751417"/>
                  </a:cubicBezTo>
                  <a:cubicBezTo>
                    <a:pt x="1502834" y="1166413"/>
                    <a:pt x="1166413" y="1502834"/>
                    <a:pt x="751417" y="1502834"/>
                  </a:cubicBezTo>
                  <a:cubicBezTo>
                    <a:pt x="336421" y="1502834"/>
                    <a:pt x="0" y="1166413"/>
                    <a:pt x="0" y="751417"/>
                  </a:cubicBezTo>
                  <a:close/>
                </a:path>
              </a:pathLst>
            </a:custGeom>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240405" tIns="240405" rIns="240405" bIns="240405" numCol="1" spcCol="1270" anchor="ctr" anchorCtr="0">
              <a:noAutofit/>
            </a:bodyPr>
            <a:lstStyle/>
            <a:p>
              <a:pPr marL="0" lvl="0" indent="0" algn="ctr" defTabSz="711200">
                <a:lnSpc>
                  <a:spcPct val="90000"/>
                </a:lnSpc>
                <a:spcBef>
                  <a:spcPct val="0"/>
                </a:spcBef>
                <a:spcAft>
                  <a:spcPct val="35000"/>
                </a:spcAft>
                <a:buNone/>
              </a:pPr>
              <a:r>
                <a:rPr lang="el-GR" sz="1600" kern="1200" dirty="0"/>
                <a:t>Σχολικός εκφοβισμός </a:t>
              </a:r>
              <a:endParaRPr lang="en-US" sz="1600" kern="1200" dirty="0"/>
            </a:p>
          </p:txBody>
        </p:sp>
      </p:grpSp>
      <p:grpSp>
        <p:nvGrpSpPr>
          <p:cNvPr id="15" name="Group 14">
            <a:extLst>
              <a:ext uri="{FF2B5EF4-FFF2-40B4-BE49-F238E27FC236}">
                <a16:creationId xmlns:a16="http://schemas.microsoft.com/office/drawing/2014/main" id="{B8709E85-B696-47C4-8BB7-6C5C23D153EA}"/>
              </a:ext>
            </a:extLst>
          </p:cNvPr>
          <p:cNvGrpSpPr/>
          <p:nvPr/>
        </p:nvGrpSpPr>
        <p:grpSpPr>
          <a:xfrm>
            <a:off x="2334768" y="2175637"/>
            <a:ext cx="9424416" cy="4444619"/>
            <a:chOff x="2334768" y="2175637"/>
            <a:chExt cx="9424416" cy="4444619"/>
          </a:xfrm>
        </p:grpSpPr>
        <p:sp>
          <p:nvSpPr>
            <p:cNvPr id="9" name="Arrow: Curved Left 8">
              <a:extLst>
                <a:ext uri="{FF2B5EF4-FFF2-40B4-BE49-F238E27FC236}">
                  <a16:creationId xmlns:a16="http://schemas.microsoft.com/office/drawing/2014/main" id="{2B3F8383-B79B-4165-A63E-023933133CA4}"/>
                </a:ext>
              </a:extLst>
            </p:cNvPr>
            <p:cNvSpPr/>
            <p:nvPr/>
          </p:nvSpPr>
          <p:spPr>
            <a:xfrm>
              <a:off x="9930384" y="2175637"/>
              <a:ext cx="1828800" cy="4444619"/>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Arrow: Curved Right 9">
              <a:extLst>
                <a:ext uri="{FF2B5EF4-FFF2-40B4-BE49-F238E27FC236}">
                  <a16:creationId xmlns:a16="http://schemas.microsoft.com/office/drawing/2014/main" id="{AAE24698-36EA-4F07-B21F-CB790E5D5689}"/>
                </a:ext>
              </a:extLst>
            </p:cNvPr>
            <p:cNvSpPr/>
            <p:nvPr/>
          </p:nvSpPr>
          <p:spPr>
            <a:xfrm>
              <a:off x="2334768" y="2487802"/>
              <a:ext cx="2001520" cy="376732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sp>
        <p:nvSpPr>
          <p:cNvPr id="11" name="TextBox 10">
            <a:extLst>
              <a:ext uri="{FF2B5EF4-FFF2-40B4-BE49-F238E27FC236}">
                <a16:creationId xmlns:a16="http://schemas.microsoft.com/office/drawing/2014/main" id="{44FE5C73-52B2-4398-91B9-FA62D5040583}"/>
              </a:ext>
            </a:extLst>
          </p:cNvPr>
          <p:cNvSpPr txBox="1"/>
          <p:nvPr/>
        </p:nvSpPr>
        <p:spPr>
          <a:xfrm>
            <a:off x="5023104" y="6018084"/>
            <a:ext cx="4593336" cy="523220"/>
          </a:xfrm>
          <a:prstGeom prst="rect">
            <a:avLst/>
          </a:prstGeom>
          <a:noFill/>
        </p:spPr>
        <p:txBody>
          <a:bodyPr wrap="square" rtlCol="0">
            <a:spAutoFit/>
          </a:bodyPr>
          <a:lstStyle/>
          <a:p>
            <a:r>
              <a:rPr lang="el-GR" sz="2800" b="1" dirty="0"/>
              <a:t>Καταθλιπτικά συμπτώματα </a:t>
            </a:r>
            <a:endParaRPr lang="en-US" sz="2800" b="1" dirty="0"/>
          </a:p>
        </p:txBody>
      </p:sp>
      <p:sp>
        <p:nvSpPr>
          <p:cNvPr id="4" name="Title 3">
            <a:extLst>
              <a:ext uri="{FF2B5EF4-FFF2-40B4-BE49-F238E27FC236}">
                <a16:creationId xmlns:a16="http://schemas.microsoft.com/office/drawing/2014/main" id="{698014AF-570F-49F0-859B-26D2369CD67E}"/>
              </a:ext>
            </a:extLst>
          </p:cNvPr>
          <p:cNvSpPr>
            <a:spLocks noGrp="1"/>
          </p:cNvSpPr>
          <p:nvPr>
            <p:ph type="title"/>
          </p:nvPr>
        </p:nvSpPr>
        <p:spPr>
          <a:xfrm>
            <a:off x="432816" y="1239837"/>
            <a:ext cx="10515600" cy="1325563"/>
          </a:xfrm>
        </p:spPr>
        <p:txBody>
          <a:bodyPr/>
          <a:lstStyle/>
          <a:p>
            <a:r>
              <a:rPr lang="el-GR" dirty="0"/>
              <a:t>Παράγοντες κινδύνου</a:t>
            </a:r>
            <a:endParaRPr lang="en-US" dirty="0"/>
          </a:p>
        </p:txBody>
      </p:sp>
      <p:sp>
        <p:nvSpPr>
          <p:cNvPr id="13" name="Title 1">
            <a:extLst>
              <a:ext uri="{FF2B5EF4-FFF2-40B4-BE49-F238E27FC236}">
                <a16:creationId xmlns:a16="http://schemas.microsoft.com/office/drawing/2014/main" id="{8BA6A34B-3D27-40DB-B6EF-2D15172FF074}"/>
              </a:ext>
            </a:extLst>
          </p:cNvPr>
          <p:cNvSpPr txBox="1">
            <a:spLocks/>
          </p:cNvSpPr>
          <p:nvPr/>
        </p:nvSpPr>
        <p:spPr>
          <a:xfrm>
            <a:off x="137160" y="16054"/>
            <a:ext cx="5791200" cy="1325563"/>
          </a:xfrm>
          <a:prstGeom prst="rect">
            <a:avLst/>
          </a:prstGeom>
        </p:spPr>
        <p:txBody>
          <a:bodyPr vert="horz" lIns="91440" tIns="45720" rIns="91440" bIns="45720" rtlCol="0" anchor="ctr">
            <a:normAutofit fontScale="85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l-GR" dirty="0"/>
              <a:t>Αυτοεκτίμηση και καταθλιπτικά συμπτώματα</a:t>
            </a:r>
            <a:endParaRPr lang="en-US" dirty="0"/>
          </a:p>
        </p:txBody>
      </p:sp>
    </p:spTree>
    <p:extLst>
      <p:ext uri="{BB962C8B-B14F-4D97-AF65-F5344CB8AC3E}">
        <p14:creationId xmlns:p14="http://schemas.microsoft.com/office/powerpoint/2010/main" val="3116059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327C47-AF97-4465-9CBE-D144CA81C95C}"/>
              </a:ext>
            </a:extLst>
          </p:cNvPr>
          <p:cNvSpPr>
            <a:spLocks noGrp="1"/>
          </p:cNvSpPr>
          <p:nvPr>
            <p:ph type="title"/>
          </p:nvPr>
        </p:nvSpPr>
        <p:spPr/>
        <p:txBody>
          <a:bodyPr/>
          <a:lstStyle/>
          <a:p>
            <a:r>
              <a:rPr lang="el-GR" dirty="0"/>
              <a:t>Φύλο</a:t>
            </a:r>
            <a:endParaRPr lang="en-US" dirty="0"/>
          </a:p>
        </p:txBody>
      </p:sp>
      <p:sp>
        <p:nvSpPr>
          <p:cNvPr id="3" name="Content Placeholder 2">
            <a:extLst>
              <a:ext uri="{FF2B5EF4-FFF2-40B4-BE49-F238E27FC236}">
                <a16:creationId xmlns:a16="http://schemas.microsoft.com/office/drawing/2014/main" id="{F39ABF96-1943-47A1-9A24-484C0A9E108A}"/>
              </a:ext>
            </a:extLst>
          </p:cNvPr>
          <p:cNvSpPr>
            <a:spLocks noGrp="1"/>
          </p:cNvSpPr>
          <p:nvPr>
            <p:ph idx="1"/>
          </p:nvPr>
        </p:nvSpPr>
        <p:spPr/>
        <p:txBody>
          <a:bodyPr>
            <a:normAutofit fontScale="85000" lnSpcReduction="20000"/>
          </a:bodyPr>
          <a:lstStyle/>
          <a:p>
            <a:pPr algn="just"/>
            <a:r>
              <a:rPr lang="el-GR" dirty="0"/>
              <a:t>Όσο αφορά τα ατομικά χαρακτηριστικά, στην παρούσα μελέτη φάνηκε τα κορίτσια  σημειώνουν υψηλότερα ποσοστά χαμηλής αυτοεκτίμησης συγκριτικά με τα αγόρια. </a:t>
            </a:r>
          </a:p>
          <a:p>
            <a:pPr algn="just"/>
            <a:r>
              <a:rPr lang="el-GR" dirty="0"/>
              <a:t>Αυτές οι διαφορές μπορεί ίσως να ερμηνεύονται από τις  κοινωνικές προσδοκίες και οι στερεοτυπικούς ρόλους των φύλων. Τα κορίτσια, ιδιαίτερα κατά την εφηβεία αντιμετωπίζουν αυξημένη πίεση για την εμφάνιση και την κοινωνική τους αποδοχή, κάτι που συχνά οδηγεί σε χαμηλότερη αυτοεκτίμηση </a:t>
            </a:r>
          </a:p>
          <a:p>
            <a:pPr algn="just"/>
            <a:r>
              <a:rPr lang="el-GR" dirty="0"/>
              <a:t>Οι κοινωνικές συγκρίσεις και η εικόνα του σώματος επηρεάζουν τις αντιλήψεις των κοριτσιών για την αυτοεκτίμησή τους, ενώ τα αγόρια τείνουν να έχουν πιο σταθερή αυτό-εικόνα </a:t>
            </a:r>
          </a:p>
          <a:p>
            <a:pPr algn="just"/>
            <a:r>
              <a:rPr lang="el-GR" dirty="0"/>
              <a:t>Επίσης, βιολογικοί και αναπτυξιακοί παράγοντες όπως οι ορμονικές αλλαγές κατά την εφηβεία μπορούν επίσης να επηρεάσουν τη συναισθηματική σταθερότητα των κοριτσιών, καθιστώντας τα πιο ευάλωτα σε καταστάσεις άγχους και φόβου αποτυχίας, κάτι που ενισχύει τη χαμηλή αυτοεκτίμηση  </a:t>
            </a:r>
            <a:endParaRPr lang="en-US" dirty="0"/>
          </a:p>
        </p:txBody>
      </p:sp>
    </p:spTree>
    <p:extLst>
      <p:ext uri="{BB962C8B-B14F-4D97-AF65-F5344CB8AC3E}">
        <p14:creationId xmlns:p14="http://schemas.microsoft.com/office/powerpoint/2010/main" val="8943494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C61CA-8083-4020-A37A-AF84EACBE4AE}"/>
              </a:ext>
            </a:extLst>
          </p:cNvPr>
          <p:cNvSpPr>
            <a:spLocks noGrp="1"/>
          </p:cNvSpPr>
          <p:nvPr>
            <p:ph type="title"/>
          </p:nvPr>
        </p:nvSpPr>
        <p:spPr>
          <a:xfrm>
            <a:off x="399288" y="95210"/>
            <a:ext cx="10515600" cy="1325563"/>
          </a:xfrm>
        </p:spPr>
        <p:txBody>
          <a:bodyPr/>
          <a:lstStyle/>
          <a:p>
            <a:r>
              <a:rPr lang="el-GR" dirty="0"/>
              <a:t>Ηλικία </a:t>
            </a:r>
            <a:endParaRPr lang="en-US" dirty="0"/>
          </a:p>
        </p:txBody>
      </p:sp>
      <p:sp>
        <p:nvSpPr>
          <p:cNvPr id="3" name="Content Placeholder 2">
            <a:extLst>
              <a:ext uri="{FF2B5EF4-FFF2-40B4-BE49-F238E27FC236}">
                <a16:creationId xmlns:a16="http://schemas.microsoft.com/office/drawing/2014/main" id="{28354AEC-69A1-4A24-8156-C517F843C52F}"/>
              </a:ext>
            </a:extLst>
          </p:cNvPr>
          <p:cNvSpPr>
            <a:spLocks noGrp="1"/>
          </p:cNvSpPr>
          <p:nvPr>
            <p:ph idx="1"/>
          </p:nvPr>
        </p:nvSpPr>
        <p:spPr>
          <a:xfrm>
            <a:off x="399288" y="1062235"/>
            <a:ext cx="10515600" cy="1213503"/>
          </a:xfrm>
        </p:spPr>
        <p:txBody>
          <a:bodyPr/>
          <a:lstStyle/>
          <a:p>
            <a:r>
              <a:rPr lang="el-GR" dirty="0"/>
              <a:t>Οι συμμετέχοντες των ηλικιών 10-11 είχαν πιο υψηλή αυτοεκτίμηση συγκριτικά με τα παιδία που ήταν μεταξύ 12-13 ετών. </a:t>
            </a:r>
            <a:endParaRPr lang="en-US" dirty="0"/>
          </a:p>
          <a:p>
            <a:endParaRPr lang="en-US" dirty="0"/>
          </a:p>
        </p:txBody>
      </p:sp>
      <p:sp>
        <p:nvSpPr>
          <p:cNvPr id="4" name="Title 1">
            <a:extLst>
              <a:ext uri="{FF2B5EF4-FFF2-40B4-BE49-F238E27FC236}">
                <a16:creationId xmlns:a16="http://schemas.microsoft.com/office/drawing/2014/main" id="{00A7D809-588D-4FDD-9A81-B93A15056AB7}"/>
              </a:ext>
            </a:extLst>
          </p:cNvPr>
          <p:cNvSpPr txBox="1">
            <a:spLocks/>
          </p:cNvSpPr>
          <p:nvPr/>
        </p:nvSpPr>
        <p:spPr>
          <a:xfrm>
            <a:off x="399288" y="1766346"/>
            <a:ext cx="10515600" cy="122971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l-GR" dirty="0"/>
              <a:t>Σχολικός εκφοβισμό  </a:t>
            </a:r>
            <a:endParaRPr lang="en-US" dirty="0"/>
          </a:p>
        </p:txBody>
      </p:sp>
      <p:sp>
        <p:nvSpPr>
          <p:cNvPr id="5" name="Title 1">
            <a:extLst>
              <a:ext uri="{FF2B5EF4-FFF2-40B4-BE49-F238E27FC236}">
                <a16:creationId xmlns:a16="http://schemas.microsoft.com/office/drawing/2014/main" id="{3E9A3631-6282-4F31-B19C-4E373200FA9C}"/>
              </a:ext>
            </a:extLst>
          </p:cNvPr>
          <p:cNvSpPr txBox="1">
            <a:spLocks/>
          </p:cNvSpPr>
          <p:nvPr/>
        </p:nvSpPr>
        <p:spPr>
          <a:xfrm>
            <a:off x="399288" y="3851029"/>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l-GR" dirty="0"/>
              <a:t>Δυνατότητες και Δυσκολίες</a:t>
            </a:r>
            <a:endParaRPr lang="en-US" dirty="0"/>
          </a:p>
        </p:txBody>
      </p:sp>
      <p:sp>
        <p:nvSpPr>
          <p:cNvPr id="7" name="Content Placeholder 2">
            <a:extLst>
              <a:ext uri="{FF2B5EF4-FFF2-40B4-BE49-F238E27FC236}">
                <a16:creationId xmlns:a16="http://schemas.microsoft.com/office/drawing/2014/main" id="{E55C11EF-B019-49BF-B553-9BD533509631}"/>
              </a:ext>
            </a:extLst>
          </p:cNvPr>
          <p:cNvSpPr txBox="1">
            <a:spLocks/>
          </p:cNvSpPr>
          <p:nvPr/>
        </p:nvSpPr>
        <p:spPr>
          <a:xfrm>
            <a:off x="260604" y="2730429"/>
            <a:ext cx="10792968" cy="1465232"/>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el-GR" dirty="0"/>
              <a:t>Όσο αφορά τις τραυματικές εμπειρίες όπως είναι ο σχολικός εκφοβισμός, τα παιδία που συμμετείχαν στην παρούσα μελέτη και είχαν θυματοποιηθεί φάνηκε να έχουν χαμηλότερη αυτοεκτίμηση από τα υπόλοιπα παιδιά</a:t>
            </a:r>
            <a:endParaRPr lang="en-US" dirty="0"/>
          </a:p>
        </p:txBody>
      </p:sp>
      <p:sp>
        <p:nvSpPr>
          <p:cNvPr id="8" name="Content Placeholder 2">
            <a:extLst>
              <a:ext uri="{FF2B5EF4-FFF2-40B4-BE49-F238E27FC236}">
                <a16:creationId xmlns:a16="http://schemas.microsoft.com/office/drawing/2014/main" id="{194DF6AC-66B1-4D62-AAE0-2C789E7E00DB}"/>
              </a:ext>
            </a:extLst>
          </p:cNvPr>
          <p:cNvSpPr txBox="1">
            <a:spLocks/>
          </p:cNvSpPr>
          <p:nvPr/>
        </p:nvSpPr>
        <p:spPr>
          <a:xfrm>
            <a:off x="399288" y="5002287"/>
            <a:ext cx="10792968" cy="1586955"/>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l-GR" dirty="0"/>
              <a:t>Συναισθηματικές δυσκολίες</a:t>
            </a:r>
          </a:p>
          <a:p>
            <a:r>
              <a:rPr lang="el-GR" dirty="0"/>
              <a:t>Διαταραχή διαγωγής</a:t>
            </a:r>
          </a:p>
          <a:p>
            <a:r>
              <a:rPr lang="el-GR" dirty="0"/>
              <a:t>Διαταραχή Ελλειμματικής Προσοχής –</a:t>
            </a:r>
            <a:r>
              <a:rPr lang="el-GR" dirty="0" err="1"/>
              <a:t>Υπερκινητικότητα</a:t>
            </a:r>
            <a:endParaRPr lang="el-GR" dirty="0"/>
          </a:p>
          <a:p>
            <a:r>
              <a:rPr lang="el-GR" dirty="0"/>
              <a:t>Προβλήματα με τους συνομήλικους τους  </a:t>
            </a:r>
            <a:endParaRPr lang="en-US" dirty="0"/>
          </a:p>
        </p:txBody>
      </p:sp>
    </p:spTree>
    <p:extLst>
      <p:ext uri="{BB962C8B-B14F-4D97-AF65-F5344CB8AC3E}">
        <p14:creationId xmlns:p14="http://schemas.microsoft.com/office/powerpoint/2010/main" val="24108796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B97D9D-286F-4527-A97B-EF4CA87441AD}"/>
              </a:ext>
            </a:extLst>
          </p:cNvPr>
          <p:cNvSpPr>
            <a:spLocks noGrp="1"/>
          </p:cNvSpPr>
          <p:nvPr>
            <p:ph type="title"/>
          </p:nvPr>
        </p:nvSpPr>
        <p:spPr/>
        <p:txBody>
          <a:bodyPr/>
          <a:lstStyle/>
          <a:p>
            <a:r>
              <a:rPr lang="el-GR" dirty="0"/>
              <a:t>Συζήτηση/Συμπεράσματα</a:t>
            </a:r>
            <a:endParaRPr lang="en-US" dirty="0"/>
          </a:p>
        </p:txBody>
      </p:sp>
      <p:sp>
        <p:nvSpPr>
          <p:cNvPr id="4" name="Rectangle 1">
            <a:extLst>
              <a:ext uri="{FF2B5EF4-FFF2-40B4-BE49-F238E27FC236}">
                <a16:creationId xmlns:a16="http://schemas.microsoft.com/office/drawing/2014/main" id="{AB5EE78E-8F50-4B0E-A1E3-C95F03D86A4B}"/>
              </a:ext>
            </a:extLst>
          </p:cNvPr>
          <p:cNvSpPr>
            <a:spLocks noGrp="1" noChangeArrowheads="1"/>
          </p:cNvSpPr>
          <p:nvPr>
            <p:ph idx="1"/>
          </p:nvPr>
        </p:nvSpPr>
        <p:spPr bwMode="auto">
          <a:xfrm>
            <a:off x="838200" y="2113331"/>
            <a:ext cx="10098024"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just" eaLnBrk="0" fontAlgn="base" hangingPunct="0">
              <a:lnSpc>
                <a:spcPct val="100000"/>
              </a:lnSpc>
              <a:spcBef>
                <a:spcPct val="0"/>
              </a:spcBef>
              <a:spcAft>
                <a:spcPct val="0"/>
              </a:spcAft>
            </a:pPr>
            <a:r>
              <a:rPr lang="en-US" altLang="en-US" sz="2400" b="1" dirty="0" err="1"/>
              <a:t>Προγράμμ</a:t>
            </a:r>
            <a:r>
              <a:rPr lang="en-US" altLang="en-US" sz="2400" b="1" dirty="0"/>
              <a:t>ατα Παρέμβασης</a:t>
            </a:r>
            <a:r>
              <a:rPr lang="en-US" altLang="en-US" sz="2400" dirty="0"/>
              <a:t>: Προγράμματα που στοχεύουν στην ενίσχυση της αυτοεκτίμησης των παιδιών, καθώς και η παροχή υποστήριξης στους μαθητές που αντιμετωπίζουν </a:t>
            </a:r>
            <a:r>
              <a:rPr lang="el-GR" altLang="en-US" sz="2400" dirty="0"/>
              <a:t>οικογενειακά προβλήματα, προβλήματα με τους συνομήλικούς τους, </a:t>
            </a:r>
            <a:r>
              <a:rPr lang="en-US" altLang="en-US" sz="2400" dirty="0" err="1"/>
              <a:t>σχολικό</a:t>
            </a:r>
            <a:r>
              <a:rPr lang="en-US" altLang="en-US" sz="2400" dirty="0"/>
              <a:t> εκφοβισμό, μπορεί να βοηθήσουν στη μείωση των καταθλιπτικών συμπτωμάτων.</a:t>
            </a:r>
          </a:p>
        </p:txBody>
      </p:sp>
      <p:sp>
        <p:nvSpPr>
          <p:cNvPr id="5" name="Rectangle 1">
            <a:extLst>
              <a:ext uri="{FF2B5EF4-FFF2-40B4-BE49-F238E27FC236}">
                <a16:creationId xmlns:a16="http://schemas.microsoft.com/office/drawing/2014/main" id="{A2A936BD-83B0-4E0B-853A-34DF89E2B983}"/>
              </a:ext>
            </a:extLst>
          </p:cNvPr>
          <p:cNvSpPr txBox="1">
            <a:spLocks noChangeArrowheads="1"/>
          </p:cNvSpPr>
          <p:nvPr/>
        </p:nvSpPr>
        <p:spPr bwMode="auto">
          <a:xfrm>
            <a:off x="838200" y="4052323"/>
            <a:ext cx="10098024"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eaLnBrk="0" fontAlgn="base" hangingPunct="0">
              <a:lnSpc>
                <a:spcPct val="100000"/>
              </a:lnSpc>
              <a:spcBef>
                <a:spcPct val="0"/>
              </a:spcBef>
              <a:spcAft>
                <a:spcPct val="0"/>
              </a:spcAft>
              <a:buFont typeface="Arial" panose="020B0604020202020204" pitchFamily="34" charset="0"/>
              <a:buNone/>
            </a:pPr>
            <a:endParaRPr lang="en-US" altLang="en-US" sz="2400" dirty="0">
              <a:latin typeface="+mj-lt"/>
            </a:endParaRPr>
          </a:p>
          <a:p>
            <a:pPr algn="just" eaLnBrk="0" fontAlgn="base" hangingPunct="0">
              <a:lnSpc>
                <a:spcPct val="100000"/>
              </a:lnSpc>
              <a:spcBef>
                <a:spcPct val="0"/>
              </a:spcBef>
              <a:spcAft>
                <a:spcPct val="0"/>
              </a:spcAft>
            </a:pPr>
            <a:r>
              <a:rPr lang="en-US" altLang="en-US" sz="2400" b="1" dirty="0" err="1">
                <a:latin typeface="+mj-lt"/>
              </a:rPr>
              <a:t>Περ</a:t>
            </a:r>
            <a:r>
              <a:rPr lang="en-US" altLang="en-US" sz="2400" b="1" dirty="0">
                <a:latin typeface="+mj-lt"/>
              </a:rPr>
              <a:t>αιτέρω Έρευνα</a:t>
            </a:r>
            <a:r>
              <a:rPr lang="en-US" altLang="en-US" sz="2400" dirty="0">
                <a:latin typeface="+mj-lt"/>
              </a:rPr>
              <a:t>: Προτείνεται περαιτέρω έρευνα για τη διερεύνηση των παρεμβάσεων που θα μπορούσαν να βελτιώσουν την αυτοεκτίμηση στα παιδιά, ιδιαίτερα στις ομάδες υψηλού κινδύνου όπως τα κορίτσια και τα θύματα σχολικού εκφοβισμού.</a:t>
            </a:r>
          </a:p>
        </p:txBody>
      </p:sp>
    </p:spTree>
    <p:extLst>
      <p:ext uri="{BB962C8B-B14F-4D97-AF65-F5344CB8AC3E}">
        <p14:creationId xmlns:p14="http://schemas.microsoft.com/office/powerpoint/2010/main" val="950428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6A9D1FC-8CEB-4E28-A354-46BDB68078FD}"/>
              </a:ext>
            </a:extLst>
          </p:cNvPr>
          <p:cNvPicPr>
            <a:picLocks noChangeAspect="1"/>
          </p:cNvPicPr>
          <p:nvPr/>
        </p:nvPicPr>
        <p:blipFill rotWithShape="1">
          <a:blip r:embed="rId2"/>
          <a:srcRect l="2474" t="4292" r="4464" b="9096"/>
          <a:stretch/>
        </p:blipFill>
        <p:spPr>
          <a:xfrm>
            <a:off x="2820162" y="1474787"/>
            <a:ext cx="5504688" cy="5230368"/>
          </a:xfrm>
          <a:prstGeom prst="rect">
            <a:avLst/>
          </a:prstGeom>
        </p:spPr>
      </p:pic>
      <p:sp>
        <p:nvSpPr>
          <p:cNvPr id="2" name="Title 1">
            <a:extLst>
              <a:ext uri="{FF2B5EF4-FFF2-40B4-BE49-F238E27FC236}">
                <a16:creationId xmlns:a16="http://schemas.microsoft.com/office/drawing/2014/main" id="{72F3440A-FD1C-49C6-854F-51A51239085F}"/>
              </a:ext>
            </a:extLst>
          </p:cNvPr>
          <p:cNvSpPr>
            <a:spLocks noGrp="1"/>
          </p:cNvSpPr>
          <p:nvPr>
            <p:ph type="title"/>
          </p:nvPr>
        </p:nvSpPr>
        <p:spPr>
          <a:xfrm>
            <a:off x="838200" y="0"/>
            <a:ext cx="10763250" cy="2362200"/>
          </a:xfrm>
        </p:spPr>
        <p:txBody>
          <a:bodyPr>
            <a:normAutofit/>
          </a:bodyPr>
          <a:lstStyle/>
          <a:p>
            <a:pPr algn="ctr"/>
            <a:r>
              <a:rPr lang="el-GR" sz="54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Σας ευχαριστώ πολύ για την προσοχή σας</a:t>
            </a:r>
            <a:endParaRPr lang="en-US" sz="54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pic>
        <p:nvPicPr>
          <p:cNvPr id="5122" name="Picture 2" descr="Exclamation Mark Vector Art, Icons, and Graphics for Free Download">
            <a:extLst>
              <a:ext uri="{FF2B5EF4-FFF2-40B4-BE49-F238E27FC236}">
                <a16:creationId xmlns:a16="http://schemas.microsoft.com/office/drawing/2014/main" id="{0BF308C9-FD75-42B1-A71C-6B929BA858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6238" y="2643188"/>
            <a:ext cx="2143125" cy="2143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51228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9B21DD-36E4-27EF-B5C0-D50BFD0077F7}"/>
              </a:ext>
            </a:extLst>
          </p:cNvPr>
          <p:cNvSpPr>
            <a:spLocks noGrp="1"/>
          </p:cNvSpPr>
          <p:nvPr>
            <p:ph type="title"/>
          </p:nvPr>
        </p:nvSpPr>
        <p:spPr/>
        <p:txBody>
          <a:bodyPr/>
          <a:lstStyle/>
          <a:p>
            <a:r>
              <a:rPr lang="en-US" dirty="0" err="1"/>
              <a:t>Εισ</a:t>
            </a:r>
            <a:r>
              <a:rPr lang="en-US" dirty="0"/>
              <a:t>α</a:t>
            </a:r>
            <a:r>
              <a:rPr lang="en-US" dirty="0" err="1"/>
              <a:t>γωγή</a:t>
            </a:r>
            <a:r>
              <a:rPr lang="en-US" dirty="0"/>
              <a:t> </a:t>
            </a:r>
          </a:p>
        </p:txBody>
      </p:sp>
      <p:sp>
        <p:nvSpPr>
          <p:cNvPr id="3" name="Content Placeholder 2">
            <a:extLst>
              <a:ext uri="{FF2B5EF4-FFF2-40B4-BE49-F238E27FC236}">
                <a16:creationId xmlns:a16="http://schemas.microsoft.com/office/drawing/2014/main" id="{4C3E0B89-1B45-96CD-4233-B2A075E824C6}"/>
              </a:ext>
            </a:extLst>
          </p:cNvPr>
          <p:cNvSpPr>
            <a:spLocks noGrp="1"/>
          </p:cNvSpPr>
          <p:nvPr>
            <p:ph idx="1"/>
          </p:nvPr>
        </p:nvSpPr>
        <p:spPr>
          <a:xfrm>
            <a:off x="838200" y="1696229"/>
            <a:ext cx="10644996" cy="4480734"/>
          </a:xfrm>
        </p:spPr>
        <p:txBody>
          <a:bodyPr vert="horz" lIns="91440" tIns="45720" rIns="91440" bIns="45720" rtlCol="0" anchor="t">
            <a:normAutofit/>
          </a:bodyPr>
          <a:lstStyle/>
          <a:p>
            <a:pPr algn="just"/>
            <a:r>
              <a:rPr lang="el-GR" sz="1600" dirty="0">
                <a:latin typeface="Times New Roman"/>
                <a:cs typeface="Times New Roman"/>
              </a:rPr>
              <a:t>Ένα στα εφτά ηλικίας 10-19 ετών πάσχουν από προβλήματα ψυχικής υγείας</a:t>
            </a:r>
            <a:endParaRPr lang="en-US" sz="1600" dirty="0">
              <a:latin typeface="Times New Roman"/>
              <a:cs typeface="Times New Roman"/>
            </a:endParaRPr>
          </a:p>
          <a:p>
            <a:r>
              <a:rPr lang="el-GR" sz="1600" dirty="0"/>
              <a:t>13% της παγκόσμιας επιβάρυνσης των ασθενειών σε αυτές τις ηλικίες </a:t>
            </a:r>
            <a:endParaRPr lang="en-US" sz="1600" dirty="0"/>
          </a:p>
          <a:p>
            <a:r>
              <a:rPr lang="el-GR" sz="1600" dirty="0"/>
              <a:t>Τα προβλήματα ψυχικής υγείας στα παιδιά ηλικίας 3-17 ετών συνυπάρχουν σε μεγάλο ποσοστό πέραν του ενός</a:t>
            </a:r>
          </a:p>
          <a:p>
            <a:endParaRPr lang="el-GR" sz="1600" dirty="0"/>
          </a:p>
          <a:p>
            <a:pPr marL="0" indent="0">
              <a:buNone/>
            </a:pPr>
            <a:r>
              <a:rPr lang="el-GR" sz="1600" dirty="0"/>
              <a:t>                    Τρία στα τέσσερα παιδιά (73,8%) έχουν κατάθλιψη και άγχος, ενώ ένα στα δύο παιδιά έχουν προβλήματα συμπεριφοράς (42,7%). Επίσης, στα παιδιά με προβλήματα συμπεριφοράς ένα στα πέντε παιδιά (20,3%) συνυπάρχει και κατάθλιψη</a:t>
            </a:r>
          </a:p>
          <a:p>
            <a:pPr marL="0" indent="0">
              <a:buNone/>
            </a:pPr>
            <a:endParaRPr lang="el-GR" sz="1600" dirty="0"/>
          </a:p>
          <a:p>
            <a:pPr marL="0" indent="0">
              <a:buNone/>
            </a:pPr>
            <a:r>
              <a:rPr lang="el-GR" sz="1600" dirty="0"/>
              <a:t>Ωστόσο, παρόλη τη σταθερότητα  των ποσοστών της παιδικής κατάθλιψης των τελευταίων πέντε χρόνων παραμένει ακόμα σε υψηλά επίπεδα αφού 2.7 εκατομμύρια περίπου (4.4%) παιδιά ηλικίας 3-17 ετών έχουν διαγνωστεί με κατάθλιψη από το 2016-2019</a:t>
            </a:r>
            <a:endParaRPr lang="en-US" sz="1600" dirty="0"/>
          </a:p>
        </p:txBody>
      </p:sp>
      <p:sp>
        <p:nvSpPr>
          <p:cNvPr id="4" name="Arrow: Right 3">
            <a:extLst>
              <a:ext uri="{FF2B5EF4-FFF2-40B4-BE49-F238E27FC236}">
                <a16:creationId xmlns:a16="http://schemas.microsoft.com/office/drawing/2014/main" id="{09A6DCD3-2360-45D9-8224-CF2072ED7559}"/>
              </a:ext>
            </a:extLst>
          </p:cNvPr>
          <p:cNvSpPr/>
          <p:nvPr/>
        </p:nvSpPr>
        <p:spPr>
          <a:xfrm>
            <a:off x="1030893" y="2921619"/>
            <a:ext cx="656063" cy="5073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9B014932-84BB-4B16-8848-BB30CCB576E8}"/>
              </a:ext>
            </a:extLst>
          </p:cNvPr>
          <p:cNvSpPr txBox="1"/>
          <p:nvPr/>
        </p:nvSpPr>
        <p:spPr>
          <a:xfrm>
            <a:off x="6096000" y="6272419"/>
            <a:ext cx="5614639" cy="369332"/>
          </a:xfrm>
          <a:prstGeom prst="rect">
            <a:avLst/>
          </a:prstGeom>
          <a:noFill/>
        </p:spPr>
        <p:txBody>
          <a:bodyPr wrap="square" rtlCol="0">
            <a:spAutoFit/>
          </a:bodyPr>
          <a:lstStyle/>
          <a:p>
            <a:r>
              <a:rPr lang="el-GR" dirty="0"/>
              <a:t>(WHO,2021</a:t>
            </a:r>
            <a:r>
              <a:rPr lang="en-US" dirty="0"/>
              <a:t> </a:t>
            </a:r>
            <a:r>
              <a:rPr lang="en-US" dirty="0" err="1"/>
              <a:t>Bitsko</a:t>
            </a:r>
            <a:r>
              <a:rPr lang="el-GR" dirty="0"/>
              <a:t>  </a:t>
            </a:r>
            <a:r>
              <a:rPr lang="en-US" dirty="0"/>
              <a:t>et</a:t>
            </a:r>
            <a:r>
              <a:rPr lang="el-GR" dirty="0"/>
              <a:t> </a:t>
            </a:r>
            <a:r>
              <a:rPr lang="en-US" dirty="0"/>
              <a:t>al</a:t>
            </a:r>
            <a:r>
              <a:rPr lang="el-GR" dirty="0"/>
              <a:t>., 2022, </a:t>
            </a:r>
            <a:r>
              <a:rPr lang="el-GR" dirty="0" err="1"/>
              <a:t>Ghandour</a:t>
            </a:r>
            <a:r>
              <a:rPr lang="el-GR" dirty="0"/>
              <a:t> et.al.,2019).</a:t>
            </a:r>
            <a:endParaRPr lang="en-US" dirty="0"/>
          </a:p>
        </p:txBody>
      </p:sp>
      <p:sp>
        <p:nvSpPr>
          <p:cNvPr id="7" name="AutoShape 4" descr="Balance Phone on LinkedIn: 🚨 Teen Depression on the Rise - Is Social Media  to Blame? 📑 Data…">
            <a:extLst>
              <a:ext uri="{FF2B5EF4-FFF2-40B4-BE49-F238E27FC236}">
                <a16:creationId xmlns:a16="http://schemas.microsoft.com/office/drawing/2014/main" id="{DAFB4BCB-C76D-4FB3-A36B-E35F7AA2793F}"/>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6" descr="Balance Phone on LinkedIn: 🚨 Teen Depression on the Rise - Is Social Media  to Blame? 📑 Data…">
            <a:extLst>
              <a:ext uri="{FF2B5EF4-FFF2-40B4-BE49-F238E27FC236}">
                <a16:creationId xmlns:a16="http://schemas.microsoft.com/office/drawing/2014/main" id="{F860E189-B23D-4DA6-AF55-C60758648177}"/>
              </a:ext>
            </a:extLst>
          </p:cNvPr>
          <p:cNvSpPr>
            <a:spLocks noChangeAspect="1" noChangeArrowheads="1"/>
          </p:cNvSpPr>
          <p:nvPr/>
        </p:nvSpPr>
        <p:spPr bwMode="auto">
          <a:xfrm>
            <a:off x="6095999" y="3428999"/>
            <a:ext cx="3308207" cy="330820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7749248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1E8635-5709-4E32-A7B2-5EC4EA48A995}"/>
              </a:ext>
            </a:extLst>
          </p:cNvPr>
          <p:cNvSpPr>
            <a:spLocks noGrp="1"/>
          </p:cNvSpPr>
          <p:nvPr>
            <p:ph type="title"/>
          </p:nvPr>
        </p:nvSpPr>
        <p:spPr/>
        <p:txBody>
          <a:bodyPr/>
          <a:lstStyle/>
          <a:p>
            <a:r>
              <a:rPr lang="en-US" dirty="0" err="1"/>
              <a:t>Εισ</a:t>
            </a:r>
            <a:r>
              <a:rPr lang="en-US" dirty="0"/>
              <a:t>αγωγή</a:t>
            </a:r>
          </a:p>
        </p:txBody>
      </p:sp>
      <p:sp>
        <p:nvSpPr>
          <p:cNvPr id="3" name="Content Placeholder 2">
            <a:extLst>
              <a:ext uri="{FF2B5EF4-FFF2-40B4-BE49-F238E27FC236}">
                <a16:creationId xmlns:a16="http://schemas.microsoft.com/office/drawing/2014/main" id="{B3D006ED-A8BB-4286-A5F8-FCC83FB5C3BA}"/>
              </a:ext>
            </a:extLst>
          </p:cNvPr>
          <p:cNvSpPr>
            <a:spLocks noGrp="1"/>
          </p:cNvSpPr>
          <p:nvPr>
            <p:ph idx="1"/>
          </p:nvPr>
        </p:nvSpPr>
        <p:spPr/>
        <p:txBody>
          <a:bodyPr/>
          <a:lstStyle/>
          <a:p>
            <a:pPr marL="0" indent="0">
              <a:buNone/>
            </a:pPr>
            <a:r>
              <a:rPr lang="el-GR" dirty="0"/>
              <a:t>Πολλοί παράγοντες συσχετίζονται, </a:t>
            </a:r>
            <a:r>
              <a:rPr lang="el-GR" dirty="0" err="1"/>
              <a:t>αλληλεπιδρούν</a:t>
            </a:r>
            <a:r>
              <a:rPr lang="el-GR" dirty="0"/>
              <a:t> και δημιουργούν ένα πρόσφορο έδαφος για την ανάπτυξη της κατάθλιψης.</a:t>
            </a:r>
          </a:p>
          <a:p>
            <a:r>
              <a:rPr lang="el-GR" dirty="0"/>
              <a:t>Ατομικά χαρακτηριστικά (</a:t>
            </a:r>
            <a:r>
              <a:rPr lang="el-GR" dirty="0" err="1"/>
              <a:t>π.χ</a:t>
            </a:r>
            <a:r>
              <a:rPr lang="el-GR" dirty="0"/>
              <a:t> </a:t>
            </a:r>
            <a:r>
              <a:rPr lang="el-GR" dirty="0" err="1"/>
              <a:t>Αυοτεκτίμηση</a:t>
            </a:r>
            <a:r>
              <a:rPr lang="el-GR" dirty="0"/>
              <a:t>, Ταπεραμέντο)</a:t>
            </a:r>
          </a:p>
          <a:p>
            <a:r>
              <a:rPr lang="el-GR" dirty="0"/>
              <a:t>Οικογενειακά χαρακτηριστικά (</a:t>
            </a:r>
            <a:r>
              <a:rPr lang="el-GR" dirty="0" err="1"/>
              <a:t>π.χ</a:t>
            </a:r>
            <a:r>
              <a:rPr lang="el-GR" dirty="0"/>
              <a:t> δυσλειτουργικές οικογένειες)   </a:t>
            </a:r>
          </a:p>
          <a:p>
            <a:r>
              <a:rPr lang="el-GR" dirty="0" err="1"/>
              <a:t>Στρεσογόνα</a:t>
            </a:r>
            <a:r>
              <a:rPr lang="el-GR" dirty="0"/>
              <a:t> γεγονότα (</a:t>
            </a:r>
            <a:r>
              <a:rPr lang="el-GR" dirty="0" err="1"/>
              <a:t>π.χ</a:t>
            </a:r>
            <a:r>
              <a:rPr lang="el-GR" dirty="0"/>
              <a:t> Σχολικός εκφοβισμός)</a:t>
            </a:r>
          </a:p>
          <a:p>
            <a:r>
              <a:rPr lang="el-GR" dirty="0"/>
              <a:t>Συνομήλικοι </a:t>
            </a:r>
            <a:endParaRPr lang="en-US" dirty="0"/>
          </a:p>
        </p:txBody>
      </p:sp>
    </p:spTree>
    <p:extLst>
      <p:ext uri="{BB962C8B-B14F-4D97-AF65-F5344CB8AC3E}">
        <p14:creationId xmlns:p14="http://schemas.microsoft.com/office/powerpoint/2010/main" val="40400258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384EF0-5129-4030-BC83-3E78867FEFC4}"/>
              </a:ext>
            </a:extLst>
          </p:cNvPr>
          <p:cNvSpPr>
            <a:spLocks noGrp="1"/>
          </p:cNvSpPr>
          <p:nvPr>
            <p:ph type="title"/>
          </p:nvPr>
        </p:nvSpPr>
        <p:spPr/>
        <p:txBody>
          <a:bodyPr/>
          <a:lstStyle/>
          <a:p>
            <a:r>
              <a:rPr lang="el-GR" dirty="0"/>
              <a:t>Σκοπός</a:t>
            </a:r>
            <a:endParaRPr lang="en-US" dirty="0"/>
          </a:p>
        </p:txBody>
      </p:sp>
      <p:sp>
        <p:nvSpPr>
          <p:cNvPr id="3" name="Content Placeholder 2">
            <a:extLst>
              <a:ext uri="{FF2B5EF4-FFF2-40B4-BE49-F238E27FC236}">
                <a16:creationId xmlns:a16="http://schemas.microsoft.com/office/drawing/2014/main" id="{134DA52C-DEA8-47D0-8393-747A27E6C9AF}"/>
              </a:ext>
            </a:extLst>
          </p:cNvPr>
          <p:cNvSpPr>
            <a:spLocks noGrp="1"/>
          </p:cNvSpPr>
          <p:nvPr>
            <p:ph idx="1"/>
          </p:nvPr>
        </p:nvSpPr>
        <p:spPr/>
        <p:txBody>
          <a:bodyPr/>
          <a:lstStyle/>
          <a:p>
            <a:pPr algn="just"/>
            <a:r>
              <a:rPr lang="el-GR" dirty="0"/>
              <a:t>Η διερεύνηση της σχέσης μεταξύ συμπτωμάτων κατάθλιψης και σχολικού εκφοβισμού σε παιδιά, τελειόφοιτους μαθητές δημοτικής εκπαίδευσης, στην Κύπρο.</a:t>
            </a:r>
          </a:p>
          <a:p>
            <a:pPr marL="0" indent="0" algn="just">
              <a:buNone/>
            </a:pPr>
            <a:endParaRPr lang="el-GR" dirty="0"/>
          </a:p>
          <a:p>
            <a:pPr marL="0" indent="0" algn="just">
              <a:buNone/>
            </a:pPr>
            <a:r>
              <a:rPr lang="el-GR" dirty="0"/>
              <a:t>                           Σχέση αυτοεκτίμηση και καταθλιπτικών </a:t>
            </a:r>
            <a:endParaRPr lang="en-US" dirty="0"/>
          </a:p>
        </p:txBody>
      </p:sp>
      <p:sp>
        <p:nvSpPr>
          <p:cNvPr id="4" name="Arrow: Right 3">
            <a:extLst>
              <a:ext uri="{FF2B5EF4-FFF2-40B4-BE49-F238E27FC236}">
                <a16:creationId xmlns:a16="http://schemas.microsoft.com/office/drawing/2014/main" id="{09B3BFF1-B7F2-42A9-8332-00615E35572A}"/>
              </a:ext>
            </a:extLst>
          </p:cNvPr>
          <p:cNvSpPr/>
          <p:nvPr/>
        </p:nvSpPr>
        <p:spPr>
          <a:xfrm>
            <a:off x="1075944" y="3486087"/>
            <a:ext cx="1996440" cy="7315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Study establishes link between teen bullying and depression">
            <a:extLst>
              <a:ext uri="{FF2B5EF4-FFF2-40B4-BE49-F238E27FC236}">
                <a16:creationId xmlns:a16="http://schemas.microsoft.com/office/drawing/2014/main" id="{9CBF786B-BD6E-4898-888C-59380B9EE03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76368" y="3851847"/>
            <a:ext cx="6286500" cy="3211767"/>
          </a:xfrm>
          <a:prstGeom prst="rect">
            <a:avLst/>
          </a:prstGeom>
          <a:noFill/>
          <a:effectLst>
            <a:softEdge rad="635000"/>
          </a:effectLst>
          <a:extLst>
            <a:ext uri="{909E8E84-426E-40DD-AFC4-6F175D3DCCD1}">
              <a14:hiddenFill xmlns:a14="http://schemas.microsoft.com/office/drawing/2010/main">
                <a:solidFill>
                  <a:srgbClr val="FFFFFF"/>
                </a:solidFill>
              </a14:hiddenFill>
            </a:ext>
          </a:extLst>
        </p:spPr>
      </p:pic>
      <p:pic>
        <p:nvPicPr>
          <p:cNvPr id="1028" name="Picture 4" descr="Teenage bullying linked to adult depression › News in Science (ABC Science)">
            <a:extLst>
              <a:ext uri="{FF2B5EF4-FFF2-40B4-BE49-F238E27FC236}">
                <a16:creationId xmlns:a16="http://schemas.microsoft.com/office/drawing/2014/main" id="{EA2E695B-6102-4781-9348-A5660CB439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005073"/>
            <a:ext cx="6157720" cy="3058542"/>
          </a:xfrm>
          <a:prstGeom prst="rect">
            <a:avLst/>
          </a:prstGeom>
          <a:noFill/>
          <a:effectLst>
            <a:softEdge rad="444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89878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E2339F-12A8-4D67-B3F5-911031B0779B}"/>
              </a:ext>
            </a:extLst>
          </p:cNvPr>
          <p:cNvSpPr>
            <a:spLocks noGrp="1"/>
          </p:cNvSpPr>
          <p:nvPr>
            <p:ph type="title"/>
          </p:nvPr>
        </p:nvSpPr>
        <p:spPr/>
        <p:txBody>
          <a:bodyPr/>
          <a:lstStyle/>
          <a:p>
            <a:r>
              <a:rPr lang="el-GR" dirty="0"/>
              <a:t>Υλικό και Μέθοδος</a:t>
            </a:r>
            <a:endParaRPr lang="en-US" dirty="0"/>
          </a:p>
        </p:txBody>
      </p:sp>
      <p:sp>
        <p:nvSpPr>
          <p:cNvPr id="3" name="Content Placeholder 2">
            <a:extLst>
              <a:ext uri="{FF2B5EF4-FFF2-40B4-BE49-F238E27FC236}">
                <a16:creationId xmlns:a16="http://schemas.microsoft.com/office/drawing/2014/main" id="{63794627-FEE7-4394-BCFC-A017D86AB93E}"/>
              </a:ext>
            </a:extLst>
          </p:cNvPr>
          <p:cNvSpPr>
            <a:spLocks noGrp="1"/>
          </p:cNvSpPr>
          <p:nvPr>
            <p:ph idx="1"/>
          </p:nvPr>
        </p:nvSpPr>
        <p:spPr>
          <a:xfrm>
            <a:off x="838200" y="1644016"/>
            <a:ext cx="10515600" cy="5032375"/>
          </a:xfrm>
        </p:spPr>
        <p:txBody>
          <a:bodyPr>
            <a:normAutofit fontScale="85000" lnSpcReduction="20000"/>
          </a:bodyPr>
          <a:lstStyle/>
          <a:p>
            <a:r>
              <a:rPr lang="el-GR" b="1" dirty="0"/>
              <a:t>Ερευνητικός Σχεδιασμός</a:t>
            </a:r>
            <a:endParaRPr lang="en-US" b="1" dirty="0"/>
          </a:p>
          <a:p>
            <a:pPr marL="0" indent="0">
              <a:buNone/>
            </a:pPr>
            <a:r>
              <a:rPr lang="el-GR" dirty="0"/>
              <a:t>Πρόκειται για μια περιγραφική μελέτη συσχέτισης με συγχρονικές συγκρίσεις.</a:t>
            </a:r>
          </a:p>
          <a:p>
            <a:r>
              <a:rPr lang="el-GR" b="1" dirty="0"/>
              <a:t>Περιβάλλον μελέτης</a:t>
            </a:r>
            <a:endParaRPr lang="en-US" b="1" dirty="0"/>
          </a:p>
          <a:p>
            <a:pPr marL="0" indent="0">
              <a:buNone/>
            </a:pPr>
            <a:r>
              <a:rPr lang="el-GR" dirty="0"/>
              <a:t>Η συλλογή των δεδομένων έγινε στα σχολεία και συγκεκριμένα μέσα στη τάξη σε διδακτικό χρόνο (2021-2022, 2022-2023)</a:t>
            </a:r>
            <a:endParaRPr lang="en-US" dirty="0"/>
          </a:p>
          <a:p>
            <a:r>
              <a:rPr lang="el-GR" b="1" dirty="0"/>
              <a:t>Μέθοδος Δειγματοληψίας</a:t>
            </a:r>
            <a:endParaRPr lang="en-US" b="1" dirty="0"/>
          </a:p>
          <a:p>
            <a:pPr marL="0" indent="0">
              <a:buNone/>
            </a:pPr>
            <a:r>
              <a:rPr lang="el-GR" dirty="0"/>
              <a:t>Με τυχαία δειγματοληψία από όλη τη Κύπρο</a:t>
            </a:r>
          </a:p>
          <a:p>
            <a:r>
              <a:rPr lang="el-GR" b="1" dirty="0"/>
              <a:t>Πληθυσμός στόχος</a:t>
            </a:r>
            <a:endParaRPr lang="en-US" b="1" dirty="0"/>
          </a:p>
          <a:p>
            <a:pPr marL="0" indent="0" algn="just">
              <a:buNone/>
            </a:pPr>
            <a:r>
              <a:rPr lang="el-GR" dirty="0"/>
              <a:t>Ο πληθυσμός στόχος της μελέτης ήταν παιδιά ηλικία 10-13 ετών και συγκεκριμένα τελειόφοιτοι μαθητές δημοτικής εκπαίδευσης (6</a:t>
            </a:r>
            <a:r>
              <a:rPr lang="el-GR" baseline="30000" dirty="0"/>
              <a:t>η</a:t>
            </a:r>
            <a:r>
              <a:rPr lang="el-GR" dirty="0"/>
              <a:t> τάξη) από όλη την Κύπρο, από δημόσιο και ιδιωτικό τομέα. </a:t>
            </a:r>
          </a:p>
          <a:p>
            <a:pPr algn="just"/>
            <a:r>
              <a:rPr lang="el-GR" b="1" dirty="0"/>
              <a:t>Δείγμα</a:t>
            </a:r>
          </a:p>
          <a:p>
            <a:pPr marL="0" indent="0" algn="just">
              <a:buNone/>
            </a:pPr>
            <a:r>
              <a:rPr lang="el-GR" dirty="0"/>
              <a:t>552 Παιδιά </a:t>
            </a:r>
            <a:endParaRPr lang="en-US" dirty="0"/>
          </a:p>
          <a:p>
            <a:pPr marL="0" indent="0">
              <a:buNone/>
            </a:pPr>
            <a:endParaRPr lang="en-US" dirty="0"/>
          </a:p>
        </p:txBody>
      </p:sp>
    </p:spTree>
    <p:extLst>
      <p:ext uri="{BB962C8B-B14F-4D97-AF65-F5344CB8AC3E}">
        <p14:creationId xmlns:p14="http://schemas.microsoft.com/office/powerpoint/2010/main" val="1889382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133111-2F3A-4901-9677-71F75AAB0B10}"/>
              </a:ext>
            </a:extLst>
          </p:cNvPr>
          <p:cNvSpPr>
            <a:spLocks noGrp="1"/>
          </p:cNvSpPr>
          <p:nvPr>
            <p:ph type="title"/>
          </p:nvPr>
        </p:nvSpPr>
        <p:spPr>
          <a:xfrm>
            <a:off x="179832" y="0"/>
            <a:ext cx="10515600" cy="1325563"/>
          </a:xfrm>
        </p:spPr>
        <p:txBody>
          <a:bodyPr>
            <a:normAutofit/>
          </a:bodyPr>
          <a:lstStyle/>
          <a:p>
            <a:pPr algn="r"/>
            <a:r>
              <a:rPr lang="en-US" sz="4800" b="1" dirty="0"/>
              <a:t>Κα</a:t>
            </a:r>
            <a:r>
              <a:rPr lang="en-US" sz="4800" b="1" dirty="0" err="1"/>
              <a:t>τάθλιψη</a:t>
            </a:r>
            <a:endParaRPr lang="en-US" sz="4800" b="1" dirty="0"/>
          </a:p>
        </p:txBody>
      </p:sp>
      <p:pic>
        <p:nvPicPr>
          <p:cNvPr id="2050" name="Picture 2" descr="Η κατάθλιψη">
            <a:extLst>
              <a:ext uri="{FF2B5EF4-FFF2-40B4-BE49-F238E27FC236}">
                <a16:creationId xmlns:a16="http://schemas.microsoft.com/office/drawing/2014/main" id="{228588DC-BC86-4349-AB0E-8D8786574BA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39328" y="3730752"/>
            <a:ext cx="3688144" cy="3127248"/>
          </a:xfrm>
          <a:prstGeom prst="rect">
            <a:avLst/>
          </a:prstGeom>
          <a:noFill/>
          <a:effectLst>
            <a:softEdge rad="1016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27605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ACD010-7475-47B7-B81B-9DCCC27539DE}"/>
              </a:ext>
            </a:extLst>
          </p:cNvPr>
          <p:cNvSpPr>
            <a:spLocks noGrp="1"/>
          </p:cNvSpPr>
          <p:nvPr>
            <p:ph type="title"/>
          </p:nvPr>
        </p:nvSpPr>
        <p:spPr/>
        <p:txBody>
          <a:bodyPr/>
          <a:lstStyle/>
          <a:p>
            <a:r>
              <a:rPr lang="en-US" dirty="0"/>
              <a:t>Κα</a:t>
            </a:r>
            <a:r>
              <a:rPr lang="en-US" dirty="0" err="1"/>
              <a:t>τάθλιψη</a:t>
            </a:r>
            <a:endParaRPr lang="en-US" dirty="0"/>
          </a:p>
        </p:txBody>
      </p:sp>
      <p:sp>
        <p:nvSpPr>
          <p:cNvPr id="3" name="Content Placeholder 2">
            <a:extLst>
              <a:ext uri="{FF2B5EF4-FFF2-40B4-BE49-F238E27FC236}">
                <a16:creationId xmlns:a16="http://schemas.microsoft.com/office/drawing/2014/main" id="{B53A7B1C-E281-4F61-A1B3-64981E888431}"/>
              </a:ext>
            </a:extLst>
          </p:cNvPr>
          <p:cNvSpPr>
            <a:spLocks noGrp="1"/>
          </p:cNvSpPr>
          <p:nvPr>
            <p:ph idx="1"/>
          </p:nvPr>
        </p:nvSpPr>
        <p:spPr/>
        <p:txBody>
          <a:bodyPr>
            <a:normAutofit/>
          </a:bodyPr>
          <a:lstStyle/>
          <a:p>
            <a:pPr algn="just"/>
            <a:r>
              <a:rPr lang="el-GR" sz="2400" dirty="0">
                <a:latin typeface="Times New Roman"/>
                <a:cs typeface="Times New Roman"/>
              </a:rPr>
              <a:t>Η κατάθλιψη αποτελεί μια παθολογική κατάσταση, όπου κυρίαρχο συναίσθημα είναι  η υπερβολικά έντονη </a:t>
            </a:r>
            <a:r>
              <a:rPr lang="el-GR" sz="2400" b="1" dirty="0">
                <a:latin typeface="Times New Roman"/>
                <a:cs typeface="Times New Roman"/>
              </a:rPr>
              <a:t>θλίψη</a:t>
            </a:r>
            <a:r>
              <a:rPr lang="el-GR" sz="2400" dirty="0">
                <a:latin typeface="Times New Roman"/>
                <a:cs typeface="Times New Roman"/>
              </a:rPr>
              <a:t> και η παρατεταμένη </a:t>
            </a:r>
            <a:r>
              <a:rPr lang="el-GR" sz="2400" b="1" dirty="0">
                <a:latin typeface="Times New Roman"/>
                <a:cs typeface="Times New Roman"/>
              </a:rPr>
              <a:t>μελαγχολία</a:t>
            </a:r>
            <a:r>
              <a:rPr lang="el-GR" sz="2400" dirty="0">
                <a:latin typeface="Times New Roman"/>
                <a:cs typeface="Times New Roman"/>
              </a:rPr>
              <a:t>, ενώ παράλληλα, συνυπάρχει και μια πληθώρα άλλων συμπτωμάτων, όπως  η </a:t>
            </a:r>
            <a:r>
              <a:rPr lang="el-GR" sz="2400" b="1" dirty="0">
                <a:latin typeface="Times New Roman"/>
                <a:cs typeface="Times New Roman"/>
              </a:rPr>
              <a:t>απώλεια ενδιαφέροντος</a:t>
            </a:r>
            <a:r>
              <a:rPr lang="el-GR" sz="2400" dirty="0">
                <a:latin typeface="Times New Roman"/>
                <a:cs typeface="Times New Roman"/>
              </a:rPr>
              <a:t> και </a:t>
            </a:r>
            <a:r>
              <a:rPr lang="el-GR" sz="2400" b="1" dirty="0">
                <a:latin typeface="Times New Roman"/>
                <a:cs typeface="Times New Roman"/>
              </a:rPr>
              <a:t>ευχαρίστησης</a:t>
            </a:r>
            <a:r>
              <a:rPr lang="el-GR" sz="2400" dirty="0">
                <a:latin typeface="Times New Roman"/>
                <a:cs typeface="Times New Roman"/>
              </a:rPr>
              <a:t> στις καθημερινές δραστηριότητες στο μεγαλύτερο μέρος της ημέρας ή σχεδόν καθημερινά. </a:t>
            </a:r>
            <a:r>
              <a:rPr lang="el-GR" sz="2400" b="1" dirty="0">
                <a:latin typeface="Times New Roman"/>
                <a:cs typeface="Times New Roman"/>
              </a:rPr>
              <a:t>Μειωμένη ενεργητικότητα</a:t>
            </a:r>
            <a:r>
              <a:rPr lang="el-GR" sz="2400" dirty="0">
                <a:latin typeface="Times New Roman"/>
                <a:cs typeface="Times New Roman"/>
              </a:rPr>
              <a:t>, </a:t>
            </a:r>
            <a:r>
              <a:rPr lang="el-GR" sz="2400" b="1" dirty="0">
                <a:latin typeface="Times New Roman"/>
                <a:cs typeface="Times New Roman"/>
              </a:rPr>
              <a:t>συγκέντρωση</a:t>
            </a:r>
            <a:r>
              <a:rPr lang="el-GR" sz="2400" dirty="0">
                <a:latin typeface="Times New Roman"/>
                <a:cs typeface="Times New Roman"/>
              </a:rPr>
              <a:t> και </a:t>
            </a:r>
            <a:r>
              <a:rPr lang="el-GR" sz="2400" b="1" dirty="0">
                <a:latin typeface="Times New Roman"/>
                <a:cs typeface="Times New Roman"/>
              </a:rPr>
              <a:t>προσοχή, εύκολη κόπωση ή απώλεια ενεργητικότητας και διαταραχές στον ύπνο όπως η αυπνία ή </a:t>
            </a:r>
            <a:r>
              <a:rPr lang="el-GR" sz="2400" b="1" dirty="0" err="1">
                <a:latin typeface="Times New Roman"/>
                <a:cs typeface="Times New Roman"/>
              </a:rPr>
              <a:t>υπεραυπνία</a:t>
            </a:r>
            <a:r>
              <a:rPr lang="el-GR" sz="2400" b="1" dirty="0">
                <a:latin typeface="Times New Roman"/>
                <a:cs typeface="Times New Roman"/>
              </a:rPr>
              <a:t>  </a:t>
            </a:r>
            <a:r>
              <a:rPr lang="el-GR" sz="2400" dirty="0">
                <a:latin typeface="Times New Roman"/>
                <a:cs typeface="Times New Roman"/>
              </a:rPr>
              <a:t>σχεδόν καθημερινά. Σημαντική </a:t>
            </a:r>
            <a:r>
              <a:rPr lang="el-GR" sz="2400" b="1" dirty="0">
                <a:latin typeface="Times New Roman"/>
                <a:cs typeface="Times New Roman"/>
              </a:rPr>
              <a:t>αύξηση ή μείωση του σωματικού τους βάρος(5%)</a:t>
            </a:r>
            <a:r>
              <a:rPr lang="el-GR" sz="2400" dirty="0">
                <a:latin typeface="Times New Roman"/>
                <a:cs typeface="Times New Roman"/>
              </a:rPr>
              <a:t>. Επίσης, μπορεί να παρουσιάσει </a:t>
            </a:r>
            <a:r>
              <a:rPr lang="el-GR" sz="2400" b="1" dirty="0">
                <a:latin typeface="Times New Roman"/>
                <a:cs typeface="Times New Roman"/>
              </a:rPr>
              <a:t>ψυχοκινητική διέγερση ή επιβράδυνση</a:t>
            </a:r>
            <a:r>
              <a:rPr lang="el-GR" sz="2400" dirty="0">
                <a:latin typeface="Times New Roman"/>
                <a:cs typeface="Times New Roman"/>
              </a:rPr>
              <a:t> σχεδόν καθημερινά,  μπορεί να παρουσιαστούν, </a:t>
            </a:r>
            <a:r>
              <a:rPr lang="el-GR" sz="2400" b="1" dirty="0">
                <a:latin typeface="Times New Roman"/>
                <a:cs typeface="Times New Roman"/>
              </a:rPr>
              <a:t>ιδέες, υποτίμησης του εαυτού, αυτό μομφής, αναξιότητας και ενοχής, απαισιόδοξες σκέψεις για το μέλλον και ιδέες ή και πράξεις αυτοκαταστροφής</a:t>
            </a:r>
            <a:endParaRPr lang="en-US" sz="2400" b="1" dirty="0"/>
          </a:p>
          <a:p>
            <a:endParaRPr lang="en-US" sz="2400" dirty="0"/>
          </a:p>
        </p:txBody>
      </p:sp>
      <p:sp>
        <p:nvSpPr>
          <p:cNvPr id="4" name="Rectangle 3">
            <a:extLst>
              <a:ext uri="{FF2B5EF4-FFF2-40B4-BE49-F238E27FC236}">
                <a16:creationId xmlns:a16="http://schemas.microsoft.com/office/drawing/2014/main" id="{A9FCA6F5-E2C5-421D-B245-17C7EEFD1151}"/>
              </a:ext>
            </a:extLst>
          </p:cNvPr>
          <p:cNvSpPr/>
          <p:nvPr/>
        </p:nvSpPr>
        <p:spPr>
          <a:xfrm>
            <a:off x="10091936" y="6252655"/>
            <a:ext cx="1776976" cy="369332"/>
          </a:xfrm>
          <a:prstGeom prst="rect">
            <a:avLst/>
          </a:prstGeom>
        </p:spPr>
        <p:txBody>
          <a:bodyPr wrap="square">
            <a:spAutoFit/>
          </a:bodyPr>
          <a:lstStyle/>
          <a:p>
            <a:r>
              <a:rPr lang="el-GR" dirty="0">
                <a:latin typeface="Times New Roman"/>
                <a:cs typeface="Times New Roman"/>
              </a:rPr>
              <a:t>(APA,2022)</a:t>
            </a:r>
            <a:endParaRPr lang="en-US" dirty="0"/>
          </a:p>
        </p:txBody>
      </p:sp>
    </p:spTree>
    <p:extLst>
      <p:ext uri="{BB962C8B-B14F-4D97-AF65-F5344CB8AC3E}">
        <p14:creationId xmlns:p14="http://schemas.microsoft.com/office/powerpoint/2010/main" val="23904567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7B8256-0487-0EE5-446B-E7A56B508EEF}"/>
              </a:ext>
            </a:extLst>
          </p:cNvPr>
          <p:cNvSpPr>
            <a:spLocks noGrp="1"/>
          </p:cNvSpPr>
          <p:nvPr>
            <p:ph type="title"/>
          </p:nvPr>
        </p:nvSpPr>
        <p:spPr/>
        <p:txBody>
          <a:bodyPr/>
          <a:lstStyle/>
          <a:p>
            <a:r>
              <a:rPr lang="el-GR" dirty="0"/>
              <a:t>Καταθλιπτικά συμπτώματα στα παιδία</a:t>
            </a:r>
            <a:endParaRPr lang="en-US" dirty="0"/>
          </a:p>
        </p:txBody>
      </p:sp>
      <p:sp>
        <p:nvSpPr>
          <p:cNvPr id="3" name="Content Placeholder 2">
            <a:extLst>
              <a:ext uri="{FF2B5EF4-FFF2-40B4-BE49-F238E27FC236}">
                <a16:creationId xmlns:a16="http://schemas.microsoft.com/office/drawing/2014/main" id="{3F41ADD6-51B2-4A67-26C3-E465D459C5D2}"/>
              </a:ext>
            </a:extLst>
          </p:cNvPr>
          <p:cNvSpPr>
            <a:spLocks noGrp="1"/>
          </p:cNvSpPr>
          <p:nvPr>
            <p:ph idx="1"/>
          </p:nvPr>
        </p:nvSpPr>
        <p:spPr/>
        <p:txBody>
          <a:bodyPr>
            <a:normAutofit/>
          </a:bodyPr>
          <a:lstStyle/>
          <a:p>
            <a:pPr algn="just"/>
            <a:r>
              <a:rPr lang="el-GR" dirty="0"/>
              <a:t>Τα παιδιά με κατάθλιψη είναι εύκολο να ξεφύγουν  της διάγνωσης, διότι δεν μπορούν να εκφράσουν αυτά που νιώθουν αλλά τα εκδηλώνουν με την μορφή </a:t>
            </a:r>
            <a:r>
              <a:rPr lang="en-US" dirty="0"/>
              <a:t>:</a:t>
            </a:r>
            <a:endParaRPr lang="el-GR" dirty="0"/>
          </a:p>
          <a:p>
            <a:pPr algn="just"/>
            <a:r>
              <a:rPr lang="en-US" dirty="0"/>
              <a:t>T</a:t>
            </a:r>
            <a:r>
              <a:rPr lang="el-GR" dirty="0"/>
              <a:t>ης απομόνωσης </a:t>
            </a:r>
          </a:p>
          <a:p>
            <a:pPr algn="just"/>
            <a:r>
              <a:rPr lang="el-GR" dirty="0"/>
              <a:t>Της ευερεθιστότητας </a:t>
            </a:r>
          </a:p>
          <a:p>
            <a:pPr algn="just"/>
            <a:r>
              <a:rPr lang="el-GR" dirty="0"/>
              <a:t>Της πλήξης </a:t>
            </a:r>
          </a:p>
          <a:p>
            <a:pPr algn="just"/>
            <a:r>
              <a:rPr lang="el-GR" dirty="0"/>
              <a:t>Της αδράνειας και άλλων συμπτωμάτων, τα οποία συχνά παρερμηνεύονται ως τεμπελιά, ενόχληση κ.α. </a:t>
            </a:r>
          </a:p>
        </p:txBody>
      </p:sp>
    </p:spTree>
    <p:extLst>
      <p:ext uri="{BB962C8B-B14F-4D97-AF65-F5344CB8AC3E}">
        <p14:creationId xmlns:p14="http://schemas.microsoft.com/office/powerpoint/2010/main" val="30094005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TM03457475[[fn=Frame]]</Template>
  <TotalTime>764</TotalTime>
  <Words>1950</Words>
  <Application>Microsoft Office PowerPoint</Application>
  <PresentationFormat>Widescreen</PresentationFormat>
  <Paragraphs>145</Paragraphs>
  <Slides>24</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Aptos</vt:lpstr>
      <vt:lpstr>Aptos Display</vt:lpstr>
      <vt:lpstr>Arial</vt:lpstr>
      <vt:lpstr>Calibri</vt:lpstr>
      <vt:lpstr>Times New Roman</vt:lpstr>
      <vt:lpstr>office theme</vt:lpstr>
      <vt:lpstr>Η αυτοεκτίμηση και ο ρόλος της στην εμφάνιση καταθλιπτικών συμπτωμάτων σε παιδιά δημοτικής εκπαίδευσης</vt:lpstr>
      <vt:lpstr>Εισαγωγή </vt:lpstr>
      <vt:lpstr>Εισαγωγή </vt:lpstr>
      <vt:lpstr>Εισαγωγή</vt:lpstr>
      <vt:lpstr>Σκοπός</vt:lpstr>
      <vt:lpstr>Υλικό και Μέθοδος</vt:lpstr>
      <vt:lpstr>Κατάθλιψη</vt:lpstr>
      <vt:lpstr>Κατάθλιψη</vt:lpstr>
      <vt:lpstr>Καταθλιπτικά συμπτώματα στα παιδία</vt:lpstr>
      <vt:lpstr>Καταθλιπτικά συμπτώματα στα παιδία</vt:lpstr>
      <vt:lpstr>Αυτοεκτίμηση</vt:lpstr>
      <vt:lpstr>Αυτοεκτίμηση</vt:lpstr>
      <vt:lpstr>Αυτοεκτίμηση</vt:lpstr>
      <vt:lpstr>Κατάθλιψη και Αυτοεκτίμηση στα παιδιά</vt:lpstr>
      <vt:lpstr>Αποτελέσματα</vt:lpstr>
      <vt:lpstr>Αποτελέσματα</vt:lpstr>
      <vt:lpstr>Αυτοεκτίμηση και καταθλιπτικά συμπτώματα</vt:lpstr>
      <vt:lpstr>Καταθλιπτικά συμπτώματα και αυτοεκτίμηση </vt:lpstr>
      <vt:lpstr>Καταθλιπτικά συμπτώματα και αυτοεκτίμηση </vt:lpstr>
      <vt:lpstr>Παράγοντες κινδύνου</vt:lpstr>
      <vt:lpstr>Φύλο</vt:lpstr>
      <vt:lpstr>Ηλικία </vt:lpstr>
      <vt:lpstr>Συζήτηση/Συμπεράσματα</vt:lpstr>
      <vt:lpstr>Σας ευχαριστώ πολύ για την προσοχή σας</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Η αυτοεκτίμηση και ο ρόλος της στην εμφάνιση καταθλιπτικών συμπτωμάτων σε παιδιά δημοτικής εκπαίδευσης</dc:title>
  <dc:creator/>
  <cp:lastModifiedBy>George</cp:lastModifiedBy>
  <cp:revision>112</cp:revision>
  <dcterms:created xsi:type="dcterms:W3CDTF">2024-09-30T12:13:31Z</dcterms:created>
  <dcterms:modified xsi:type="dcterms:W3CDTF">2024-10-10T07:47:03Z</dcterms:modified>
</cp:coreProperties>
</file>