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82" r:id="rId2"/>
    <p:sldId id="362" r:id="rId3"/>
    <p:sldId id="324" r:id="rId4"/>
    <p:sldId id="365" r:id="rId5"/>
    <p:sldId id="332" r:id="rId6"/>
    <p:sldId id="334" r:id="rId7"/>
    <p:sldId id="341" r:id="rId8"/>
    <p:sldId id="335" r:id="rId9"/>
    <p:sldId id="338" r:id="rId10"/>
    <p:sldId id="366" r:id="rId11"/>
    <p:sldId id="260" r:id="rId12"/>
    <p:sldId id="261" r:id="rId13"/>
    <p:sldId id="262" r:id="rId14"/>
    <p:sldId id="263" r:id="rId15"/>
    <p:sldId id="264" r:id="rId16"/>
    <p:sldId id="347" r:id="rId17"/>
    <p:sldId id="266" r:id="rId18"/>
    <p:sldId id="351" r:id="rId19"/>
    <p:sldId id="381" r:id="rId20"/>
    <p:sldId id="345" r:id="rId21"/>
    <p:sldId id="375" r:id="rId22"/>
    <p:sldId id="376" r:id="rId23"/>
    <p:sldId id="377" r:id="rId24"/>
    <p:sldId id="371" r:id="rId25"/>
    <p:sldId id="373" r:id="rId26"/>
    <p:sldId id="372" r:id="rId27"/>
    <p:sldId id="370" r:id="rId28"/>
    <p:sldId id="369" r:id="rId29"/>
    <p:sldId id="294" r:id="rId30"/>
    <p:sldId id="378" r:id="rId31"/>
    <p:sldId id="379" r:id="rId32"/>
    <p:sldId id="380" r:id="rId33"/>
    <p:sldId id="318" r:id="rId34"/>
    <p:sldId id="383" r:id="rId35"/>
    <p:sldId id="346" r:id="rId36"/>
    <p:sldId id="307" r:id="rId37"/>
    <p:sldId id="302" r:id="rId38"/>
    <p:sldId id="301" r:id="rId39"/>
    <p:sldId id="293" r:id="rId40"/>
    <p:sldId id="300" r:id="rId41"/>
    <p:sldId id="292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73387" autoAdjust="0"/>
  </p:normalViewPr>
  <p:slideViewPr>
    <p:cSldViewPr snapToGrid="0">
      <p:cViewPr varScale="1">
        <p:scale>
          <a:sx n="62" d="100"/>
          <a:sy n="62" d="100"/>
        </p:scale>
        <p:origin x="86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Alexandrou" userId="43595847c937b2ba" providerId="LiveId" clId="{4BFE5947-7055-4C34-943B-2FED02419218}"/>
    <pc:docChg chg="undo custSel addSld delSld modSld sldOrd">
      <pc:chgData name="George Alexandrou" userId="43595847c937b2ba" providerId="LiveId" clId="{4BFE5947-7055-4C34-943B-2FED02419218}" dt="2023-12-05T20:20:41.126" v="535" actId="1076"/>
      <pc:docMkLst>
        <pc:docMk/>
      </pc:docMkLst>
      <pc:sldChg chg="modSp mod">
        <pc:chgData name="George Alexandrou" userId="43595847c937b2ba" providerId="LiveId" clId="{4BFE5947-7055-4C34-943B-2FED02419218}" dt="2023-12-05T20:20:41.126" v="535" actId="1076"/>
        <pc:sldMkLst>
          <pc:docMk/>
          <pc:sldMk cId="1341842927" sldId="282"/>
        </pc:sldMkLst>
        <pc:spChg chg="mod">
          <ac:chgData name="George Alexandrou" userId="43595847c937b2ba" providerId="LiveId" clId="{4BFE5947-7055-4C34-943B-2FED02419218}" dt="2023-12-05T20:13:48.974" v="474" actId="20577"/>
          <ac:spMkLst>
            <pc:docMk/>
            <pc:sldMk cId="1341842927" sldId="282"/>
            <ac:spMk id="2" creationId="{D50E9542-7504-CD0B-F0A1-B9F359C9B9FA}"/>
          </ac:spMkLst>
        </pc:spChg>
        <pc:spChg chg="mod">
          <ac:chgData name="George Alexandrou" userId="43595847c937b2ba" providerId="LiveId" clId="{4BFE5947-7055-4C34-943B-2FED02419218}" dt="2023-12-05T20:20:41.126" v="535" actId="1076"/>
          <ac:spMkLst>
            <pc:docMk/>
            <pc:sldMk cId="1341842927" sldId="282"/>
            <ac:spMk id="4" creationId="{8281803A-C12E-0279-E23F-1069CB7CD346}"/>
          </ac:spMkLst>
        </pc:spChg>
      </pc:sldChg>
      <pc:sldChg chg="modSp del mod">
        <pc:chgData name="George Alexandrou" userId="43595847c937b2ba" providerId="LiveId" clId="{4BFE5947-7055-4C34-943B-2FED02419218}" dt="2023-12-02T14:51:36.250" v="405" actId="20577"/>
        <pc:sldMkLst>
          <pc:docMk/>
          <pc:sldMk cId="947729289" sldId="292"/>
        </pc:sldMkLst>
        <pc:spChg chg="mod">
          <ac:chgData name="George Alexandrou" userId="43595847c937b2ba" providerId="LiveId" clId="{4BFE5947-7055-4C34-943B-2FED02419218}" dt="2023-12-02T14:50:00.644" v="395" actId="1076"/>
          <ac:spMkLst>
            <pc:docMk/>
            <pc:sldMk cId="947729289" sldId="292"/>
            <ac:spMk id="2" creationId="{0520AE4C-26D9-5A3E-3375-76AC4C7D0D7A}"/>
          </ac:spMkLst>
        </pc:spChg>
        <pc:spChg chg="mod">
          <ac:chgData name="George Alexandrou" userId="43595847c937b2ba" providerId="LiveId" clId="{4BFE5947-7055-4C34-943B-2FED02419218}" dt="2023-12-02T14:51:36.250" v="405" actId="20577"/>
          <ac:spMkLst>
            <pc:docMk/>
            <pc:sldMk cId="947729289" sldId="292"/>
            <ac:spMk id="3" creationId="{6F643C45-65AD-F5E5-3B20-DFD070B086A6}"/>
          </ac:spMkLst>
        </pc:spChg>
      </pc:sldChg>
      <pc:sldChg chg="modSp del mod">
        <pc:chgData name="George Alexandrou" userId="43595847c937b2ba" providerId="LiveId" clId="{4BFE5947-7055-4C34-943B-2FED02419218}" dt="2023-12-02T14:42:04.285" v="393" actId="27636"/>
        <pc:sldMkLst>
          <pc:docMk/>
          <pc:sldMk cId="3300499484" sldId="293"/>
        </pc:sldMkLst>
        <pc:spChg chg="mod">
          <ac:chgData name="George Alexandrou" userId="43595847c937b2ba" providerId="LiveId" clId="{4BFE5947-7055-4C34-943B-2FED02419218}" dt="2023-12-02T14:42:04.285" v="392" actId="27636"/>
          <ac:spMkLst>
            <pc:docMk/>
            <pc:sldMk cId="3300499484" sldId="293"/>
            <ac:spMk id="3" creationId="{DC9A5B84-1605-73E5-A552-BA6025B64836}"/>
          </ac:spMkLst>
        </pc:spChg>
        <pc:spChg chg="mod">
          <ac:chgData name="George Alexandrou" userId="43595847c937b2ba" providerId="LiveId" clId="{4BFE5947-7055-4C34-943B-2FED02419218}" dt="2023-12-02T14:42:04.285" v="393" actId="27636"/>
          <ac:spMkLst>
            <pc:docMk/>
            <pc:sldMk cId="3300499484" sldId="293"/>
            <ac:spMk id="5" creationId="{0284FC26-ACF6-D8FB-5C25-65498C07BF96}"/>
          </ac:spMkLst>
        </pc:spChg>
      </pc:sldChg>
      <pc:sldChg chg="modSp del mod">
        <pc:chgData name="George Alexandrou" userId="43595847c937b2ba" providerId="LiveId" clId="{4BFE5947-7055-4C34-943B-2FED02419218}" dt="2023-12-02T14:52:24.931" v="419" actId="20577"/>
        <pc:sldMkLst>
          <pc:docMk/>
          <pc:sldMk cId="568628929" sldId="300"/>
        </pc:sldMkLst>
        <pc:spChg chg="mod">
          <ac:chgData name="George Alexandrou" userId="43595847c937b2ba" providerId="LiveId" clId="{4BFE5947-7055-4C34-943B-2FED02419218}" dt="2023-12-02T14:42:04.254" v="391" actId="27636"/>
          <ac:spMkLst>
            <pc:docMk/>
            <pc:sldMk cId="568628929" sldId="300"/>
            <ac:spMk id="2" creationId="{21D51918-5375-9084-F61A-6DDEA288BBD0}"/>
          </ac:spMkLst>
        </pc:spChg>
        <pc:spChg chg="mod">
          <ac:chgData name="George Alexandrou" userId="43595847c937b2ba" providerId="LiveId" clId="{4BFE5947-7055-4C34-943B-2FED02419218}" dt="2023-12-02T14:52:24.931" v="419" actId="20577"/>
          <ac:spMkLst>
            <pc:docMk/>
            <pc:sldMk cId="568628929" sldId="300"/>
            <ac:spMk id="3" creationId="{3C658138-6141-4A49-00D0-D78D1E3C4E2E}"/>
          </ac:spMkLst>
        </pc:spChg>
      </pc:sldChg>
      <pc:sldChg chg="modSp del mod">
        <pc:chgData name="George Alexandrou" userId="43595847c937b2ba" providerId="LiveId" clId="{4BFE5947-7055-4C34-943B-2FED02419218}" dt="2023-12-02T14:42:04.300" v="394" actId="27636"/>
        <pc:sldMkLst>
          <pc:docMk/>
          <pc:sldMk cId="98789585" sldId="301"/>
        </pc:sldMkLst>
        <pc:spChg chg="mod">
          <ac:chgData name="George Alexandrou" userId="43595847c937b2ba" providerId="LiveId" clId="{4BFE5947-7055-4C34-943B-2FED02419218}" dt="2023-12-02T14:42:04.300" v="394" actId="27636"/>
          <ac:spMkLst>
            <pc:docMk/>
            <pc:sldMk cId="98789585" sldId="301"/>
            <ac:spMk id="2" creationId="{63CEB4CE-2328-A310-C674-F95B303B72B7}"/>
          </ac:spMkLst>
        </pc:spChg>
      </pc:sldChg>
      <pc:sldChg chg="del">
        <pc:chgData name="George Alexandrou" userId="43595847c937b2ba" providerId="LiveId" clId="{4BFE5947-7055-4C34-943B-2FED02419218}" dt="2023-12-02T14:41:24.783" v="387"/>
        <pc:sldMkLst>
          <pc:docMk/>
          <pc:sldMk cId="2462556429" sldId="302"/>
        </pc:sldMkLst>
      </pc:sldChg>
      <pc:sldChg chg="modSp mod">
        <pc:chgData name="George Alexandrou" userId="43595847c937b2ba" providerId="LiveId" clId="{4BFE5947-7055-4C34-943B-2FED02419218}" dt="2023-12-05T20:19:58.954" v="532" actId="313"/>
        <pc:sldMkLst>
          <pc:docMk/>
          <pc:sldMk cId="3709899376" sldId="324"/>
        </pc:sldMkLst>
        <pc:spChg chg="mod">
          <ac:chgData name="George Alexandrou" userId="43595847c937b2ba" providerId="LiveId" clId="{4BFE5947-7055-4C34-943B-2FED02419218}" dt="2023-12-05T20:19:58.954" v="532" actId="313"/>
          <ac:spMkLst>
            <pc:docMk/>
            <pc:sldMk cId="3709899376" sldId="324"/>
            <ac:spMk id="3" creationId="{CC2D51FB-5FE1-ABCA-5997-3A5D86900A49}"/>
          </ac:spMkLst>
        </pc:spChg>
      </pc:sldChg>
      <pc:sldChg chg="modSp mod">
        <pc:chgData name="George Alexandrou" userId="43595847c937b2ba" providerId="LiveId" clId="{4BFE5947-7055-4C34-943B-2FED02419218}" dt="2023-12-02T13:45:43.024" v="2" actId="1076"/>
        <pc:sldMkLst>
          <pc:docMk/>
          <pc:sldMk cId="1772025060" sldId="362"/>
        </pc:sldMkLst>
        <pc:spChg chg="mod">
          <ac:chgData name="George Alexandrou" userId="43595847c937b2ba" providerId="LiveId" clId="{4BFE5947-7055-4C34-943B-2FED02419218}" dt="2023-12-02T13:45:43.024" v="2" actId="1076"/>
          <ac:spMkLst>
            <pc:docMk/>
            <pc:sldMk cId="1772025060" sldId="362"/>
            <ac:spMk id="5" creationId="{C313FA67-36F9-50C6-5FEB-D4C1AF4518E9}"/>
          </ac:spMkLst>
        </pc:spChg>
      </pc:sldChg>
      <pc:sldChg chg="modSp mod">
        <pc:chgData name="George Alexandrou" userId="43595847c937b2ba" providerId="LiveId" clId="{4BFE5947-7055-4C34-943B-2FED02419218}" dt="2023-12-04T09:38:02.616" v="464" actId="113"/>
        <pc:sldMkLst>
          <pc:docMk/>
          <pc:sldMk cId="3109230144" sldId="369"/>
        </pc:sldMkLst>
        <pc:spChg chg="mod">
          <ac:chgData name="George Alexandrou" userId="43595847c937b2ba" providerId="LiveId" clId="{4BFE5947-7055-4C34-943B-2FED02419218}" dt="2023-12-04T09:38:02.616" v="464" actId="113"/>
          <ac:spMkLst>
            <pc:docMk/>
            <pc:sldMk cId="3109230144" sldId="369"/>
            <ac:spMk id="3" creationId="{21683EF3-0FA6-1A26-556C-FB14FF7820BD}"/>
          </ac:spMkLst>
        </pc:spChg>
      </pc:sldChg>
      <pc:sldChg chg="ord">
        <pc:chgData name="George Alexandrou" userId="43595847c937b2ba" providerId="LiveId" clId="{4BFE5947-7055-4C34-943B-2FED02419218}" dt="2023-12-02T13:57:37.052" v="4"/>
        <pc:sldMkLst>
          <pc:docMk/>
          <pc:sldMk cId="660371016" sldId="371"/>
        </pc:sldMkLst>
      </pc:sldChg>
      <pc:sldChg chg="modSp mod">
        <pc:chgData name="George Alexandrou" userId="43595847c937b2ba" providerId="LiveId" clId="{4BFE5947-7055-4C34-943B-2FED02419218}" dt="2023-12-02T14:24:10.713" v="368" actId="20577"/>
        <pc:sldMkLst>
          <pc:docMk/>
          <pc:sldMk cId="3260985766" sldId="372"/>
        </pc:sldMkLst>
        <pc:spChg chg="mod">
          <ac:chgData name="George Alexandrou" userId="43595847c937b2ba" providerId="LiveId" clId="{4BFE5947-7055-4C34-943B-2FED02419218}" dt="2023-12-02T14:24:10.713" v="368" actId="20577"/>
          <ac:spMkLst>
            <pc:docMk/>
            <pc:sldMk cId="3260985766" sldId="372"/>
            <ac:spMk id="6" creationId="{C36671DB-54E8-DB01-7646-F23DB1BF5A35}"/>
          </ac:spMkLst>
        </pc:spChg>
      </pc:sldChg>
      <pc:sldChg chg="addSp delSp modSp mod">
        <pc:chgData name="George Alexandrou" userId="43595847c937b2ba" providerId="LiveId" clId="{4BFE5947-7055-4C34-943B-2FED02419218}" dt="2023-12-02T14:07:01.427" v="173" actId="20577"/>
        <pc:sldMkLst>
          <pc:docMk/>
          <pc:sldMk cId="2608565130" sldId="373"/>
        </pc:sldMkLst>
        <pc:spChg chg="add del mod">
          <ac:chgData name="George Alexandrou" userId="43595847c937b2ba" providerId="LiveId" clId="{4BFE5947-7055-4C34-943B-2FED02419218}" dt="2023-12-02T13:59:01.319" v="11" actId="478"/>
          <ac:spMkLst>
            <pc:docMk/>
            <pc:sldMk cId="2608565130" sldId="373"/>
            <ac:spMk id="2" creationId="{F8986FF6-D8B3-9EFC-5577-61667D593F4B}"/>
          </ac:spMkLst>
        </pc:spChg>
        <pc:spChg chg="add mod">
          <ac:chgData name="George Alexandrou" userId="43595847c937b2ba" providerId="LiveId" clId="{4BFE5947-7055-4C34-943B-2FED02419218}" dt="2023-12-02T14:07:01.427" v="173" actId="20577"/>
          <ac:spMkLst>
            <pc:docMk/>
            <pc:sldMk cId="2608565130" sldId="373"/>
            <ac:spMk id="3" creationId="{D70D014F-740C-7D22-3C93-634EB557803E}"/>
          </ac:spMkLst>
        </pc:spChg>
      </pc:sldChg>
      <pc:sldChg chg="addSp modSp new del mod ord">
        <pc:chgData name="George Alexandrou" userId="43595847c937b2ba" providerId="LiveId" clId="{4BFE5947-7055-4C34-943B-2FED02419218}" dt="2023-12-02T14:22:54.543" v="362" actId="47"/>
        <pc:sldMkLst>
          <pc:docMk/>
          <pc:sldMk cId="3614528555" sldId="374"/>
        </pc:sldMkLst>
        <pc:spChg chg="add mod">
          <ac:chgData name="George Alexandrou" userId="43595847c937b2ba" providerId="LiveId" clId="{4BFE5947-7055-4C34-943B-2FED02419218}" dt="2023-12-02T14:09:08.350" v="181" actId="14100"/>
          <ac:spMkLst>
            <pc:docMk/>
            <pc:sldMk cId="3614528555" sldId="374"/>
            <ac:spMk id="3" creationId="{18F4B935-F3D8-7383-6764-D2888CC19BBE}"/>
          </ac:spMkLst>
        </pc:spChg>
        <pc:spChg chg="add mod">
          <ac:chgData name="George Alexandrou" userId="43595847c937b2ba" providerId="LiveId" clId="{4BFE5947-7055-4C34-943B-2FED02419218}" dt="2023-12-02T14:11:09.550" v="261" actId="20577"/>
          <ac:spMkLst>
            <pc:docMk/>
            <pc:sldMk cId="3614528555" sldId="374"/>
            <ac:spMk id="4" creationId="{47B76DE8-5638-43E0-EADB-AA85C987DADD}"/>
          </ac:spMkLst>
        </pc:spChg>
      </pc:sldChg>
      <pc:sldChg chg="addSp delSp modSp add mod">
        <pc:chgData name="George Alexandrou" userId="43595847c937b2ba" providerId="LiveId" clId="{4BFE5947-7055-4C34-943B-2FED02419218}" dt="2023-12-02T14:18:08.035" v="327" actId="20577"/>
        <pc:sldMkLst>
          <pc:docMk/>
          <pc:sldMk cId="3792194201" sldId="375"/>
        </pc:sldMkLst>
        <pc:spChg chg="mod">
          <ac:chgData name="George Alexandrou" userId="43595847c937b2ba" providerId="LiveId" clId="{4BFE5947-7055-4C34-943B-2FED02419218}" dt="2023-12-02T14:15:35.848" v="294" actId="1076"/>
          <ac:spMkLst>
            <pc:docMk/>
            <pc:sldMk cId="3792194201" sldId="375"/>
            <ac:spMk id="3" creationId="{BDECBC4F-4C65-766B-EAD1-6E04A24B849A}"/>
          </ac:spMkLst>
        </pc:spChg>
        <pc:spChg chg="mod">
          <ac:chgData name="George Alexandrou" userId="43595847c937b2ba" providerId="LiveId" clId="{4BFE5947-7055-4C34-943B-2FED02419218}" dt="2023-12-02T14:15:35.848" v="294" actId="1076"/>
          <ac:spMkLst>
            <pc:docMk/>
            <pc:sldMk cId="3792194201" sldId="375"/>
            <ac:spMk id="5" creationId="{9A371E65-6D50-A614-9ADC-4939C916A1EA}"/>
          </ac:spMkLst>
        </pc:spChg>
        <pc:spChg chg="mod">
          <ac:chgData name="George Alexandrou" userId="43595847c937b2ba" providerId="LiveId" clId="{4BFE5947-7055-4C34-943B-2FED02419218}" dt="2023-12-02T14:13:25.502" v="277" actId="121"/>
          <ac:spMkLst>
            <pc:docMk/>
            <pc:sldMk cId="3792194201" sldId="375"/>
            <ac:spMk id="7" creationId="{32286D29-2DFB-B660-32AE-AD4054DD7C5B}"/>
          </ac:spMkLst>
        </pc:spChg>
        <pc:spChg chg="add">
          <ac:chgData name="George Alexandrou" userId="43595847c937b2ba" providerId="LiveId" clId="{4BFE5947-7055-4C34-943B-2FED02419218}" dt="2023-12-02T14:14:09.690" v="278" actId="11529"/>
          <ac:spMkLst>
            <pc:docMk/>
            <pc:sldMk cId="3792194201" sldId="375"/>
            <ac:spMk id="8" creationId="{2B20EB76-E409-B51B-2EFA-2715FA4063B5}"/>
          </ac:spMkLst>
        </pc:spChg>
        <pc:spChg chg="add mod">
          <ac:chgData name="George Alexandrou" userId="43595847c937b2ba" providerId="LiveId" clId="{4BFE5947-7055-4C34-943B-2FED02419218}" dt="2023-12-02T14:18:08.035" v="327" actId="20577"/>
          <ac:spMkLst>
            <pc:docMk/>
            <pc:sldMk cId="3792194201" sldId="375"/>
            <ac:spMk id="9" creationId="{E5CB5B85-D1EE-540A-61F8-2F95EE1800D6}"/>
          </ac:spMkLst>
        </pc:spChg>
        <pc:grpChg chg="mod">
          <ac:chgData name="George Alexandrou" userId="43595847c937b2ba" providerId="LiveId" clId="{4BFE5947-7055-4C34-943B-2FED02419218}" dt="2023-12-02T14:12:33.094" v="266" actId="688"/>
          <ac:grpSpMkLst>
            <pc:docMk/>
            <pc:sldMk cId="3792194201" sldId="375"/>
            <ac:grpSpMk id="2" creationId="{453F97AA-289A-ED9F-EE26-115CBB5D5BC4}"/>
          </ac:grpSpMkLst>
        </pc:grpChg>
        <pc:graphicFrameChg chg="del mod">
          <ac:chgData name="George Alexandrou" userId="43595847c937b2ba" providerId="LiveId" clId="{4BFE5947-7055-4C34-943B-2FED02419218}" dt="2023-12-02T14:12:18.094" v="265" actId="18245"/>
          <ac:graphicFrameMkLst>
            <pc:docMk/>
            <pc:sldMk cId="3792194201" sldId="375"/>
            <ac:graphicFrameMk id="6" creationId="{683B5E74-FBB7-32D8-1993-03068C9B5701}"/>
          </ac:graphicFrameMkLst>
        </pc:graphicFrameChg>
      </pc:sldChg>
      <pc:sldChg chg="addSp modSp add mod">
        <pc:chgData name="George Alexandrou" userId="43595847c937b2ba" providerId="LiveId" clId="{4BFE5947-7055-4C34-943B-2FED02419218}" dt="2023-12-02T14:18:22.987" v="329" actId="20577"/>
        <pc:sldMkLst>
          <pc:docMk/>
          <pc:sldMk cId="3783924302" sldId="376"/>
        </pc:sldMkLst>
        <pc:spChg chg="mod">
          <ac:chgData name="George Alexandrou" userId="43595847c937b2ba" providerId="LiveId" clId="{4BFE5947-7055-4C34-943B-2FED02419218}" dt="2023-12-02T14:16:23.054" v="302" actId="120"/>
          <ac:spMkLst>
            <pc:docMk/>
            <pc:sldMk cId="3783924302" sldId="376"/>
            <ac:spMk id="5" creationId="{9A371E65-6D50-A614-9ADC-4939C916A1EA}"/>
          </ac:spMkLst>
        </pc:spChg>
        <pc:spChg chg="add mod">
          <ac:chgData name="George Alexandrou" userId="43595847c937b2ba" providerId="LiveId" clId="{4BFE5947-7055-4C34-943B-2FED02419218}" dt="2023-12-02T14:16:39.530" v="305" actId="1076"/>
          <ac:spMkLst>
            <pc:docMk/>
            <pc:sldMk cId="3783924302" sldId="376"/>
            <ac:spMk id="6" creationId="{CACF5D72-A4E2-9E7A-E384-97B0B1E5589F}"/>
          </ac:spMkLst>
        </pc:spChg>
        <pc:spChg chg="mod">
          <ac:chgData name="George Alexandrou" userId="43595847c937b2ba" providerId="LiveId" clId="{4BFE5947-7055-4C34-943B-2FED02419218}" dt="2023-12-02T14:15:57.595" v="297" actId="14100"/>
          <ac:spMkLst>
            <pc:docMk/>
            <pc:sldMk cId="3783924302" sldId="376"/>
            <ac:spMk id="7" creationId="{32286D29-2DFB-B660-32AE-AD4054DD7C5B}"/>
          </ac:spMkLst>
        </pc:spChg>
        <pc:spChg chg="mod">
          <ac:chgData name="George Alexandrou" userId="43595847c937b2ba" providerId="LiveId" clId="{4BFE5947-7055-4C34-943B-2FED02419218}" dt="2023-12-02T14:16:02.811" v="298" actId="1076"/>
          <ac:spMkLst>
            <pc:docMk/>
            <pc:sldMk cId="3783924302" sldId="376"/>
            <ac:spMk id="8" creationId="{2B20EB76-E409-B51B-2EFA-2715FA4063B5}"/>
          </ac:spMkLst>
        </pc:spChg>
        <pc:spChg chg="mod">
          <ac:chgData name="George Alexandrou" userId="43595847c937b2ba" providerId="LiveId" clId="{4BFE5947-7055-4C34-943B-2FED02419218}" dt="2023-12-02T14:18:22.987" v="329" actId="20577"/>
          <ac:spMkLst>
            <pc:docMk/>
            <pc:sldMk cId="3783924302" sldId="376"/>
            <ac:spMk id="9" creationId="{E5CB5B85-D1EE-540A-61F8-2F95EE1800D6}"/>
          </ac:spMkLst>
        </pc:spChg>
        <pc:spChg chg="add mod">
          <ac:chgData name="George Alexandrou" userId="43595847c937b2ba" providerId="LiveId" clId="{4BFE5947-7055-4C34-943B-2FED02419218}" dt="2023-12-02T14:16:47.167" v="307" actId="1076"/>
          <ac:spMkLst>
            <pc:docMk/>
            <pc:sldMk cId="3783924302" sldId="376"/>
            <ac:spMk id="10" creationId="{55C003A4-E184-F963-BC29-0B82348C0857}"/>
          </ac:spMkLst>
        </pc:spChg>
      </pc:sldChg>
      <pc:sldChg chg="addSp modSp add mod">
        <pc:chgData name="George Alexandrou" userId="43595847c937b2ba" providerId="LiveId" clId="{4BFE5947-7055-4C34-943B-2FED02419218}" dt="2023-12-02T14:23:36.930" v="364" actId="14100"/>
        <pc:sldMkLst>
          <pc:docMk/>
          <pc:sldMk cId="2846388299" sldId="377"/>
        </pc:sldMkLst>
        <pc:spChg chg="mod">
          <ac:chgData name="George Alexandrou" userId="43595847c937b2ba" providerId="LiveId" clId="{4BFE5947-7055-4C34-943B-2FED02419218}" dt="2023-12-02T14:20:36.844" v="351" actId="14100"/>
          <ac:spMkLst>
            <pc:docMk/>
            <pc:sldMk cId="2846388299" sldId="377"/>
            <ac:spMk id="3" creationId="{BDECBC4F-4C65-766B-EAD1-6E04A24B849A}"/>
          </ac:spMkLst>
        </pc:spChg>
        <pc:spChg chg="mod">
          <ac:chgData name="George Alexandrou" userId="43595847c937b2ba" providerId="LiveId" clId="{4BFE5947-7055-4C34-943B-2FED02419218}" dt="2023-12-02T14:19:01.098" v="338" actId="179"/>
          <ac:spMkLst>
            <pc:docMk/>
            <pc:sldMk cId="2846388299" sldId="377"/>
            <ac:spMk id="5" creationId="{9A371E65-6D50-A614-9ADC-4939C916A1EA}"/>
          </ac:spMkLst>
        </pc:spChg>
        <pc:spChg chg="mod">
          <ac:chgData name="George Alexandrou" userId="43595847c937b2ba" providerId="LiveId" clId="{4BFE5947-7055-4C34-943B-2FED02419218}" dt="2023-12-02T14:19:14.649" v="339" actId="1076"/>
          <ac:spMkLst>
            <pc:docMk/>
            <pc:sldMk cId="2846388299" sldId="377"/>
            <ac:spMk id="6" creationId="{CACF5D72-A4E2-9E7A-E384-97B0B1E5589F}"/>
          </ac:spMkLst>
        </pc:spChg>
        <pc:spChg chg="mod">
          <ac:chgData name="George Alexandrou" userId="43595847c937b2ba" providerId="LiveId" clId="{4BFE5947-7055-4C34-943B-2FED02419218}" dt="2023-12-02T14:20:15.630" v="346" actId="1076"/>
          <ac:spMkLst>
            <pc:docMk/>
            <pc:sldMk cId="2846388299" sldId="377"/>
            <ac:spMk id="10" creationId="{55C003A4-E184-F963-BC29-0B82348C0857}"/>
          </ac:spMkLst>
        </pc:spChg>
        <pc:spChg chg="add mod">
          <ac:chgData name="George Alexandrou" userId="43595847c937b2ba" providerId="LiveId" clId="{4BFE5947-7055-4C34-943B-2FED02419218}" dt="2023-12-02T14:20:39.410" v="352" actId="1076"/>
          <ac:spMkLst>
            <pc:docMk/>
            <pc:sldMk cId="2846388299" sldId="377"/>
            <ac:spMk id="11" creationId="{7047810B-6C6D-D3AC-15BF-2AB1A99E34AA}"/>
          </ac:spMkLst>
        </pc:spChg>
        <pc:spChg chg="add mod">
          <ac:chgData name="George Alexandrou" userId="43595847c937b2ba" providerId="LiveId" clId="{4BFE5947-7055-4C34-943B-2FED02419218}" dt="2023-12-02T14:21:03.819" v="361" actId="1076"/>
          <ac:spMkLst>
            <pc:docMk/>
            <pc:sldMk cId="2846388299" sldId="377"/>
            <ac:spMk id="12" creationId="{421E5BF1-0DFF-495B-D3DE-FAE1FB65FECC}"/>
          </ac:spMkLst>
        </pc:spChg>
        <pc:grpChg chg="mod">
          <ac:chgData name="George Alexandrou" userId="43595847c937b2ba" providerId="LiveId" clId="{4BFE5947-7055-4C34-943B-2FED02419218}" dt="2023-12-02T14:23:36.930" v="364" actId="14100"/>
          <ac:grpSpMkLst>
            <pc:docMk/>
            <pc:sldMk cId="2846388299" sldId="377"/>
            <ac:grpSpMk id="2" creationId="{453F97AA-289A-ED9F-EE26-115CBB5D5BC4}"/>
          </ac:grpSpMkLst>
        </pc:grpChg>
      </pc:sldChg>
      <pc:sldChg chg="addSp delSp modSp new mod">
        <pc:chgData name="George Alexandrou" userId="43595847c937b2ba" providerId="LiveId" clId="{4BFE5947-7055-4C34-943B-2FED02419218}" dt="2023-12-02T14:53:15.168" v="453" actId="1076"/>
        <pc:sldMkLst>
          <pc:docMk/>
          <pc:sldMk cId="3287116024" sldId="378"/>
        </pc:sldMkLst>
        <pc:spChg chg="mod">
          <ac:chgData name="George Alexandrou" userId="43595847c937b2ba" providerId="LiveId" clId="{4BFE5947-7055-4C34-943B-2FED02419218}" dt="2023-12-02T14:53:15.168" v="453" actId="1076"/>
          <ac:spMkLst>
            <pc:docMk/>
            <pc:sldMk cId="3287116024" sldId="378"/>
            <ac:spMk id="2" creationId="{635B59F1-7A27-369B-3B41-33F25F143AA6}"/>
          </ac:spMkLst>
        </pc:spChg>
        <pc:spChg chg="del">
          <ac:chgData name="George Alexandrou" userId="43595847c937b2ba" providerId="LiveId" clId="{4BFE5947-7055-4C34-943B-2FED02419218}" dt="2023-12-02T14:38:16.626" v="370"/>
          <ac:spMkLst>
            <pc:docMk/>
            <pc:sldMk cId="3287116024" sldId="378"/>
            <ac:spMk id="3" creationId="{D2C6AF11-883F-A0AE-873B-D94E829CDB5A}"/>
          </ac:spMkLst>
        </pc:spChg>
        <pc:picChg chg="add mod">
          <ac:chgData name="George Alexandrou" userId="43595847c937b2ba" providerId="LiveId" clId="{4BFE5947-7055-4C34-943B-2FED02419218}" dt="2023-12-02T14:38:26.256" v="374" actId="14100"/>
          <ac:picMkLst>
            <pc:docMk/>
            <pc:sldMk cId="3287116024" sldId="378"/>
            <ac:picMk id="4" creationId="{ACB91C50-2D79-2DBA-CC1D-4A18E7A1A34A}"/>
          </ac:picMkLst>
        </pc:picChg>
      </pc:sldChg>
      <pc:sldChg chg="new del">
        <pc:chgData name="George Alexandrou" userId="43595847c937b2ba" providerId="LiveId" clId="{4BFE5947-7055-4C34-943B-2FED02419218}" dt="2023-12-02T14:41:24.413" v="385" actId="680"/>
        <pc:sldMkLst>
          <pc:docMk/>
          <pc:sldMk cId="118082427" sldId="379"/>
        </pc:sldMkLst>
      </pc:sldChg>
      <pc:sldChg chg="modSp add del mod">
        <pc:chgData name="George Alexandrou" userId="43595847c937b2ba" providerId="LiveId" clId="{4BFE5947-7055-4C34-943B-2FED02419218}" dt="2023-12-02T14:52:04.992" v="409" actId="2696"/>
        <pc:sldMkLst>
          <pc:docMk/>
          <pc:sldMk cId="3498364760" sldId="379"/>
        </pc:sldMkLst>
        <pc:spChg chg="mod">
          <ac:chgData name="George Alexandrou" userId="43595847c937b2ba" providerId="LiveId" clId="{4BFE5947-7055-4C34-943B-2FED02419218}" dt="2023-12-02T14:51:55.416" v="408" actId="6549"/>
          <ac:spMkLst>
            <pc:docMk/>
            <pc:sldMk cId="3498364760" sldId="379"/>
            <ac:spMk id="3" creationId="{6F643C45-65AD-F5E5-3B20-DFD070B086A6}"/>
          </ac:spMkLst>
        </pc:spChg>
      </pc:sldChg>
      <pc:sldChg chg="modSp mod">
        <pc:chgData name="George Alexandrou" userId="43595847c937b2ba" providerId="LiveId" clId="{4BFE5947-7055-4C34-943B-2FED02419218}" dt="2023-12-05T20:17:34.680" v="475" actId="255"/>
        <pc:sldMkLst>
          <pc:docMk/>
          <pc:sldMk cId="1735065612" sldId="381"/>
        </pc:sldMkLst>
        <pc:spChg chg="mod">
          <ac:chgData name="George Alexandrou" userId="43595847c937b2ba" providerId="LiveId" clId="{4BFE5947-7055-4C34-943B-2FED02419218}" dt="2023-12-05T20:17:34.680" v="475" actId="255"/>
          <ac:spMkLst>
            <pc:docMk/>
            <pc:sldMk cId="1735065612" sldId="381"/>
            <ac:spMk id="3" creationId="{E2E69692-88C0-D08A-0DB7-9A12472CB2FB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/>
              <a:t>% (N)</a:t>
            </a:r>
          </a:p>
        </c:rich>
      </c:tx>
      <c:layout>
        <c:manualLayout>
          <c:xMode val="edge"/>
          <c:yMode val="edge"/>
          <c:x val="0.47829578596715855"/>
          <c:y val="8.52755244360820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view3D>
      <c:rotX val="15"/>
      <c:rotY val="20"/>
      <c:depthPercent val="195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4396684895558096"/>
          <c:y val="0.11122163929958438"/>
          <c:w val="0.7044001407914201"/>
          <c:h val="0.8821578116097320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Sheet1!$I$5</c:f>
              <c:strCache>
                <c:ptCount val="1"/>
                <c:pt idx="0">
                  <c:v>Frequency (N)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B398-4613-91AD-EA0D3BEC37F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398-4613-91AD-EA0D3BEC37F8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B398-4613-91AD-EA0D3BEC37F8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B398-4613-91AD-EA0D3BEC37F8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B398-4613-91AD-EA0D3BEC37F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B398-4613-91AD-EA0D3BEC37F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B398-4613-91AD-EA0D3BEC37F8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B398-4613-91AD-EA0D3BEC37F8}"/>
              </c:ext>
            </c:extLst>
          </c:dPt>
          <c:dPt>
            <c:idx val="9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B398-4613-91AD-EA0D3BEC37F8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B398-4613-91AD-EA0D3BEC37F8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B398-4613-91AD-EA0D3BEC37F8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B398-4613-91AD-EA0D3BEC37F8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B398-4613-91AD-EA0D3BEC37F8}"/>
              </c:ext>
            </c:extLst>
          </c:dPt>
          <c:dPt>
            <c:idx val="14"/>
            <c:invertIfNegative val="0"/>
            <c:bubble3D val="0"/>
            <c:spPr>
              <a:solidFill>
                <a:srgbClr val="9624E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B398-4613-91AD-EA0D3BEC37F8}"/>
              </c:ext>
            </c:extLst>
          </c:dPt>
          <c:dPt>
            <c:idx val="15"/>
            <c:invertIfNegative val="0"/>
            <c:bubble3D val="0"/>
            <c:spPr>
              <a:solidFill>
                <a:srgbClr val="17F1F1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B398-4613-91AD-EA0D3BEC37F8}"/>
              </c:ext>
            </c:extLst>
          </c:dPt>
          <c:dPt>
            <c:idx val="16"/>
            <c:invertIfNegative val="0"/>
            <c:bubble3D val="0"/>
            <c:spPr>
              <a:solidFill>
                <a:srgbClr val="F4AF1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B398-4613-91AD-EA0D3BEC37F8}"/>
              </c:ext>
            </c:extLst>
          </c:dPt>
          <c:dPt>
            <c:idx val="17"/>
            <c:invertIfNegative val="0"/>
            <c:bubble3D val="0"/>
            <c:spPr>
              <a:solidFill>
                <a:srgbClr val="F1179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B398-4613-91AD-EA0D3BEC37F8}"/>
              </c:ext>
            </c:extLst>
          </c:dPt>
          <c:dPt>
            <c:idx val="18"/>
            <c:invertIfNegative val="0"/>
            <c:bubble3D val="0"/>
            <c:spPr>
              <a:solidFill>
                <a:srgbClr val="C5F513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B398-4613-91AD-EA0D3BEC37F8}"/>
              </c:ext>
            </c:extLst>
          </c:dPt>
          <c:dPt>
            <c:idx val="19"/>
            <c:invertIfNegative val="0"/>
            <c:bubble3D val="0"/>
            <c:spPr>
              <a:solidFill>
                <a:srgbClr val="9FA26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B398-4613-91AD-EA0D3BEC37F8}"/>
              </c:ext>
            </c:extLst>
          </c:dPt>
          <c:dLbls>
            <c:dLbl>
              <c:idx val="0"/>
              <c:layout>
                <c:manualLayout>
                  <c:x val="7.1930229106029142E-2"/>
                  <c:y val="-7.1062937030070953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78%(</a:t>
                    </a:r>
                    <a:fld id="{9AC9F71F-F12F-4C25-A328-5D7ADA249E16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3421730602404468E-2"/>
                      <c:h val="3.835272307019641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398-4613-91AD-EA0D3BEC37F8}"/>
                </c:ext>
              </c:extLst>
            </c:dLbl>
            <c:dLbl>
              <c:idx val="1"/>
              <c:layout>
                <c:manualLayout>
                  <c:x val="0.39029967793184495"/>
                  <c:y val="-9.948475453798377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22%(</a:t>
                    </a:r>
                    <a:fld id="{4B9A42BF-B671-4F72-BAEA-DB2D0E69D110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2163086046678158E-2"/>
                      <c:h val="2.840391188598684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398-4613-91AD-EA0D3BEC37F8}"/>
                </c:ext>
              </c:extLst>
            </c:dLbl>
            <c:dLbl>
              <c:idx val="2"/>
              <c:layout>
                <c:manualLayout>
                  <c:x val="0.24080989744192366"/>
                  <c:y val="1.421314695669894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47.6%(</a:t>
                    </a:r>
                    <a:fld id="{40343F3B-09CA-42B3-A308-F4432579D9BE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842557262717172E-2"/>
                      <c:h val="2.55613944047841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6-B398-4613-91AD-EA0D3BEC37F8}"/>
                </c:ext>
              </c:extLst>
            </c:dLbl>
            <c:dLbl>
              <c:idx val="3"/>
              <c:layout>
                <c:manualLayout>
                  <c:x val="4.0656265701647404E-2"/>
                  <c:y val="5.685090917473946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52.4%(</a:t>
                    </a:r>
                    <a:fld id="{C0EF5FA4-CFA6-42AE-AF4B-67D236B98855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665007059061784E-2"/>
                      <c:h val="3.40889468483923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398-4613-91AD-EA0D3BEC37F8}"/>
                </c:ext>
              </c:extLst>
            </c:dLbl>
            <c:dLbl>
              <c:idx val="4"/>
              <c:layout>
                <c:manualLayout>
                  <c:x val="0.11759028758203026"/>
                  <c:y val="8.52755244360820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36.6(</a:t>
                    </a:r>
                    <a:fld id="{D76D90C6-4776-49D4-B9CC-F8EA93C06C15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8402520478568235E-2"/>
                      <c:h val="2.129761818298001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B398-4613-91AD-EA0D3BEC37F8}"/>
                </c:ext>
              </c:extLst>
            </c:dLbl>
            <c:dLbl>
              <c:idx val="5"/>
              <c:layout>
                <c:manualLayout>
                  <c:x val="0.20953588478712831"/>
                  <c:y val="-1.208069929511161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29.3(</a:t>
                    </a:r>
                    <a:fld id="{9BC9D52B-66F8-49C4-B420-F6841D18EE51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417888577637202E-2"/>
                      <c:h val="2.69826531453854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B398-4613-91AD-EA0D3BEC37F8}"/>
                </c:ext>
              </c:extLst>
            </c:dLbl>
            <c:dLbl>
              <c:idx val="6"/>
              <c:layout>
                <c:manualLayout>
                  <c:x val="0.25269402225074589"/>
                  <c:y val="-2.416134263515471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34.1%(</a:t>
                    </a:r>
                    <a:fld id="{1B6D437A-59DD-4546-85A7-48E1EBF25157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9676533133363526E-2"/>
                      <c:h val="1.987635944237864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B398-4613-91AD-EA0D3BEC37F8}"/>
                </c:ext>
              </c:extLst>
            </c:dLbl>
            <c:dLbl>
              <c:idx val="7"/>
              <c:layout>
                <c:manualLayout>
                  <c:x val="4.3783617716713394E-2"/>
                  <c:y val="-3.553146851503422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90.1%(</a:t>
                    </a:r>
                    <a:fld id="{71B1D96F-AFC6-4BE9-A00E-034E81118C98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968421718289802"/>
                      <c:h val="2.69826531453854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B398-4613-91AD-EA0D3BEC37F8}"/>
                </c:ext>
              </c:extLst>
            </c:dLbl>
            <c:dLbl>
              <c:idx val="8"/>
              <c:layout>
                <c:manualLayout>
                  <c:x val="0.50100968272982038"/>
                  <c:y val="-1.847602789740660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8.8%(</a:t>
                    </a:r>
                    <a:fld id="{2CE578ED-7DD6-45F2-A6AC-940DEEC5C3BB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5207745632251688E-2"/>
                      <c:h val="2.840391188598684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B398-4613-91AD-EA0D3BEC37F8}"/>
                </c:ext>
              </c:extLst>
            </c:dLbl>
            <c:dLbl>
              <c:idx val="9"/>
              <c:layout>
                <c:manualLayout>
                  <c:x val="0.55730295475886549"/>
                  <c:y val="-3.197804188818811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1.1%(</a:t>
                    </a:r>
                    <a:fld id="{9C6D2517-B996-4185-BC3B-8EA730DCD93F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4499523699249772E-2"/>
                      <c:h val="3.266768810779094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B398-4613-91AD-EA0D3BEC37F8}"/>
                </c:ext>
              </c:extLst>
            </c:dLbl>
            <c:dLbl>
              <c:idx val="10"/>
              <c:layout>
                <c:manualLayout>
                  <c:x val="6.7551867334357807E-2"/>
                  <c:y val="1.208069929511161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86.2%(</a:t>
                    </a:r>
                    <a:fld id="{B05E8CEF-40D4-4267-80AE-5A76AFFA6D68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665007059061784E-2"/>
                      <c:h val="3.551020558899368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B398-4613-91AD-EA0D3BEC37F8}"/>
                </c:ext>
              </c:extLst>
            </c:dLbl>
            <c:dLbl>
              <c:idx val="11"/>
              <c:layout>
                <c:manualLayout>
                  <c:x val="0.49350391969266938"/>
                  <c:y val="-2.999849036707534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5.1%(</a:t>
                    </a:r>
                    <a:fld id="{0F528938-D4F6-4BEE-BACF-8E483D5B437C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273656081800601"/>
                      <c:h val="7.776579269100242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5-B398-4613-91AD-EA0D3BEC37F8}"/>
                </c:ext>
              </c:extLst>
            </c:dLbl>
            <c:dLbl>
              <c:idx val="12"/>
              <c:layout>
                <c:manualLayout>
                  <c:x val="0.47348855159360059"/>
                  <c:y val="-3.298932136423808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400" b="1"/>
                      <a:t>8.7%(</a:t>
                    </a:r>
                    <a:fld id="{E1EA929C-191A-4DAC-BB9D-08323EA347E7}" type="VALUE">
                      <a:rPr lang="en-US" sz="2400" b="1"/>
                      <a:pPr>
                        <a:defRPr sz="2400" b="1"/>
                      </a:pPr>
                      <a:t>[VALUE]</a:t>
                    </a:fld>
                    <a:r>
                      <a:rPr lang="en-US" sz="2400" b="1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752725000760919"/>
                      <c:h val="4.79972868961832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7-B398-4613-91AD-EA0D3BEC37F8}"/>
                </c:ext>
              </c:extLst>
            </c:dLbl>
            <c:dLbl>
              <c:idx val="13"/>
              <c:layout>
                <c:manualLayout>
                  <c:x val="0.10758270203332303"/>
                  <c:y val="2.202951047932108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77.5%(</a:t>
                    </a:r>
                    <a:fld id="{E0DEED3B-44D6-4A69-93BC-FFD1F0590C32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41788857763723E-2"/>
                      <c:h val="1.561258322057454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9-B398-4613-91AD-EA0D3BEC37F8}"/>
                </c:ext>
              </c:extLst>
            </c:dLbl>
            <c:dLbl>
              <c:idx val="14"/>
              <c:layout>
                <c:manualLayout>
                  <c:x val="0.26270170630028034"/>
                  <c:y val="-3.126752442802448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4.3%(</a:t>
                    </a:r>
                    <a:fld id="{0FEA59C8-F355-4DBA-BF80-41E294DBDA9F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020390360748445E-2"/>
                      <c:h val="2.55613944047841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B-B398-4613-91AD-EA0D3BEC37F8}"/>
                </c:ext>
              </c:extLst>
            </c:dLbl>
            <c:dLbl>
              <c:idx val="15"/>
              <c:layout>
                <c:manualLayout>
                  <c:x val="0.28584447566482896"/>
                  <c:y val="3.357598332781633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400" b="1" dirty="0"/>
                      <a:t>18.3%(</a:t>
                    </a:r>
                    <a:fld id="{528F389A-94CB-4E09-9CC2-5EDDD0485444}" type="VALUE">
                      <a:rPr lang="en-US" sz="2400" b="1"/>
                      <a:pPr>
                        <a:defRPr sz="2400" b="1"/>
                      </a:pPr>
                      <a:t>[VALUE]</a:t>
                    </a:fld>
                    <a:r>
                      <a:rPr lang="en-US" sz="2400" b="1" dirty="0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985124011064"/>
                      <c:h val="3.319096683414315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D-B398-4613-91AD-EA0D3BEC37F8}"/>
                </c:ext>
              </c:extLst>
            </c:dLbl>
            <c:dLbl>
              <c:idx val="16"/>
              <c:layout>
                <c:manualLayout>
                  <c:x val="0.13197633340323611"/>
                  <c:y val="9.948811184209569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20.5%(</a:t>
                    </a:r>
                    <a:fld id="{2D13EE2B-C0A9-4E94-94E3-54A87E67C330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414046552869991E-2"/>
                      <c:h val="2.840391188598684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F-B398-4613-91AD-EA0D3BEC37F8}"/>
                </c:ext>
              </c:extLst>
            </c:dLbl>
            <c:dLbl>
              <c:idx val="17"/>
              <c:layout>
                <c:manualLayout>
                  <c:x val="0.13385282341293744"/>
                  <c:y val="5.5955068527612874E-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24.8%(</a:t>
                    </a:r>
                    <a:fld id="{705AD99F-4D98-4A3A-987F-8C4B2E23A32D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155401997143667E-2"/>
                      <c:h val="2.414013566418274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1-B398-4613-91AD-EA0D3BEC37F8}"/>
                </c:ext>
              </c:extLst>
            </c:dLbl>
            <c:dLbl>
              <c:idx val="18"/>
              <c:layout>
                <c:manualLayout>
                  <c:x val="9.132011695200222E-2"/>
                  <c:y val="-1.421258740601367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23.1%(</a:t>
                    </a:r>
                    <a:fld id="{9D8FC4E5-C7DB-4E5A-99EC-46C6B8A52479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9645796935225558E-2"/>
                      <c:h val="2.27188769235813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3-B398-4613-91AD-EA0D3BEC37F8}"/>
                </c:ext>
              </c:extLst>
            </c:dLbl>
            <c:dLbl>
              <c:idx val="19"/>
              <c:layout>
                <c:manualLayout>
                  <c:x val="6.1297064803398749E-2"/>
                  <c:y val="5.685034962405468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28.6%(</a:t>
                    </a:r>
                    <a:fld id="{C4F35B82-6A21-411B-8BC8-51D266A42913}" type="VALUE">
                      <a:rPr lang="en-US"/>
                      <a:pPr>
                        <a:defRPr/>
                      </a:pPr>
                      <a:t>[VALUE]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342941465193896"/>
                      <c:h val="3.551020558899368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5-B398-4613-91AD-EA0D3BEC37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Sheet1!$J$3:$AC$4</c:f>
              <c:multiLvlStrCache>
                <c:ptCount val="20"/>
                <c:lvl>
                  <c:pt idx="0">
                    <c:v>10- 11 years old</c:v>
                  </c:pt>
                  <c:pt idx="1">
                    <c:v>12-13 years old</c:v>
                  </c:pt>
                  <c:pt idx="2">
                    <c:v>Male</c:v>
                  </c:pt>
                  <c:pt idx="3">
                    <c:v>female</c:v>
                  </c:pt>
                  <c:pt idx="4">
                    <c:v>Urban area</c:v>
                  </c:pt>
                  <c:pt idx="5">
                    <c:v>Rural areas</c:v>
                  </c:pt>
                  <c:pt idx="6">
                    <c:v>Sub-urban area</c:v>
                  </c:pt>
                  <c:pt idx="7">
                    <c:v>Married </c:v>
                  </c:pt>
                  <c:pt idx="8">
                    <c:v>Divorce </c:v>
                  </c:pt>
                  <c:pt idx="9">
                    <c:v>Widower</c:v>
                  </c:pt>
                  <c:pt idx="10">
                    <c:v>Cypriot</c:v>
                  </c:pt>
                  <c:pt idx="11">
                    <c:v>Creek</c:v>
                  </c:pt>
                  <c:pt idx="12">
                    <c:v>Other Ethnicities </c:v>
                  </c:pt>
                  <c:pt idx="13">
                    <c:v>Cypriot</c:v>
                  </c:pt>
                  <c:pt idx="14">
                    <c:v>Creek</c:v>
                  </c:pt>
                  <c:pt idx="15">
                    <c:v>Other Ethnicities </c:v>
                  </c:pt>
                  <c:pt idx="16">
                    <c:v>≤19500 </c:v>
                  </c:pt>
                  <c:pt idx="17">
                    <c:v>19501-39501                  </c:v>
                  </c:pt>
                  <c:pt idx="18">
                    <c:v>39501-49000</c:v>
                  </c:pt>
                  <c:pt idx="19">
                    <c:v>≥49001</c:v>
                  </c:pt>
                </c:lvl>
                <c:lvl>
                  <c:pt idx="0">
                    <c:v>Age</c:v>
                  </c:pt>
                  <c:pt idx="2">
                    <c:v>Gender</c:v>
                  </c:pt>
                  <c:pt idx="4">
                    <c:v>Place of residence</c:v>
                  </c:pt>
                  <c:pt idx="7">
                    <c:v>Parental status </c:v>
                  </c:pt>
                  <c:pt idx="10">
                    <c:v>Father Ethnicity   </c:v>
                  </c:pt>
                  <c:pt idx="13">
                    <c:v>Mother Ethnicity</c:v>
                  </c:pt>
                  <c:pt idx="16">
                    <c:v>Family Incomes</c:v>
                  </c:pt>
                </c:lvl>
              </c:multiLvlStrCache>
            </c:multiLvlStrRef>
          </c:cat>
          <c:val>
            <c:numRef>
              <c:f>Sheet1!$J$5:$AC$5</c:f>
              <c:numCache>
                <c:formatCode>General</c:formatCode>
                <c:ptCount val="20"/>
                <c:pt idx="0">
                  <c:v>431</c:v>
                </c:pt>
                <c:pt idx="1">
                  <c:v>121</c:v>
                </c:pt>
                <c:pt idx="2">
                  <c:v>263</c:v>
                </c:pt>
                <c:pt idx="3">
                  <c:v>289</c:v>
                </c:pt>
                <c:pt idx="4">
                  <c:v>202</c:v>
                </c:pt>
                <c:pt idx="5">
                  <c:v>162</c:v>
                </c:pt>
                <c:pt idx="6">
                  <c:v>188</c:v>
                </c:pt>
                <c:pt idx="7">
                  <c:v>497</c:v>
                </c:pt>
                <c:pt idx="8">
                  <c:v>49</c:v>
                </c:pt>
                <c:pt idx="9">
                  <c:v>6</c:v>
                </c:pt>
                <c:pt idx="10">
                  <c:v>476</c:v>
                </c:pt>
                <c:pt idx="11">
                  <c:v>28</c:v>
                </c:pt>
                <c:pt idx="12">
                  <c:v>48</c:v>
                </c:pt>
                <c:pt idx="13">
                  <c:v>428</c:v>
                </c:pt>
                <c:pt idx="14">
                  <c:v>23</c:v>
                </c:pt>
                <c:pt idx="15">
                  <c:v>101</c:v>
                </c:pt>
                <c:pt idx="16">
                  <c:v>113</c:v>
                </c:pt>
                <c:pt idx="17">
                  <c:v>137</c:v>
                </c:pt>
                <c:pt idx="18">
                  <c:v>144</c:v>
                </c:pt>
                <c:pt idx="19">
                  <c:v>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B398-4613-91AD-EA0D3BEC37F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556102447"/>
        <c:axId val="836348831"/>
        <c:axId val="0"/>
      </c:bar3DChart>
      <c:catAx>
        <c:axId val="1556102447"/>
        <c:scaling>
          <c:orientation val="maxMin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Demographic characteristics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836348831"/>
        <c:crosses val="autoZero"/>
        <c:auto val="1"/>
        <c:lblAlgn val="ctr"/>
        <c:lblOffset val="100"/>
        <c:noMultiLvlLbl val="0"/>
      </c:catAx>
      <c:valAx>
        <c:axId val="836348831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5561024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59187-BCD5-45CE-956B-13054B0199CE}" type="doc">
      <dgm:prSet loTypeId="urn:microsoft.com/office/officeart/2005/8/layout/venn2" loCatId="relationship" qsTypeId="urn:microsoft.com/office/officeart/2005/8/quickstyle/simple1#2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449D525-FC23-470C-87D7-3A8CB70A1A87}">
      <dgm:prSet phldrT="[Text]" custT="1"/>
      <dgm:spPr>
        <a:xfrm>
          <a:off x="313726" y="-27"/>
          <a:ext cx="6737495" cy="5866803"/>
        </a:xfrm>
        <a:prstGeom prst="ellipse">
          <a:avLst/>
        </a:prstGeom>
        <a:solidFill>
          <a:srgbClr val="33A583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endParaRPr lang="en-US" sz="8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9EBBF792-038A-406D-BCA1-0A6577BF110B}" type="parTrans" cxnId="{014BD19B-4219-4214-851D-9C57C745221E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C6F0650F-C56C-45FD-9953-873F4648AC1B}" type="sibTrans" cxnId="{014BD19B-4219-4214-851D-9C57C745221E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CE817D30-CC7A-4047-AF44-98A2492F1DFA}">
      <dgm:prSet phldrT="[Text]" custT="1"/>
      <dgm:spPr>
        <a:xfrm>
          <a:off x="513469" y="315878"/>
          <a:ext cx="5587939" cy="5394751"/>
        </a:xfrm>
        <a:prstGeom prst="ellipse">
          <a:avLst/>
        </a:prstGeom>
        <a:solidFill>
          <a:srgbClr val="3594B4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l-GR" sz="1050" b="1" i="0" u="sng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ΜΑΚΡΟΣΥΣΤΗΜΑ</a:t>
          </a:r>
          <a:r>
            <a:rPr lang="el-GR" sz="1050" b="1" i="1" u="sng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</a:p>
        <a:p>
          <a:pPr algn="ctr">
            <a:buNone/>
          </a:pPr>
          <a:r>
            <a:rPr lang="el-GR" sz="1050" b="1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Συμπεριφορές και ιδεολογίες </a:t>
          </a:r>
          <a:r>
            <a:rPr lang="en-US" sz="1050" b="1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el-GR" sz="1050" b="1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κουλτούρας</a:t>
          </a:r>
          <a:endParaRPr lang="el-GR" sz="900" b="1" i="0" u="sng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algn="ctr">
            <a:buNone/>
          </a:pPr>
          <a:r>
            <a:rPr lang="el-GR" sz="900" b="1" i="0" u="sng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Παράγοντες επικιδυνότητας της ευρητερης κοινωνίας και περιβάλλον του παιδιού </a:t>
          </a:r>
        </a:p>
        <a:p>
          <a:pPr algn="ctr">
            <a:buNone/>
          </a:pPr>
          <a:endParaRPr lang="en-US" sz="10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980F1999-ECA9-4077-BB59-BF6373231897}" type="parTrans" cxnId="{6A21A5FA-86C0-4ADE-98EC-CAA5CD9EA15E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BBF69E0A-1BB8-4EE0-9A60-957A7CCE364A}" type="sibTrans" cxnId="{6A21A5FA-86C0-4ADE-98EC-CAA5CD9EA15E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BCAEA0D5-32A4-418C-8C8C-B13D958428BD}">
      <dgm:prSet custT="1"/>
      <dgm:spPr>
        <a:xfrm>
          <a:off x="1517791" y="3278248"/>
          <a:ext cx="3054046" cy="1870430"/>
        </a:xfrm>
        <a:prstGeom prst="ellipse">
          <a:avLst/>
        </a:prstGeom>
        <a:solidFill>
          <a:srgbClr val="EBAC4B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el-GR" sz="1050" b="1" i="1" u="sng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>
            <a:buNone/>
          </a:pPr>
          <a:r>
            <a:rPr lang="el-GR" sz="1050" b="1" i="0" u="sng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ΜΙΚΡΟΣΥΣΤΗΜΑ</a:t>
          </a:r>
          <a:endParaRPr lang="en-US" sz="1050" b="1" i="0" u="sng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>
            <a:buNone/>
          </a:pPr>
          <a:r>
            <a:rPr lang="el-GR" sz="800" b="1" i="1" u="sng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Διαπροσωπικοί παράγοντες επικοινδυνότητας του παιδιού</a:t>
          </a:r>
          <a:endParaRPr lang="en-US" sz="800" b="1" i="1" u="sng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>
            <a:buNone/>
          </a:pPr>
          <a:r>
            <a:rPr lang="el-GR" sz="10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Οικογένεια, σχολείο, φίλοι,συμμαθητές σχέσεις,  συστημα υγείας, κ.α.</a:t>
          </a:r>
        </a:p>
        <a:p>
          <a:pPr>
            <a:buNone/>
          </a:pPr>
          <a:endParaRPr lang="en-US" sz="8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825B6AB-2D33-407E-9EBB-8C3C9DDBEF2B}" type="parTrans" cxnId="{0EBD0421-AB9D-44BC-9B18-48DF95550DB1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3DC0D548-9154-4E52-B5AE-4D66BF427567}" type="sibTrans" cxnId="{0EBD0421-AB9D-44BC-9B18-48DF95550DB1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9966EA29-AC3C-4EBC-8AC0-E401F9B0E54E}">
      <dgm:prSet phldrT="[Text]" custT="1"/>
      <dgm:spPr>
        <a:xfrm>
          <a:off x="540036" y="1300760"/>
          <a:ext cx="5229386" cy="3976413"/>
        </a:xfrm>
        <a:prstGeom prst="ellipse">
          <a:avLst/>
        </a:prstGeom>
        <a:solidFill>
          <a:srgbClr val="6063B4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el-GR" sz="1050" b="1" i="1" u="sng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>
            <a:buNone/>
          </a:pPr>
          <a:r>
            <a:rPr lang="el-GR" sz="1050" b="1" i="0" u="sng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ΕΞΩΣΥΣΤΗΜΑ</a:t>
          </a:r>
        </a:p>
        <a:p>
          <a:pPr>
            <a:buNone/>
          </a:pPr>
          <a:r>
            <a:rPr lang="el-GR" sz="1050" b="1" i="0" u="sng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Διευριμένη οικογένεια </a:t>
          </a:r>
        </a:p>
        <a:p>
          <a:pPr>
            <a:buNone/>
          </a:pPr>
          <a:r>
            <a:rPr lang="el-GR" sz="800" b="1" i="1" u="sng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Παράγοντες επικοινδυνότητας  απο την κοινότητα που ζεί και αλληλεπιδρα το παιδι</a:t>
          </a:r>
        </a:p>
        <a:p>
          <a:pPr>
            <a:buNone/>
          </a:pPr>
          <a:r>
            <a:rPr lang="el-GR" sz="1000" b="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Οικογενειακοι φίλοι, γείτονες, </a:t>
          </a:r>
          <a:r>
            <a:rPr lang="el-GR" sz="10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τα μέσα επικοινωνίας, το διαδίκτυο, η </a:t>
          </a:r>
          <a:r>
            <a:rPr lang="el-GR" sz="1000" dirty="0" err="1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τεχνολογία</a:t>
          </a:r>
          <a:r>
            <a:rPr lang="el-GR" sz="1000" b="0" dirty="0" err="1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υπηρεσίες</a:t>
          </a:r>
          <a:r>
            <a:rPr lang="el-GR" sz="1000" b="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 κοινωνικής προνοιας</a:t>
          </a:r>
          <a:endParaRPr lang="en-US" sz="1000" b="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9181930-8D56-4C8E-89A2-D3B7341F9F66}" type="sibTrans" cxnId="{461E9C5F-0644-42D6-BA87-38805BF9E67E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0D44B712-7941-4E09-B6A3-3B96B7FFED29}" type="parTrans" cxnId="{461E9C5F-0644-42D6-BA87-38805BF9E67E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A96BFB80-45B1-4FEB-869F-9F68073947BF}">
      <dgm:prSet custT="1"/>
      <dgm:spPr>
        <a:xfrm>
          <a:off x="1979752" y="4196878"/>
          <a:ext cx="2033932" cy="970662"/>
        </a:xfrm>
        <a:prstGeom prst="ellipse">
          <a:avLst/>
        </a:prstGeom>
        <a:solidFill>
          <a:srgbClr val="33A583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endParaRPr lang="el-GR" sz="8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algn="ctr">
            <a:buNone/>
          </a:pPr>
          <a:endParaRPr lang="el-GR" sz="8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algn="ctr">
            <a:buNone/>
          </a:pPr>
          <a:r>
            <a:rPr lang="el-GR" sz="1050" b="1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ΠΑΙΔΙ</a:t>
          </a:r>
        </a:p>
        <a:p>
          <a:pPr algn="ctr">
            <a:buNone/>
          </a:pPr>
          <a:r>
            <a:rPr lang="el-GR" sz="10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Βιολογικοί, Κληρονομικοί, Δημογραφικοί, Προσωπικοί παράγοντες, κ.α </a:t>
          </a:r>
        </a:p>
        <a:p>
          <a:pPr algn="ctr">
            <a:buNone/>
          </a:pPr>
          <a:endParaRPr lang="el-GR" sz="8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8588CA7-38E2-424D-8D3D-1A24F8AD4FBB}" type="parTrans" cxnId="{45005BBD-438C-4262-8794-32BE3A4E59DA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A5CED48A-AD89-423B-A332-8FD8472370CC}" type="sibTrans" cxnId="{45005BBD-438C-4262-8794-32BE3A4E59DA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9E430143-8B99-4586-A93B-407A4F7211D3}">
      <dgm:prSet custT="1"/>
      <dgm:spPr>
        <a:xfrm>
          <a:off x="1133353" y="2462434"/>
          <a:ext cx="3922782" cy="2569454"/>
        </a:xfrm>
        <a:prstGeom prst="ellipse">
          <a:avLst/>
        </a:prstGeom>
        <a:solidFill>
          <a:srgbClr val="D3573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l-GR" sz="1050" b="1" i="0" u="sng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ΜΕΣΟΣΥΣΤΗΜΑ</a:t>
          </a:r>
        </a:p>
        <a:p>
          <a:pPr>
            <a:buNone/>
          </a:pPr>
          <a:r>
            <a:rPr lang="el-GR" sz="800" b="1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el-GR" sz="1000" b="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Η σχέση μεταξύ των διαπροσωπικών παραγόντων επικινδυνότητας του παιδιου(</a:t>
          </a:r>
          <a:r>
            <a:rPr lang="el-GR" sz="1000" b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οι σχέσεις σχολείου – οικογένειας και κοινότητας </a:t>
          </a:r>
          <a:r>
            <a:rPr lang="el-GR" sz="1000" b="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)</a:t>
          </a:r>
          <a:endParaRPr lang="el-GR" sz="1000" b="0" dirty="0" err="1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B4FD3103-605A-49B0-B13D-89EDD37B5107}" type="sibTrans" cxnId="{E82FEC4A-A317-409F-B894-F48B67209104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C6CCA364-E86B-4DE2-9254-3BDCF2A910FC}" type="parTrans" cxnId="{E82FEC4A-A317-409F-B894-F48B67209104}">
      <dgm:prSet/>
      <dgm:spPr/>
      <dgm:t>
        <a:bodyPr/>
        <a:lstStyle/>
        <a:p>
          <a:endParaRPr lang="en-US" sz="800">
            <a:latin typeface="Times New Roman" pitchFamily="18" charset="0"/>
            <a:cs typeface="Times New Roman" pitchFamily="18" charset="0"/>
          </a:endParaRPr>
        </a:p>
      </dgm:t>
    </dgm:pt>
    <dgm:pt modelId="{38DD5E99-92DC-4C9B-9B01-9B4280CD37F5}" type="pres">
      <dgm:prSet presAssocID="{B0259187-BCD5-45CE-956B-13054B0199CE}" presName="Name0" presStyleCnt="0">
        <dgm:presLayoutVars>
          <dgm:chMax val="7"/>
          <dgm:resizeHandles val="exact"/>
        </dgm:presLayoutVars>
      </dgm:prSet>
      <dgm:spPr/>
    </dgm:pt>
    <dgm:pt modelId="{CF64CFC8-747D-4308-A163-AA28F0C7FFEF}" type="pres">
      <dgm:prSet presAssocID="{B0259187-BCD5-45CE-956B-13054B0199CE}" presName="comp1" presStyleCnt="0"/>
      <dgm:spPr/>
    </dgm:pt>
    <dgm:pt modelId="{10AABC49-C9B1-4911-937C-049028DAADE0}" type="pres">
      <dgm:prSet presAssocID="{B0259187-BCD5-45CE-956B-13054B0199CE}" presName="circle1" presStyleLbl="node1" presStyleIdx="0" presStyleCnt="6" custScaleX="114841" custScaleY="100000" custLinFactNeighborX="4610" custLinFactNeighborY="1738"/>
      <dgm:spPr/>
    </dgm:pt>
    <dgm:pt modelId="{8D420C06-3641-4F0C-8099-8EDAB0308864}" type="pres">
      <dgm:prSet presAssocID="{B0259187-BCD5-45CE-956B-13054B0199CE}" presName="c1text" presStyleLbl="node1" presStyleIdx="0" presStyleCnt="6">
        <dgm:presLayoutVars>
          <dgm:bulletEnabled val="1"/>
        </dgm:presLayoutVars>
      </dgm:prSet>
      <dgm:spPr/>
    </dgm:pt>
    <dgm:pt modelId="{2884DC2D-4A79-4206-92DE-9CD90C5CA4C0}" type="pres">
      <dgm:prSet presAssocID="{B0259187-BCD5-45CE-956B-13054B0199CE}" presName="comp2" presStyleCnt="0"/>
      <dgm:spPr/>
    </dgm:pt>
    <dgm:pt modelId="{529EFB19-1FE2-441E-A8FD-BF5CDA26995B}" type="pres">
      <dgm:prSet presAssocID="{B0259187-BCD5-45CE-956B-13054B0199CE}" presName="circle2" presStyleLbl="node1" presStyleIdx="1" presStyleCnt="6" custScaleX="112055" custScaleY="108181" custLinFactNeighborX="-4375" custLinFactNeighborY="-5177"/>
      <dgm:spPr/>
    </dgm:pt>
    <dgm:pt modelId="{5EAAB42C-A457-42AF-B86F-AE8113A9E236}" type="pres">
      <dgm:prSet presAssocID="{B0259187-BCD5-45CE-956B-13054B0199CE}" presName="c2text" presStyleLbl="node1" presStyleIdx="1" presStyleCnt="6">
        <dgm:presLayoutVars>
          <dgm:bulletEnabled val="1"/>
        </dgm:presLayoutVars>
      </dgm:prSet>
      <dgm:spPr/>
    </dgm:pt>
    <dgm:pt modelId="{6162B899-746F-4F33-AB25-C6B2CF053B92}" type="pres">
      <dgm:prSet presAssocID="{B0259187-BCD5-45CE-956B-13054B0199CE}" presName="comp3" presStyleCnt="0"/>
      <dgm:spPr/>
    </dgm:pt>
    <dgm:pt modelId="{1114B009-ADBA-4084-B6DD-2C5E66B12BBD}" type="pres">
      <dgm:prSet presAssocID="{B0259187-BCD5-45CE-956B-13054B0199CE}" presName="circle3" presStyleLbl="node1" presStyleIdx="2" presStyleCnt="6" custScaleX="127336" custScaleY="96826" custLinFactNeighborX="-9031" custLinFactNeighborY="-10287"/>
      <dgm:spPr/>
    </dgm:pt>
    <dgm:pt modelId="{81AE9650-0039-41DE-B938-6101DCEE8082}" type="pres">
      <dgm:prSet presAssocID="{B0259187-BCD5-45CE-956B-13054B0199CE}" presName="c3text" presStyleLbl="node1" presStyleIdx="2" presStyleCnt="6">
        <dgm:presLayoutVars>
          <dgm:bulletEnabled val="1"/>
        </dgm:presLayoutVars>
      </dgm:prSet>
      <dgm:spPr/>
    </dgm:pt>
    <dgm:pt modelId="{37A41ADB-58DB-45E1-9C8D-8F07FF86A128}" type="pres">
      <dgm:prSet presAssocID="{B0259187-BCD5-45CE-956B-13054B0199CE}" presName="comp4" presStyleCnt="0"/>
      <dgm:spPr/>
    </dgm:pt>
    <dgm:pt modelId="{4459C8D5-0A0F-4D3D-8120-5D7D681D5D6C}" type="pres">
      <dgm:prSet presAssocID="{B0259187-BCD5-45CE-956B-13054B0199CE}" presName="circle4" presStyleLbl="node1" presStyleIdx="3" presStyleCnt="6" custScaleX="121571" custScaleY="79630" custLinFactNeighborX="-13353" custLinFactNeighborY="-12529"/>
      <dgm:spPr/>
    </dgm:pt>
    <dgm:pt modelId="{EB3F336F-A377-42F5-B0F6-9988E6ED554F}" type="pres">
      <dgm:prSet presAssocID="{B0259187-BCD5-45CE-956B-13054B0199CE}" presName="c4text" presStyleLbl="node1" presStyleIdx="3" presStyleCnt="6">
        <dgm:presLayoutVars>
          <dgm:bulletEnabled val="1"/>
        </dgm:presLayoutVars>
      </dgm:prSet>
      <dgm:spPr/>
    </dgm:pt>
    <dgm:pt modelId="{87710DF2-22E0-4A91-8248-3C081F917ED2}" type="pres">
      <dgm:prSet presAssocID="{B0259187-BCD5-45CE-956B-13054B0199CE}" presName="comp5" presStyleCnt="0"/>
      <dgm:spPr/>
    </dgm:pt>
    <dgm:pt modelId="{FBC3CFFE-7AB9-4E9C-A3CF-DECEDC609DDD}" type="pres">
      <dgm:prSet presAssocID="{B0259187-BCD5-45CE-956B-13054B0199CE}" presName="circle5" presStyleLbl="node1" presStyleIdx="4" presStyleCnt="6" custScaleX="130141" custScaleY="79704" custLinFactNeighborX="-20488" custLinFactNeighborY="-16107"/>
      <dgm:spPr/>
    </dgm:pt>
    <dgm:pt modelId="{C92B2E4B-C194-4FD2-BDB6-FF3FD7100F66}" type="pres">
      <dgm:prSet presAssocID="{B0259187-BCD5-45CE-956B-13054B0199CE}" presName="c5text" presStyleLbl="node1" presStyleIdx="4" presStyleCnt="6">
        <dgm:presLayoutVars>
          <dgm:bulletEnabled val="1"/>
        </dgm:presLayoutVars>
      </dgm:prSet>
      <dgm:spPr/>
    </dgm:pt>
    <dgm:pt modelId="{4FCF05E8-B78D-44B7-A63A-23CCB6DB7D13}" type="pres">
      <dgm:prSet presAssocID="{B0259187-BCD5-45CE-956B-13054B0199CE}" presName="comp6" presStyleCnt="0"/>
      <dgm:spPr/>
    </dgm:pt>
    <dgm:pt modelId="{88300C2B-E81E-454A-A17D-EED60C0C3BEE}" type="pres">
      <dgm:prSet presAssocID="{B0259187-BCD5-45CE-956B-13054B0199CE}" presName="circle6" presStyleLbl="node1" presStyleIdx="5" presStyleCnt="6" custScaleX="138674" custScaleY="66180" custLinFactNeighborX="-36060" custLinFactNeighborY="-23812"/>
      <dgm:spPr/>
    </dgm:pt>
    <dgm:pt modelId="{ECCEC8A5-7745-4B31-9107-51A6C931F239}" type="pres">
      <dgm:prSet presAssocID="{B0259187-BCD5-45CE-956B-13054B0199CE}" presName="c6text" presStyleLbl="node1" presStyleIdx="5" presStyleCnt="6">
        <dgm:presLayoutVars>
          <dgm:bulletEnabled val="1"/>
        </dgm:presLayoutVars>
      </dgm:prSet>
      <dgm:spPr/>
    </dgm:pt>
  </dgm:ptLst>
  <dgm:cxnLst>
    <dgm:cxn modelId="{50095411-EC76-494A-A52A-BABF54D0E85B}" type="presOf" srcId="{A449D525-FC23-470C-87D7-3A8CB70A1A87}" destId="{8D420C06-3641-4F0C-8099-8EDAB0308864}" srcOrd="1" destOrd="0" presId="urn:microsoft.com/office/officeart/2005/8/layout/venn2"/>
    <dgm:cxn modelId="{0EBD0421-AB9D-44BC-9B18-48DF95550DB1}" srcId="{B0259187-BCD5-45CE-956B-13054B0199CE}" destId="{BCAEA0D5-32A4-418C-8C8C-B13D958428BD}" srcOrd="4" destOrd="0" parTransId="{7825B6AB-2D33-407E-9EBB-8C3C9DDBEF2B}" sibTransId="{3DC0D548-9154-4E52-B5AE-4D66BF427567}"/>
    <dgm:cxn modelId="{C5140932-F00F-4718-89D6-5B4A74091880}" type="presOf" srcId="{9E430143-8B99-4586-A93B-407A4F7211D3}" destId="{EB3F336F-A377-42F5-B0F6-9988E6ED554F}" srcOrd="1" destOrd="0" presId="urn:microsoft.com/office/officeart/2005/8/layout/venn2"/>
    <dgm:cxn modelId="{461E9C5F-0644-42D6-BA87-38805BF9E67E}" srcId="{B0259187-BCD5-45CE-956B-13054B0199CE}" destId="{9966EA29-AC3C-4EBC-8AC0-E401F9B0E54E}" srcOrd="2" destOrd="0" parTransId="{0D44B712-7941-4E09-B6A3-3B96B7FFED29}" sibTransId="{A9181930-8D56-4C8E-89A2-D3B7341F9F66}"/>
    <dgm:cxn modelId="{953DB243-CA41-4EA6-B3B0-B82373B9BE66}" type="presOf" srcId="{BCAEA0D5-32A4-418C-8C8C-B13D958428BD}" destId="{FBC3CFFE-7AB9-4E9C-A3CF-DECEDC609DDD}" srcOrd="0" destOrd="0" presId="urn:microsoft.com/office/officeart/2005/8/layout/venn2"/>
    <dgm:cxn modelId="{E82FEC4A-A317-409F-B894-F48B67209104}" srcId="{B0259187-BCD5-45CE-956B-13054B0199CE}" destId="{9E430143-8B99-4586-A93B-407A4F7211D3}" srcOrd="3" destOrd="0" parTransId="{C6CCA364-E86B-4DE2-9254-3BDCF2A910FC}" sibTransId="{B4FD3103-605A-49B0-B13D-89EDD37B5107}"/>
    <dgm:cxn modelId="{CF545398-B424-4594-ABA8-E9ABC5E53957}" type="presOf" srcId="{CE817D30-CC7A-4047-AF44-98A2492F1DFA}" destId="{529EFB19-1FE2-441E-A8FD-BF5CDA26995B}" srcOrd="0" destOrd="0" presId="urn:microsoft.com/office/officeart/2005/8/layout/venn2"/>
    <dgm:cxn modelId="{D1FD0599-FADB-4ADD-8B28-1DF27AF1ADB3}" type="presOf" srcId="{A449D525-FC23-470C-87D7-3A8CB70A1A87}" destId="{10AABC49-C9B1-4911-937C-049028DAADE0}" srcOrd="0" destOrd="0" presId="urn:microsoft.com/office/officeart/2005/8/layout/venn2"/>
    <dgm:cxn modelId="{014BD19B-4219-4214-851D-9C57C745221E}" srcId="{B0259187-BCD5-45CE-956B-13054B0199CE}" destId="{A449D525-FC23-470C-87D7-3A8CB70A1A87}" srcOrd="0" destOrd="0" parTransId="{9EBBF792-038A-406D-BCA1-0A6577BF110B}" sibTransId="{C6F0650F-C56C-45FD-9953-873F4648AC1B}"/>
    <dgm:cxn modelId="{3F9735A4-D73F-4954-A4C4-2870047E883E}" type="presOf" srcId="{9966EA29-AC3C-4EBC-8AC0-E401F9B0E54E}" destId="{1114B009-ADBA-4084-B6DD-2C5E66B12BBD}" srcOrd="0" destOrd="0" presId="urn:microsoft.com/office/officeart/2005/8/layout/venn2"/>
    <dgm:cxn modelId="{5DCC72A6-DBB9-4727-B7E8-5D0B74480C5B}" type="presOf" srcId="{A96BFB80-45B1-4FEB-869F-9F68073947BF}" destId="{ECCEC8A5-7745-4B31-9107-51A6C931F239}" srcOrd="1" destOrd="0" presId="urn:microsoft.com/office/officeart/2005/8/layout/venn2"/>
    <dgm:cxn modelId="{4B81A8B4-F0AB-4B79-8207-1E3544C56727}" type="presOf" srcId="{A96BFB80-45B1-4FEB-869F-9F68073947BF}" destId="{88300C2B-E81E-454A-A17D-EED60C0C3BEE}" srcOrd="0" destOrd="0" presId="urn:microsoft.com/office/officeart/2005/8/layout/venn2"/>
    <dgm:cxn modelId="{08BB53B5-832D-4A49-B4E1-7C9467A8A172}" type="presOf" srcId="{9E430143-8B99-4586-A93B-407A4F7211D3}" destId="{4459C8D5-0A0F-4D3D-8120-5D7D681D5D6C}" srcOrd="0" destOrd="0" presId="urn:microsoft.com/office/officeart/2005/8/layout/venn2"/>
    <dgm:cxn modelId="{276714B9-BADE-4755-BD25-A735672EC95E}" type="presOf" srcId="{BCAEA0D5-32A4-418C-8C8C-B13D958428BD}" destId="{C92B2E4B-C194-4FD2-BDB6-FF3FD7100F66}" srcOrd="1" destOrd="0" presId="urn:microsoft.com/office/officeart/2005/8/layout/venn2"/>
    <dgm:cxn modelId="{A5AA49B9-297F-48A3-93BB-12A2038FF0C4}" type="presOf" srcId="{B0259187-BCD5-45CE-956B-13054B0199CE}" destId="{38DD5E99-92DC-4C9B-9B01-9B4280CD37F5}" srcOrd="0" destOrd="0" presId="urn:microsoft.com/office/officeart/2005/8/layout/venn2"/>
    <dgm:cxn modelId="{45005BBD-438C-4262-8794-32BE3A4E59DA}" srcId="{B0259187-BCD5-45CE-956B-13054B0199CE}" destId="{A96BFB80-45B1-4FEB-869F-9F68073947BF}" srcOrd="5" destOrd="0" parTransId="{18588CA7-38E2-424D-8D3D-1A24F8AD4FBB}" sibTransId="{A5CED48A-AD89-423B-A332-8FD8472370CC}"/>
    <dgm:cxn modelId="{2A7223E6-0774-465F-A523-3B22080FDA50}" type="presOf" srcId="{CE817D30-CC7A-4047-AF44-98A2492F1DFA}" destId="{5EAAB42C-A457-42AF-B86F-AE8113A9E236}" srcOrd="1" destOrd="0" presId="urn:microsoft.com/office/officeart/2005/8/layout/venn2"/>
    <dgm:cxn modelId="{1CE97CE6-FEC8-41D2-8EB4-4D1B5BE0EBFA}" type="presOf" srcId="{9966EA29-AC3C-4EBC-8AC0-E401F9B0E54E}" destId="{81AE9650-0039-41DE-B938-6101DCEE8082}" srcOrd="1" destOrd="0" presId="urn:microsoft.com/office/officeart/2005/8/layout/venn2"/>
    <dgm:cxn modelId="{6A21A5FA-86C0-4ADE-98EC-CAA5CD9EA15E}" srcId="{B0259187-BCD5-45CE-956B-13054B0199CE}" destId="{CE817D30-CC7A-4047-AF44-98A2492F1DFA}" srcOrd="1" destOrd="0" parTransId="{980F1999-ECA9-4077-BB59-BF6373231897}" sibTransId="{BBF69E0A-1BB8-4EE0-9A60-957A7CCE364A}"/>
    <dgm:cxn modelId="{E78C731F-1ABA-411E-82E3-B10FAA945638}" type="presParOf" srcId="{38DD5E99-92DC-4C9B-9B01-9B4280CD37F5}" destId="{CF64CFC8-747D-4308-A163-AA28F0C7FFEF}" srcOrd="0" destOrd="0" presId="urn:microsoft.com/office/officeart/2005/8/layout/venn2"/>
    <dgm:cxn modelId="{F4DEFBAC-D7A3-43E6-83AD-5DF50A8C2A57}" type="presParOf" srcId="{CF64CFC8-747D-4308-A163-AA28F0C7FFEF}" destId="{10AABC49-C9B1-4911-937C-049028DAADE0}" srcOrd="0" destOrd="0" presId="urn:microsoft.com/office/officeart/2005/8/layout/venn2"/>
    <dgm:cxn modelId="{64584027-B50F-4E17-AA9C-A37DECAAC5A3}" type="presParOf" srcId="{CF64CFC8-747D-4308-A163-AA28F0C7FFEF}" destId="{8D420C06-3641-4F0C-8099-8EDAB0308864}" srcOrd="1" destOrd="0" presId="urn:microsoft.com/office/officeart/2005/8/layout/venn2"/>
    <dgm:cxn modelId="{B489348E-5B35-4213-8634-4A16F7A9846A}" type="presParOf" srcId="{38DD5E99-92DC-4C9B-9B01-9B4280CD37F5}" destId="{2884DC2D-4A79-4206-92DE-9CD90C5CA4C0}" srcOrd="1" destOrd="0" presId="urn:microsoft.com/office/officeart/2005/8/layout/venn2"/>
    <dgm:cxn modelId="{D6E7B2E5-B0DC-4320-9945-FD53D4992915}" type="presParOf" srcId="{2884DC2D-4A79-4206-92DE-9CD90C5CA4C0}" destId="{529EFB19-1FE2-441E-A8FD-BF5CDA26995B}" srcOrd="0" destOrd="0" presId="urn:microsoft.com/office/officeart/2005/8/layout/venn2"/>
    <dgm:cxn modelId="{3ED84DEE-058B-43A0-851A-7D77F5AFF7DA}" type="presParOf" srcId="{2884DC2D-4A79-4206-92DE-9CD90C5CA4C0}" destId="{5EAAB42C-A457-42AF-B86F-AE8113A9E236}" srcOrd="1" destOrd="0" presId="urn:microsoft.com/office/officeart/2005/8/layout/venn2"/>
    <dgm:cxn modelId="{01C62A28-BD21-4CED-BC5C-25BC5C0A3CF8}" type="presParOf" srcId="{38DD5E99-92DC-4C9B-9B01-9B4280CD37F5}" destId="{6162B899-746F-4F33-AB25-C6B2CF053B92}" srcOrd="2" destOrd="0" presId="urn:microsoft.com/office/officeart/2005/8/layout/venn2"/>
    <dgm:cxn modelId="{D22E316E-91AD-4DCD-9D92-C2AF16106592}" type="presParOf" srcId="{6162B899-746F-4F33-AB25-C6B2CF053B92}" destId="{1114B009-ADBA-4084-B6DD-2C5E66B12BBD}" srcOrd="0" destOrd="0" presId="urn:microsoft.com/office/officeart/2005/8/layout/venn2"/>
    <dgm:cxn modelId="{35FEE943-D776-4A69-B7BB-2AAC98669A0B}" type="presParOf" srcId="{6162B899-746F-4F33-AB25-C6B2CF053B92}" destId="{81AE9650-0039-41DE-B938-6101DCEE8082}" srcOrd="1" destOrd="0" presId="urn:microsoft.com/office/officeart/2005/8/layout/venn2"/>
    <dgm:cxn modelId="{31556289-162D-477A-AFB5-2BE934397689}" type="presParOf" srcId="{38DD5E99-92DC-4C9B-9B01-9B4280CD37F5}" destId="{37A41ADB-58DB-45E1-9C8D-8F07FF86A128}" srcOrd="3" destOrd="0" presId="urn:microsoft.com/office/officeart/2005/8/layout/venn2"/>
    <dgm:cxn modelId="{6487D90F-2193-446F-81C6-C30FC95B854B}" type="presParOf" srcId="{37A41ADB-58DB-45E1-9C8D-8F07FF86A128}" destId="{4459C8D5-0A0F-4D3D-8120-5D7D681D5D6C}" srcOrd="0" destOrd="0" presId="urn:microsoft.com/office/officeart/2005/8/layout/venn2"/>
    <dgm:cxn modelId="{8B5C9289-5A4C-4E96-81A4-83987DCA83D1}" type="presParOf" srcId="{37A41ADB-58DB-45E1-9C8D-8F07FF86A128}" destId="{EB3F336F-A377-42F5-B0F6-9988E6ED554F}" srcOrd="1" destOrd="0" presId="urn:microsoft.com/office/officeart/2005/8/layout/venn2"/>
    <dgm:cxn modelId="{31F8AF29-1990-44A0-B8A7-2021ECFA87BE}" type="presParOf" srcId="{38DD5E99-92DC-4C9B-9B01-9B4280CD37F5}" destId="{87710DF2-22E0-4A91-8248-3C081F917ED2}" srcOrd="4" destOrd="0" presId="urn:microsoft.com/office/officeart/2005/8/layout/venn2"/>
    <dgm:cxn modelId="{BA4254A4-37A6-42C2-A1B0-49A5C2D8DE9E}" type="presParOf" srcId="{87710DF2-22E0-4A91-8248-3C081F917ED2}" destId="{FBC3CFFE-7AB9-4E9C-A3CF-DECEDC609DDD}" srcOrd="0" destOrd="0" presId="urn:microsoft.com/office/officeart/2005/8/layout/venn2"/>
    <dgm:cxn modelId="{182D6ECC-87A0-42BA-B5AF-0D15BD27D313}" type="presParOf" srcId="{87710DF2-22E0-4A91-8248-3C081F917ED2}" destId="{C92B2E4B-C194-4FD2-BDB6-FF3FD7100F66}" srcOrd="1" destOrd="0" presId="urn:microsoft.com/office/officeart/2005/8/layout/venn2"/>
    <dgm:cxn modelId="{BE0DB120-C613-4F3C-84B6-4F767050A7E8}" type="presParOf" srcId="{38DD5E99-92DC-4C9B-9B01-9B4280CD37F5}" destId="{4FCF05E8-B78D-44B7-A63A-23CCB6DB7D13}" srcOrd="5" destOrd="0" presId="urn:microsoft.com/office/officeart/2005/8/layout/venn2"/>
    <dgm:cxn modelId="{CE84F05F-88FC-47CA-B6A6-95B36706EA99}" type="presParOf" srcId="{4FCF05E8-B78D-44B7-A63A-23CCB6DB7D13}" destId="{88300C2B-E81E-454A-A17D-EED60C0C3BEE}" srcOrd="0" destOrd="0" presId="urn:microsoft.com/office/officeart/2005/8/layout/venn2"/>
    <dgm:cxn modelId="{F5461F63-D1E9-46F3-8515-E67EBD47610B}" type="presParOf" srcId="{4FCF05E8-B78D-44B7-A63A-23CCB6DB7D13}" destId="{ECCEC8A5-7745-4B31-9107-51A6C931F23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CE6082-74F8-47BF-8892-77D6E5B34CD4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</dgm:pt>
    <dgm:pt modelId="{050A3A37-B8B2-45ED-80A1-FCC55ADEAE06}">
      <dgm:prSet phldrT="[Text]"/>
      <dgm:spPr>
        <a:solidFill>
          <a:schemeClr val="accent6">
            <a:lumMod val="40000"/>
            <a:lumOff val="60000"/>
            <a:alpha val="50000"/>
          </a:schemeClr>
        </a:solidFill>
      </dgm:spPr>
      <dgm:t>
        <a:bodyPr/>
        <a:lstStyle/>
        <a:p>
          <a:pPr algn="ctr"/>
          <a:r>
            <a:rPr lang="el-GR" b="1" u="sng" dirty="0"/>
            <a:t>Θύτες και Θύματα</a:t>
          </a:r>
        </a:p>
        <a:p>
          <a:pPr algn="ctr"/>
          <a:r>
            <a:rPr lang="el-GR" b="1" dirty="0"/>
            <a:t>(</a:t>
          </a:r>
          <a:r>
            <a:rPr lang="en-US" b="1" dirty="0"/>
            <a:t>55</a:t>
          </a:r>
          <a:r>
            <a:rPr lang="el-GR" b="1" dirty="0"/>
            <a:t>)</a:t>
          </a:r>
          <a:r>
            <a:rPr lang="en-US" b="1" dirty="0"/>
            <a:t>10</a:t>
          </a:r>
          <a:r>
            <a:rPr lang="el-GR" b="1" dirty="0"/>
            <a:t>%</a:t>
          </a:r>
          <a:endParaRPr lang="en-US" b="1" dirty="0"/>
        </a:p>
        <a:p>
          <a:endParaRPr lang="el-GR" dirty="0"/>
        </a:p>
      </dgm:t>
    </dgm:pt>
    <dgm:pt modelId="{00445689-DC8B-4152-9FAE-7015AC400A27}" type="parTrans" cxnId="{E4E94E69-C719-4EA4-8B0C-7A9CD029E7E0}">
      <dgm:prSet/>
      <dgm:spPr/>
      <dgm:t>
        <a:bodyPr/>
        <a:lstStyle/>
        <a:p>
          <a:endParaRPr lang="el-GR"/>
        </a:p>
      </dgm:t>
    </dgm:pt>
    <dgm:pt modelId="{932592DB-E050-4BE2-98D5-FDED9D7BC0F1}" type="sibTrans" cxnId="{E4E94E69-C719-4EA4-8B0C-7A9CD029E7E0}">
      <dgm:prSet/>
      <dgm:spPr/>
      <dgm:t>
        <a:bodyPr/>
        <a:lstStyle/>
        <a:p>
          <a:endParaRPr lang="el-GR"/>
        </a:p>
      </dgm:t>
    </dgm:pt>
    <dgm:pt modelId="{A9726723-AE2D-4689-A509-736C38A9CDD2}">
      <dgm:prSet phldrT="[Text]" custT="1"/>
      <dgm:spPr>
        <a:solidFill>
          <a:schemeClr val="accent4">
            <a:lumMod val="40000"/>
            <a:lumOff val="60000"/>
            <a:alpha val="50000"/>
          </a:schemeClr>
        </a:solidFill>
      </dgm:spPr>
      <dgm:t>
        <a:bodyPr/>
        <a:lstStyle/>
        <a:p>
          <a:pPr algn="ctr"/>
          <a:r>
            <a:rPr lang="el-GR" sz="2800" u="sng" dirty="0"/>
            <a:t>Θύματα</a:t>
          </a:r>
        </a:p>
        <a:p>
          <a:pPr algn="ctr"/>
          <a:r>
            <a:rPr lang="en-US" sz="1800" b="1" dirty="0"/>
            <a:t>35.1</a:t>
          </a:r>
          <a:r>
            <a:rPr lang="el-GR" sz="1800" b="1" dirty="0"/>
            <a:t>%(</a:t>
          </a:r>
          <a:r>
            <a:rPr lang="en-US" sz="1800" b="1" dirty="0"/>
            <a:t>194</a:t>
          </a:r>
          <a:r>
            <a:rPr lang="el-GR" sz="1800" b="1" dirty="0"/>
            <a:t>)</a:t>
          </a:r>
          <a:endParaRPr lang="en-US" sz="1800" b="1" dirty="0"/>
        </a:p>
      </dgm:t>
    </dgm:pt>
    <dgm:pt modelId="{5B3F40AB-FC59-4EA1-B2B8-3F0A6D614693}" type="parTrans" cxnId="{843E0145-576B-4161-BF61-AB9D0F37B1E1}">
      <dgm:prSet/>
      <dgm:spPr/>
      <dgm:t>
        <a:bodyPr/>
        <a:lstStyle/>
        <a:p>
          <a:endParaRPr lang="el-GR"/>
        </a:p>
      </dgm:t>
    </dgm:pt>
    <dgm:pt modelId="{0FCBB8B4-9D15-4AC3-B092-22302C5E1660}" type="sibTrans" cxnId="{843E0145-576B-4161-BF61-AB9D0F37B1E1}">
      <dgm:prSet/>
      <dgm:spPr/>
      <dgm:t>
        <a:bodyPr/>
        <a:lstStyle/>
        <a:p>
          <a:endParaRPr lang="el-GR"/>
        </a:p>
      </dgm:t>
    </dgm:pt>
    <dgm:pt modelId="{3684D314-2FFC-44AC-80A9-6D7758948236}">
      <dgm:prSet phldrT="[Text]" custT="1"/>
      <dgm:spPr>
        <a:solidFill>
          <a:srgbClr val="FF0000">
            <a:alpha val="50000"/>
          </a:srgbClr>
        </a:solidFill>
      </dgm:spPr>
      <dgm:t>
        <a:bodyPr/>
        <a:lstStyle/>
        <a:p>
          <a:pPr algn="ctr"/>
          <a:r>
            <a:rPr lang="el-GR" sz="2800" u="sng" dirty="0"/>
            <a:t>Θύτες</a:t>
          </a:r>
          <a:endParaRPr lang="en-US" sz="2800" u="sng" dirty="0"/>
        </a:p>
        <a:p>
          <a:pPr algn="ctr"/>
          <a:r>
            <a:rPr lang="en-US" sz="1800" b="1" dirty="0"/>
            <a:t>15.4</a:t>
          </a:r>
          <a:r>
            <a:rPr lang="el-GR" sz="1800" b="1" dirty="0"/>
            <a:t>% (</a:t>
          </a:r>
          <a:r>
            <a:rPr lang="en-US" sz="1800" b="1" dirty="0"/>
            <a:t>85</a:t>
          </a:r>
          <a:r>
            <a:rPr lang="el-GR" sz="1800" b="1" dirty="0"/>
            <a:t>)</a:t>
          </a:r>
        </a:p>
        <a:p>
          <a:endParaRPr lang="el-GR" sz="1800" dirty="0"/>
        </a:p>
      </dgm:t>
    </dgm:pt>
    <dgm:pt modelId="{29E7D3C8-BEB0-4A75-9A30-83441E7BA9ED}" type="parTrans" cxnId="{F872AAC0-88F9-4D87-A399-5286FB90F6D6}">
      <dgm:prSet/>
      <dgm:spPr/>
      <dgm:t>
        <a:bodyPr/>
        <a:lstStyle/>
        <a:p>
          <a:endParaRPr lang="el-GR"/>
        </a:p>
      </dgm:t>
    </dgm:pt>
    <dgm:pt modelId="{817F600E-EDA8-40F5-92B8-35A39C71399D}" type="sibTrans" cxnId="{F872AAC0-88F9-4D87-A399-5286FB90F6D6}">
      <dgm:prSet/>
      <dgm:spPr/>
      <dgm:t>
        <a:bodyPr/>
        <a:lstStyle/>
        <a:p>
          <a:endParaRPr lang="el-GR"/>
        </a:p>
      </dgm:t>
    </dgm:pt>
    <dgm:pt modelId="{BE966D1E-1182-419C-84DA-91D68A368CC8}" type="pres">
      <dgm:prSet presAssocID="{60CE6082-74F8-47BF-8892-77D6E5B34CD4}" presName="compositeShape" presStyleCnt="0">
        <dgm:presLayoutVars>
          <dgm:chMax val="7"/>
          <dgm:dir/>
          <dgm:resizeHandles val="exact"/>
        </dgm:presLayoutVars>
      </dgm:prSet>
      <dgm:spPr/>
    </dgm:pt>
    <dgm:pt modelId="{747ADB50-167D-4642-A5F4-171B4E07A5AE}" type="pres">
      <dgm:prSet presAssocID="{050A3A37-B8B2-45ED-80A1-FCC55ADEAE06}" presName="circ1" presStyleLbl="vennNode1" presStyleIdx="0" presStyleCnt="3" custLinFactNeighborX="-6467" custLinFactNeighborY="57754"/>
      <dgm:spPr/>
    </dgm:pt>
    <dgm:pt modelId="{AFE94AD9-7E8A-4E7C-A8E4-5F60D8AC4A10}" type="pres">
      <dgm:prSet presAssocID="{050A3A37-B8B2-45ED-80A1-FCC55ADEAE0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10A76A0-1654-4417-AA22-D153D0569F8E}" type="pres">
      <dgm:prSet presAssocID="{A9726723-AE2D-4689-A509-736C38A9CDD2}" presName="circ2" presStyleLbl="vennNode1" presStyleIdx="1" presStyleCnt="3" custLinFactNeighborX="19461" custLinFactNeighborY="-58948"/>
      <dgm:spPr/>
    </dgm:pt>
    <dgm:pt modelId="{96754F9E-FF4E-45EE-A3AF-A7107DAA8471}" type="pres">
      <dgm:prSet presAssocID="{A9726723-AE2D-4689-A509-736C38A9CDD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2371E8F-85D5-48DF-91D1-EC2B454D658D}" type="pres">
      <dgm:prSet presAssocID="{3684D314-2FFC-44AC-80A9-6D7758948236}" presName="circ3" presStyleLbl="vennNode1" presStyleIdx="2" presStyleCnt="3" custLinFactNeighborX="-10236" custLinFactNeighborY="-62341"/>
      <dgm:spPr/>
    </dgm:pt>
    <dgm:pt modelId="{886FD6B2-C692-4668-8424-4FB2ED330900}" type="pres">
      <dgm:prSet presAssocID="{3684D314-2FFC-44AC-80A9-6D775894823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D8D3F1C-3707-4FA8-A7CB-54CD5070B2ED}" type="presOf" srcId="{3684D314-2FFC-44AC-80A9-6D7758948236}" destId="{886FD6B2-C692-4668-8424-4FB2ED330900}" srcOrd="1" destOrd="0" presId="urn:microsoft.com/office/officeart/2005/8/layout/venn1"/>
    <dgm:cxn modelId="{F578D960-E1EB-41E5-BCFB-B39393441CCE}" type="presOf" srcId="{050A3A37-B8B2-45ED-80A1-FCC55ADEAE06}" destId="{747ADB50-167D-4642-A5F4-171B4E07A5AE}" srcOrd="0" destOrd="0" presId="urn:microsoft.com/office/officeart/2005/8/layout/venn1"/>
    <dgm:cxn modelId="{843E0145-576B-4161-BF61-AB9D0F37B1E1}" srcId="{60CE6082-74F8-47BF-8892-77D6E5B34CD4}" destId="{A9726723-AE2D-4689-A509-736C38A9CDD2}" srcOrd="1" destOrd="0" parTransId="{5B3F40AB-FC59-4EA1-B2B8-3F0A6D614693}" sibTransId="{0FCBB8B4-9D15-4AC3-B092-22302C5E1660}"/>
    <dgm:cxn modelId="{E4E94E69-C719-4EA4-8B0C-7A9CD029E7E0}" srcId="{60CE6082-74F8-47BF-8892-77D6E5B34CD4}" destId="{050A3A37-B8B2-45ED-80A1-FCC55ADEAE06}" srcOrd="0" destOrd="0" parTransId="{00445689-DC8B-4152-9FAE-7015AC400A27}" sibTransId="{932592DB-E050-4BE2-98D5-FDED9D7BC0F1}"/>
    <dgm:cxn modelId="{E30B0B4C-9057-4480-A2D4-A153EFDDB0F3}" type="presOf" srcId="{60CE6082-74F8-47BF-8892-77D6E5B34CD4}" destId="{BE966D1E-1182-419C-84DA-91D68A368CC8}" srcOrd="0" destOrd="0" presId="urn:microsoft.com/office/officeart/2005/8/layout/venn1"/>
    <dgm:cxn modelId="{290AA4BF-C417-45D0-941A-A23167F08A64}" type="presOf" srcId="{3684D314-2FFC-44AC-80A9-6D7758948236}" destId="{62371E8F-85D5-48DF-91D1-EC2B454D658D}" srcOrd="0" destOrd="0" presId="urn:microsoft.com/office/officeart/2005/8/layout/venn1"/>
    <dgm:cxn modelId="{F872AAC0-88F9-4D87-A399-5286FB90F6D6}" srcId="{60CE6082-74F8-47BF-8892-77D6E5B34CD4}" destId="{3684D314-2FFC-44AC-80A9-6D7758948236}" srcOrd="2" destOrd="0" parTransId="{29E7D3C8-BEB0-4A75-9A30-83441E7BA9ED}" sibTransId="{817F600E-EDA8-40F5-92B8-35A39C71399D}"/>
    <dgm:cxn modelId="{E5B10EDD-34BD-4018-A97E-3A420B89F5E0}" type="presOf" srcId="{A9726723-AE2D-4689-A509-736C38A9CDD2}" destId="{D10A76A0-1654-4417-AA22-D153D0569F8E}" srcOrd="0" destOrd="0" presId="urn:microsoft.com/office/officeart/2005/8/layout/venn1"/>
    <dgm:cxn modelId="{C0A6EDE6-36D9-4DFA-A1A4-8A8D7AE7B528}" type="presOf" srcId="{050A3A37-B8B2-45ED-80A1-FCC55ADEAE06}" destId="{AFE94AD9-7E8A-4E7C-A8E4-5F60D8AC4A10}" srcOrd="1" destOrd="0" presId="urn:microsoft.com/office/officeart/2005/8/layout/venn1"/>
    <dgm:cxn modelId="{64BB04F5-CF95-4E63-9585-162EA5E99A6B}" type="presOf" srcId="{A9726723-AE2D-4689-A509-736C38A9CDD2}" destId="{96754F9E-FF4E-45EE-A3AF-A7107DAA8471}" srcOrd="1" destOrd="0" presId="urn:microsoft.com/office/officeart/2005/8/layout/venn1"/>
    <dgm:cxn modelId="{869412C7-42DD-473A-9896-B5355FC47BDF}" type="presParOf" srcId="{BE966D1E-1182-419C-84DA-91D68A368CC8}" destId="{747ADB50-167D-4642-A5F4-171B4E07A5AE}" srcOrd="0" destOrd="0" presId="urn:microsoft.com/office/officeart/2005/8/layout/venn1"/>
    <dgm:cxn modelId="{064A4159-8D88-4DA3-AA5C-BD353DFA95E2}" type="presParOf" srcId="{BE966D1E-1182-419C-84DA-91D68A368CC8}" destId="{AFE94AD9-7E8A-4E7C-A8E4-5F60D8AC4A10}" srcOrd="1" destOrd="0" presId="urn:microsoft.com/office/officeart/2005/8/layout/venn1"/>
    <dgm:cxn modelId="{62737DBB-9C9C-436F-AE26-D39F7F74FC05}" type="presParOf" srcId="{BE966D1E-1182-419C-84DA-91D68A368CC8}" destId="{D10A76A0-1654-4417-AA22-D153D0569F8E}" srcOrd="2" destOrd="0" presId="urn:microsoft.com/office/officeart/2005/8/layout/venn1"/>
    <dgm:cxn modelId="{B08D5F5E-69FA-41D7-BD1C-1FEF6D488B84}" type="presParOf" srcId="{BE966D1E-1182-419C-84DA-91D68A368CC8}" destId="{96754F9E-FF4E-45EE-A3AF-A7107DAA8471}" srcOrd="3" destOrd="0" presId="urn:microsoft.com/office/officeart/2005/8/layout/venn1"/>
    <dgm:cxn modelId="{1CDE9641-CD72-467C-B253-921F6E054FB4}" type="presParOf" srcId="{BE966D1E-1182-419C-84DA-91D68A368CC8}" destId="{62371E8F-85D5-48DF-91D1-EC2B454D658D}" srcOrd="4" destOrd="0" presId="urn:microsoft.com/office/officeart/2005/8/layout/venn1"/>
    <dgm:cxn modelId="{E6E77B5B-1257-46E3-AD82-627EDA6C0B23}" type="presParOf" srcId="{BE966D1E-1182-419C-84DA-91D68A368CC8}" destId="{886FD6B2-C692-4668-8424-4FB2ED33090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ABC49-C9B1-4911-937C-049028DAADE0}">
      <dsp:nvSpPr>
        <dsp:cNvPr id="0" name=""/>
        <dsp:cNvSpPr/>
      </dsp:nvSpPr>
      <dsp:spPr>
        <a:xfrm>
          <a:off x="313726" y="-27"/>
          <a:ext cx="6737495" cy="5866803"/>
        </a:xfrm>
        <a:prstGeom prst="ellipse">
          <a:avLst/>
        </a:prstGeom>
        <a:solidFill>
          <a:srgbClr val="33A583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789200" y="379230"/>
        <a:ext cx="1786548" cy="414846"/>
      </dsp:txXfrm>
    </dsp:sp>
    <dsp:sp modelId="{529EFB19-1FE2-441E-A8FD-BF5CDA26995B}">
      <dsp:nvSpPr>
        <dsp:cNvPr id="0" name=""/>
        <dsp:cNvSpPr/>
      </dsp:nvSpPr>
      <dsp:spPr>
        <a:xfrm>
          <a:off x="513469" y="315878"/>
          <a:ext cx="5587939" cy="5394751"/>
        </a:xfrm>
        <a:prstGeom prst="ellipse">
          <a:avLst/>
        </a:prstGeom>
        <a:solidFill>
          <a:srgbClr val="3594B4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50" b="1" i="0" u="sng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ΜΑΚΡΟΣΥΣΤΗΜΑ</a:t>
          </a:r>
          <a:r>
            <a:rPr lang="el-GR" sz="1050" b="1" i="1" u="sng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50" b="1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Συμπεριφορές και ιδεολογίες </a:t>
          </a:r>
          <a:r>
            <a:rPr lang="en-US" sz="1050" b="1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el-GR" sz="1050" b="1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κουλτούρας</a:t>
          </a:r>
          <a:endParaRPr lang="el-GR" sz="900" b="1" i="0" u="sng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900" b="1" i="0" u="sng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Παράγοντες επικιδυνότητας της ευρητερης κοινωνίας και περιβάλλον του παιδιού 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455446" y="716931"/>
        <a:ext cx="1703984" cy="438686"/>
      </dsp:txXfrm>
    </dsp:sp>
    <dsp:sp modelId="{1114B009-ADBA-4084-B6DD-2C5E66B12BBD}">
      <dsp:nvSpPr>
        <dsp:cNvPr id="0" name=""/>
        <dsp:cNvSpPr/>
      </dsp:nvSpPr>
      <dsp:spPr>
        <a:xfrm>
          <a:off x="540036" y="1300760"/>
          <a:ext cx="5229386" cy="3976413"/>
        </a:xfrm>
        <a:prstGeom prst="ellipse">
          <a:avLst/>
        </a:prstGeom>
        <a:solidFill>
          <a:srgbClr val="6063B4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050" b="1" i="1" u="sng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50" b="1" i="0" u="sng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ΕΞΩΣΥΣΤΗΜΑ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50" b="1" i="0" u="sng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Διευριμένη οικογένεια 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800" b="1" i="1" u="sng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Παράγοντες επικοινδυνότητας  απο την κοινότητα που ζεί και αλληλεπιδρα το παιδι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00" b="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Οικογενειακοι φίλοι, γείτονες, </a:t>
          </a:r>
          <a:r>
            <a:rPr lang="el-GR" sz="1000" kern="120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τα μέσα επικοινωνίας, το διαδίκτυο, η </a:t>
          </a:r>
          <a:r>
            <a:rPr lang="el-GR" sz="1000" kern="1200" dirty="0" err="1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τεχνολογία</a:t>
          </a:r>
          <a:r>
            <a:rPr lang="el-GR" sz="1000" b="0" kern="1200" dirty="0" err="1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υπηρεσίες</a:t>
          </a:r>
          <a:r>
            <a:rPr lang="el-GR" sz="1000" b="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 κοινωνικής προνοιας</a:t>
          </a:r>
          <a:endParaRPr lang="en-US" sz="1000" b="0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197940" y="1655494"/>
        <a:ext cx="1913577" cy="388021"/>
      </dsp:txXfrm>
    </dsp:sp>
    <dsp:sp modelId="{4459C8D5-0A0F-4D3D-8120-5D7D681D5D6C}">
      <dsp:nvSpPr>
        <dsp:cNvPr id="0" name=""/>
        <dsp:cNvSpPr/>
      </dsp:nvSpPr>
      <dsp:spPr>
        <a:xfrm>
          <a:off x="1133353" y="2462434"/>
          <a:ext cx="3922782" cy="2569454"/>
        </a:xfrm>
        <a:prstGeom prst="ellipse">
          <a:avLst/>
        </a:prstGeom>
        <a:solidFill>
          <a:srgbClr val="D35731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50" b="1" i="0" u="sng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ΜΕΣΟΣΥΣΤΗΜΑ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800" b="1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el-GR" sz="1000" b="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Η σχέση μεταξύ των διαπροσωπικών παραγόντων επικινδυνότητας του παιδιου(</a:t>
          </a:r>
          <a:r>
            <a:rPr lang="el-GR" sz="1000" b="0" kern="120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οι σχέσεις σχολείου – οικογένειας και κοινότητας </a:t>
          </a:r>
          <a:r>
            <a:rPr lang="el-GR" sz="1000" b="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)</a:t>
          </a:r>
          <a:endParaRPr lang="el-GR" sz="1000" b="0" kern="1200" dirty="0" err="1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345811" y="2761417"/>
        <a:ext cx="1497866" cy="327037"/>
      </dsp:txXfrm>
    </dsp:sp>
    <dsp:sp modelId="{FBC3CFFE-7AB9-4E9C-A3CF-DECEDC609DDD}">
      <dsp:nvSpPr>
        <dsp:cNvPr id="0" name=""/>
        <dsp:cNvSpPr/>
      </dsp:nvSpPr>
      <dsp:spPr>
        <a:xfrm>
          <a:off x="1517791" y="3278248"/>
          <a:ext cx="3054046" cy="1870430"/>
        </a:xfrm>
        <a:prstGeom prst="ellipse">
          <a:avLst/>
        </a:prstGeom>
        <a:solidFill>
          <a:srgbClr val="EBAC4B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050" b="1" i="1" u="sng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50" b="1" i="0" u="sng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ΜΙΚΡΟΣΥΣΤΗΜΑ</a:t>
          </a:r>
          <a:endParaRPr lang="en-US" sz="1050" b="1" i="0" u="sng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800" b="1" i="1" u="sng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Διαπροσωπικοί παράγοντες επικοινδυνότητας του παιδιού</a:t>
          </a:r>
          <a:endParaRPr lang="en-US" sz="800" b="1" i="1" u="sng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Οικογένεια, σχολείο, φίλοι,συμμαθητές σχέσεις,  συστημα υγείας, κ.α.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342965" y="3580531"/>
        <a:ext cx="1403698" cy="330649"/>
      </dsp:txXfrm>
    </dsp:sp>
    <dsp:sp modelId="{88300C2B-E81E-454A-A17D-EED60C0C3BEE}">
      <dsp:nvSpPr>
        <dsp:cNvPr id="0" name=""/>
        <dsp:cNvSpPr/>
      </dsp:nvSpPr>
      <dsp:spPr>
        <a:xfrm>
          <a:off x="1979752" y="4196878"/>
          <a:ext cx="2033932" cy="970662"/>
        </a:xfrm>
        <a:prstGeom prst="ellipse">
          <a:avLst/>
        </a:prstGeom>
        <a:solidFill>
          <a:srgbClr val="33A583">
            <a:hueOff val="0"/>
            <a:satOff val="0"/>
            <a:lumOff val="0"/>
            <a:alphaOff val="0"/>
          </a:srgbClr>
        </a:solidFill>
        <a:ln w="15875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8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8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50" b="1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ΠΑΙΔΙ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0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Βιολογικοί, Κληρονομικοί, Δημογραφικοί, Προσωπικοί παράγοντες, κ.α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8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488235" y="4510619"/>
        <a:ext cx="1016965" cy="3431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7ADB50-167D-4642-A5F4-171B4E07A5AE}">
      <dsp:nvSpPr>
        <dsp:cNvPr id="0" name=""/>
        <dsp:cNvSpPr/>
      </dsp:nvSpPr>
      <dsp:spPr>
        <a:xfrm>
          <a:off x="2724869" y="2015172"/>
          <a:ext cx="3367752" cy="3367752"/>
        </a:xfrm>
        <a:prstGeom prst="ellipse">
          <a:avLst/>
        </a:prstGeom>
        <a:solidFill>
          <a:schemeClr val="accent6">
            <a:lumMod val="40000"/>
            <a:lumOff val="60000"/>
            <a:alpha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b="1" u="sng" kern="1200" dirty="0"/>
            <a:t>Θύτες και Θύματα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200" b="1" kern="1200" dirty="0"/>
            <a:t>(</a:t>
          </a:r>
          <a:r>
            <a:rPr lang="en-US" sz="2200" b="1" kern="1200" dirty="0"/>
            <a:t>55</a:t>
          </a:r>
          <a:r>
            <a:rPr lang="el-GR" sz="2200" b="1" kern="1200" dirty="0"/>
            <a:t>)</a:t>
          </a:r>
          <a:r>
            <a:rPr lang="en-US" sz="2200" b="1" kern="1200" dirty="0"/>
            <a:t>10</a:t>
          </a:r>
          <a:r>
            <a:rPr lang="el-GR" sz="2200" b="1" kern="1200" dirty="0"/>
            <a:t>%</a:t>
          </a:r>
          <a:endParaRPr lang="en-US" sz="2200" b="1" kern="1200" dirty="0"/>
        </a:p>
        <a:p>
          <a:pPr marL="0" lvl="0" indent="0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200" kern="1200" dirty="0"/>
        </a:p>
      </dsp:txBody>
      <dsp:txXfrm>
        <a:off x="3173903" y="2604529"/>
        <a:ext cx="2469684" cy="1515488"/>
      </dsp:txXfrm>
    </dsp:sp>
    <dsp:sp modelId="{D10A76A0-1654-4417-AA22-D153D0569F8E}">
      <dsp:nvSpPr>
        <dsp:cNvPr id="0" name=""/>
        <dsp:cNvSpPr/>
      </dsp:nvSpPr>
      <dsp:spPr>
        <a:xfrm>
          <a:off x="4813257" y="189784"/>
          <a:ext cx="3367752" cy="3367752"/>
        </a:xfrm>
        <a:prstGeom prst="ellipse">
          <a:avLst/>
        </a:prstGeom>
        <a:solidFill>
          <a:schemeClr val="accent4">
            <a:lumMod val="40000"/>
            <a:lumOff val="60000"/>
            <a:alpha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800" u="sng" kern="1200" dirty="0"/>
            <a:t>Θύματα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35.1</a:t>
          </a:r>
          <a:r>
            <a:rPr lang="el-GR" sz="1800" b="1" kern="1200" dirty="0"/>
            <a:t>%(</a:t>
          </a:r>
          <a:r>
            <a:rPr lang="en-US" sz="1800" b="1" kern="1200" dirty="0"/>
            <a:t>194</a:t>
          </a:r>
          <a:r>
            <a:rPr lang="el-GR" sz="1800" b="1" kern="1200" dirty="0"/>
            <a:t>)</a:t>
          </a:r>
          <a:endParaRPr lang="en-US" sz="1800" b="1" kern="1200" dirty="0"/>
        </a:p>
      </dsp:txBody>
      <dsp:txXfrm>
        <a:off x="5843228" y="1059786"/>
        <a:ext cx="2020651" cy="1852263"/>
      </dsp:txXfrm>
    </dsp:sp>
    <dsp:sp modelId="{62371E8F-85D5-48DF-91D1-EC2B454D658D}">
      <dsp:nvSpPr>
        <dsp:cNvPr id="0" name=""/>
        <dsp:cNvSpPr/>
      </dsp:nvSpPr>
      <dsp:spPr>
        <a:xfrm>
          <a:off x="1382741" y="75516"/>
          <a:ext cx="3367752" cy="3367752"/>
        </a:xfrm>
        <a:prstGeom prst="ellipse">
          <a:avLst/>
        </a:prstGeom>
        <a:solidFill>
          <a:srgbClr val="FF0000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800" u="sng" kern="1200" dirty="0"/>
            <a:t>Θύτες</a:t>
          </a:r>
          <a:endParaRPr lang="en-US" sz="2800" u="sng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15.4</a:t>
          </a:r>
          <a:r>
            <a:rPr lang="el-GR" sz="1800" b="1" kern="1200" dirty="0"/>
            <a:t>% (</a:t>
          </a:r>
          <a:r>
            <a:rPr lang="en-US" sz="1800" b="1" kern="1200" dirty="0"/>
            <a:t>85</a:t>
          </a:r>
          <a:r>
            <a:rPr lang="el-GR" sz="1800" b="1" kern="1200" dirty="0"/>
            <a:t>)</a:t>
          </a:r>
        </a:p>
        <a:p>
          <a:pPr marL="0" lvl="0" indent="0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800" kern="1200" dirty="0"/>
        </a:p>
      </dsp:txBody>
      <dsp:txXfrm>
        <a:off x="1699871" y="945518"/>
        <a:ext cx="2020651" cy="1852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293DE-4FB1-4A27-867D-753B66F35670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3CB1F-91BA-4600-8525-D84709C2DED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6123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Η αυξανόμενη τάση του </a:t>
            </a:r>
            <a:r>
              <a:rPr lang="el-G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επιπολασμού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των συμπτωμάτων κατάθλιψης τα τελευταία χρόνια έχει </a:t>
            </a:r>
            <a:r>
              <a:rPr lang="el-G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εφιστίσει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την προσοχή πολλών ερευνητών, αφού σύμφωνα με τον Παγκόσμιο Οργανισμό Υγείας (ΠΟΥ), πάνω  από 300 εκατομμύρια άνθρωποι όλων των ηλικιών υποφέρουν από κατάθλιψη, ενώ είναι η κύρια αιτία αναπηρίας παγκοσμίως(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,2018).</a:t>
            </a:r>
          </a:p>
          <a:p>
            <a:pPr algn="just"/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Η παιδική και εφηβική ηλικία είναι μια περίοδος κρίσιμη για την ανάπτυξη δεξιοτήτων, απόκτηση κοινωνικών και συναισθηματικών δυνατοτήτων που θέτουν τον θεμέλιο λίθο για μελλοντική ποιότητα ζωής και ευημερία (WHO,2015).</a:t>
            </a:r>
          </a:p>
          <a:p>
            <a:pPr algn="just"/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Επομένως, όλα τα υποστηρικτικά δίκτυα που περιβάλουν τα παιδιά όπως το σχολείο, η οικογένειά, τα κοινωνικά δίκτυα και γενικότερα οι κοινωνικοί θεσμοί </a:t>
            </a:r>
            <a:r>
              <a:rPr lang="el-G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που συνδέονται με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την ανάπτυξη της υγείας των παιδιών, συμπεριλαμβανομένης </a:t>
            </a:r>
            <a:r>
              <a:rPr lang="el-G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και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της ψυχικής υγείας είναι ζωτικής σημασίας για το παιδιά.</a:t>
            </a:r>
          </a:p>
          <a:p>
            <a:pPr algn="just"/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Βάσ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ι δεδομένων υποδεικνύουν αρκετούς παράγοντες κινδύνου για την εμφάνιση καταθλιπτικής συμπτωματολογίας στα παιδιά. Μεταξύ αυτών περιλαμβάνονται η ηθική παρενόχληση και ο σχολικός εκφοβισμός (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Karanikola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2018). </a:t>
            </a:r>
            <a:endParaRPr lang="el-GR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43CB1F-91BA-4600-8525-D84709C2DED1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4674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Σκοπός της παρούσας μελέτης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43CB1F-91BA-4600-8525-D84709C2DED1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9290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43CB1F-91BA-4600-8525-D84709C2DED1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8645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009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915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3694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82187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7127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2897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0422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58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5986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270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67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615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805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440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9150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115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2C080-0A59-4EB6-8A34-FBD18BEC9539}" type="datetimeFigureOut">
              <a:rPr lang="el-GR" smtClean="0"/>
              <a:t>5/12/2023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F9E3328-1B45-493E-B48E-C24AA92A8B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186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ink.springer.com/article/10.1007/s10826-018-1249-3#CR3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E9542-7504-CD0B-F0A1-B9F359C9B9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4509" y="104878"/>
            <a:ext cx="10748911" cy="2616199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el-GR" sz="4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Διερεύνηση της σχέσης των συμπτωμάτων κατάθλιψης</a:t>
            </a:r>
            <a:r>
              <a:rPr lang="en-US" sz="40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l-GR" sz="40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και</a:t>
            </a:r>
            <a:r>
              <a:rPr lang="el-GR" sz="4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του σχολικού εκφοβισμού με τις δυνατότητες και τις δυσκολίες των τελειόφοιτων μαθητών δημοτικής εκπαίδευσης στην Κύπρο</a:t>
            </a:r>
            <a:b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l-GR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6C19F3-8111-586C-BEAF-B5F895065B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0669" y="4136923"/>
            <a:ext cx="6987645" cy="1388534"/>
          </a:xfrm>
        </p:spPr>
        <p:txBody>
          <a:bodyPr>
            <a:normAutofit/>
          </a:bodyPr>
          <a:lstStyle/>
          <a:p>
            <a:r>
              <a:rPr lang="el-GR" sz="2400" dirty="0"/>
              <a:t>Γιώργος Αλεξάνδρου</a:t>
            </a:r>
          </a:p>
          <a:p>
            <a:r>
              <a:rPr lang="en-US" sz="2400" dirty="0" err="1"/>
              <a:t>MHRN,RN,BSc,MSc</a:t>
            </a:r>
            <a:endParaRPr lang="el-GR" sz="24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281803A-C12E-0279-E23F-1069CB7CD346}"/>
              </a:ext>
            </a:extLst>
          </p:cNvPr>
          <p:cNvSpPr txBox="1">
            <a:spLocks/>
          </p:cNvSpPr>
          <p:nvPr/>
        </p:nvSpPr>
        <p:spPr>
          <a:xfrm>
            <a:off x="8341998" y="5440296"/>
            <a:ext cx="3747052" cy="17053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l-GR" sz="1400" u="sng" dirty="0"/>
              <a:t>Τριμελής  επιτροπή</a:t>
            </a:r>
          </a:p>
          <a:p>
            <a:r>
              <a:rPr lang="el-GR" sz="1400" dirty="0" err="1"/>
              <a:t>Δρ.Σωκράτης</a:t>
            </a:r>
            <a:r>
              <a:rPr lang="el-GR" sz="1400" dirty="0"/>
              <a:t> </a:t>
            </a:r>
            <a:r>
              <a:rPr lang="el-GR" sz="1400" dirty="0" err="1"/>
              <a:t>Σωκράτους</a:t>
            </a:r>
            <a:endParaRPr lang="el-GR" sz="1400" dirty="0"/>
          </a:p>
          <a:p>
            <a:r>
              <a:rPr lang="el-GR" sz="1400" dirty="0" err="1"/>
              <a:t>Δρ.Μαρία</a:t>
            </a:r>
            <a:r>
              <a:rPr lang="el-GR" sz="1400" dirty="0"/>
              <a:t> </a:t>
            </a:r>
            <a:r>
              <a:rPr lang="el-GR" sz="1400" dirty="0" err="1"/>
              <a:t>Καρανικόλα</a:t>
            </a:r>
            <a:endParaRPr lang="el-GR" sz="1400" dirty="0"/>
          </a:p>
          <a:p>
            <a:r>
              <a:rPr lang="el-GR" sz="1400" dirty="0" err="1"/>
              <a:t>Δρ.Ανδρέας</a:t>
            </a:r>
            <a:r>
              <a:rPr lang="el-GR" sz="1400" dirty="0"/>
              <a:t> </a:t>
            </a:r>
            <a:r>
              <a:rPr lang="el-GR" sz="1400" dirty="0" err="1"/>
              <a:t>Χατζηττοφής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41842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3A42F-F5CA-3913-BFBC-F496A11FD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027" y="389154"/>
            <a:ext cx="5961140" cy="1280890"/>
          </a:xfrm>
        </p:spPr>
        <p:txBody>
          <a:bodyPr>
            <a:normAutofit/>
          </a:bodyPr>
          <a:lstStyle/>
          <a:p>
            <a:r>
              <a:rPr lang="el-GR" sz="5400" b="1" dirty="0"/>
              <a:t>Αποτελέσματα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8459B9-1BBC-584E-C99F-21FA940B6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7832" y="1997023"/>
            <a:ext cx="6296335" cy="4189925"/>
          </a:xfrm>
          <a:prstGeom prst="rect">
            <a:avLst/>
          </a:prstGeom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1603780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Chart 3">
            <a:extLst>
              <a:ext uri="{FF2B5EF4-FFF2-40B4-BE49-F238E27FC236}">
                <a16:creationId xmlns:a16="http://schemas.microsoft.com/office/drawing/2014/main" id="{3188BA52-8759-69B5-998D-E92DD3FDDF56}"/>
              </a:ext>
            </a:extLst>
          </p:cNvPr>
          <p:cNvGraphicFramePr>
            <a:graphicFrameLocks/>
          </p:cNvGraphicFramePr>
          <p:nvPr/>
        </p:nvGraphicFramePr>
        <p:xfrm>
          <a:off x="448544" y="1016958"/>
          <a:ext cx="10455275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461643" imgH="6559865" progId="Excel.Chart.8">
                  <p:embed/>
                </p:oleObj>
              </mc:Choice>
              <mc:Fallback>
                <p:oleObj name="Chart" r:id="rId2" imgW="10461643" imgH="6559865" progId="Excel.Chart.8">
                  <p:embed/>
                  <p:pic>
                    <p:nvPicPr>
                      <p:cNvPr id="2050" name="Chart 3">
                        <a:extLst>
                          <a:ext uri="{FF2B5EF4-FFF2-40B4-BE49-F238E27FC236}">
                            <a16:creationId xmlns:a16="http://schemas.microsoft.com/office/drawing/2014/main" id="{3188BA52-8759-69B5-998D-E92DD3FDDF5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544" y="1016958"/>
                        <a:ext cx="10455275" cy="655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DA58BAA-7286-636C-005B-D40507B36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368" y="568931"/>
            <a:ext cx="10515600" cy="1325563"/>
          </a:xfrm>
        </p:spPr>
        <p:txBody>
          <a:bodyPr/>
          <a:lstStyle/>
          <a:p>
            <a:r>
              <a:rPr lang="el-GR" b="1" dirty="0" err="1">
                <a:solidFill>
                  <a:schemeClr val="tx1"/>
                </a:solidFill>
              </a:rPr>
              <a:t>Κοινωνικο</a:t>
            </a:r>
            <a:r>
              <a:rPr lang="el-GR" b="1" dirty="0">
                <a:solidFill>
                  <a:schemeClr val="tx1"/>
                </a:solidFill>
              </a:rPr>
              <a:t>-δημογραφικά χαρακτηριστικά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07527-030F-8619-E80C-F7C811F06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Chart 3">
            <a:extLst>
              <a:ext uri="{FF2B5EF4-FFF2-40B4-BE49-F238E27FC236}">
                <a16:creationId xmlns:a16="http://schemas.microsoft.com/office/drawing/2014/main" id="{E207BD2C-2401-A68B-AEF5-685803DA2ABE}"/>
              </a:ext>
            </a:extLst>
          </p:cNvPr>
          <p:cNvGraphicFramePr>
            <a:graphicFrameLocks/>
          </p:cNvGraphicFramePr>
          <p:nvPr/>
        </p:nvGraphicFramePr>
        <p:xfrm>
          <a:off x="412766" y="611880"/>
          <a:ext cx="10455275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461643" imgH="6559865" progId="Excel.Chart.8">
                  <p:embed/>
                </p:oleObj>
              </mc:Choice>
              <mc:Fallback>
                <p:oleObj name="Chart" r:id="rId2" imgW="10461643" imgH="6559865" progId="Excel.Chart.8">
                  <p:embed/>
                  <p:pic>
                    <p:nvPicPr>
                      <p:cNvPr id="3074" name="Chart 3">
                        <a:extLst>
                          <a:ext uri="{FF2B5EF4-FFF2-40B4-BE49-F238E27FC236}">
                            <a16:creationId xmlns:a16="http://schemas.microsoft.com/office/drawing/2014/main" id="{E207BD2C-2401-A68B-AEF5-685803DA2ABE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66" y="611880"/>
                        <a:ext cx="10455275" cy="655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Chart 3">
            <a:extLst>
              <a:ext uri="{FF2B5EF4-FFF2-40B4-BE49-F238E27FC236}">
                <a16:creationId xmlns:a16="http://schemas.microsoft.com/office/drawing/2014/main" id="{18B3A7A6-C9BB-5895-4EE4-7E052489C01D}"/>
              </a:ext>
            </a:extLst>
          </p:cNvPr>
          <p:cNvGraphicFramePr>
            <a:graphicFrameLocks/>
          </p:cNvGraphicFramePr>
          <p:nvPr/>
        </p:nvGraphicFramePr>
        <p:xfrm>
          <a:off x="868363" y="50800"/>
          <a:ext cx="10455275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461643" imgH="6559865" progId="Excel.Chart.8">
                  <p:embed/>
                </p:oleObj>
              </mc:Choice>
              <mc:Fallback>
                <p:oleObj name="Chart" r:id="rId2" imgW="10461643" imgH="6559865" progId="Excel.Chart.8">
                  <p:embed/>
                  <p:pic>
                    <p:nvPicPr>
                      <p:cNvPr id="4098" name="Chart 3">
                        <a:extLst>
                          <a:ext uri="{FF2B5EF4-FFF2-40B4-BE49-F238E27FC236}">
                            <a16:creationId xmlns:a16="http://schemas.microsoft.com/office/drawing/2014/main" id="{18B3A7A6-C9BB-5895-4EE4-7E052489C01D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50800"/>
                        <a:ext cx="10455275" cy="655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Chart 3">
            <a:extLst>
              <a:ext uri="{FF2B5EF4-FFF2-40B4-BE49-F238E27FC236}">
                <a16:creationId xmlns:a16="http://schemas.microsoft.com/office/drawing/2014/main" id="{6AA86237-CAFC-2A29-A592-3E29FC91F082}"/>
              </a:ext>
            </a:extLst>
          </p:cNvPr>
          <p:cNvGraphicFramePr>
            <a:graphicFrameLocks/>
          </p:cNvGraphicFramePr>
          <p:nvPr/>
        </p:nvGraphicFramePr>
        <p:xfrm>
          <a:off x="868362" y="428487"/>
          <a:ext cx="10455275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461643" imgH="6559865" progId="Excel.Chart.8">
                  <p:embed/>
                </p:oleObj>
              </mc:Choice>
              <mc:Fallback>
                <p:oleObj name="Chart" r:id="rId2" imgW="10461643" imgH="6559865" progId="Excel.Chart.8">
                  <p:embed/>
                  <p:pic>
                    <p:nvPicPr>
                      <p:cNvPr id="5122" name="Chart 3">
                        <a:extLst>
                          <a:ext uri="{FF2B5EF4-FFF2-40B4-BE49-F238E27FC236}">
                            <a16:creationId xmlns:a16="http://schemas.microsoft.com/office/drawing/2014/main" id="{6AA86237-CAFC-2A29-A592-3E29FC91F08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2" y="428487"/>
                        <a:ext cx="10455275" cy="655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Chart 3">
            <a:extLst>
              <a:ext uri="{FF2B5EF4-FFF2-40B4-BE49-F238E27FC236}">
                <a16:creationId xmlns:a16="http://schemas.microsoft.com/office/drawing/2014/main" id="{809269F4-AC5D-C680-3046-117A3956C25C}"/>
              </a:ext>
            </a:extLst>
          </p:cNvPr>
          <p:cNvGraphicFramePr>
            <a:graphicFrameLocks/>
          </p:cNvGraphicFramePr>
          <p:nvPr/>
        </p:nvGraphicFramePr>
        <p:xfrm>
          <a:off x="468874" y="649495"/>
          <a:ext cx="10455275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461643" imgH="6559865" progId="Excel.Chart.8">
                  <p:embed/>
                </p:oleObj>
              </mc:Choice>
              <mc:Fallback>
                <p:oleObj name="Chart" r:id="rId2" imgW="10461643" imgH="6559865" progId="Excel.Chart.8">
                  <p:embed/>
                  <p:pic>
                    <p:nvPicPr>
                      <p:cNvPr id="6146" name="Chart 3">
                        <a:extLst>
                          <a:ext uri="{FF2B5EF4-FFF2-40B4-BE49-F238E27FC236}">
                            <a16:creationId xmlns:a16="http://schemas.microsoft.com/office/drawing/2014/main" id="{809269F4-AC5D-C680-3046-117A3956C25C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874" y="649495"/>
                        <a:ext cx="10455275" cy="655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A3BB282-75F3-6AEE-491E-0EA2F84FE911}"/>
              </a:ext>
            </a:extLst>
          </p:cNvPr>
          <p:cNvGraphicFramePr>
            <a:graphicFrameLocks/>
          </p:cNvGraphicFramePr>
          <p:nvPr/>
        </p:nvGraphicFramePr>
        <p:xfrm>
          <a:off x="1019900" y="368709"/>
          <a:ext cx="10152199" cy="6531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4716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Chart 3">
            <a:extLst>
              <a:ext uri="{FF2B5EF4-FFF2-40B4-BE49-F238E27FC236}">
                <a16:creationId xmlns:a16="http://schemas.microsoft.com/office/drawing/2014/main" id="{44A2B0AB-F87A-7777-F864-74676822A741}"/>
              </a:ext>
            </a:extLst>
          </p:cNvPr>
          <p:cNvGraphicFramePr>
            <a:graphicFrameLocks/>
          </p:cNvGraphicFramePr>
          <p:nvPr/>
        </p:nvGraphicFramePr>
        <p:xfrm>
          <a:off x="1169423" y="508621"/>
          <a:ext cx="10455275" cy="655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461643" imgH="6559865" progId="Excel.Chart.8">
                  <p:embed/>
                </p:oleObj>
              </mc:Choice>
              <mc:Fallback>
                <p:oleObj name="Chart" r:id="rId2" imgW="10461643" imgH="6559865" progId="Excel.Chart.8">
                  <p:embed/>
                  <p:pic>
                    <p:nvPicPr>
                      <p:cNvPr id="8194" name="Chart 3">
                        <a:extLst>
                          <a:ext uri="{FF2B5EF4-FFF2-40B4-BE49-F238E27FC236}">
                            <a16:creationId xmlns:a16="http://schemas.microsoft.com/office/drawing/2014/main" id="{44A2B0AB-F87A-7777-F864-74676822A741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9423" y="508621"/>
                        <a:ext cx="10455275" cy="655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99D0B-E5DA-778C-47CE-773421E8B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3424" y="513016"/>
            <a:ext cx="10018713" cy="1752599"/>
          </a:xfrm>
        </p:spPr>
        <p:txBody>
          <a:bodyPr/>
          <a:lstStyle/>
          <a:p>
            <a:r>
              <a:rPr lang="el-GR" b="1" dirty="0"/>
              <a:t>Καταθλιπτικά συμπτώματα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54605-EF94-B661-CEF7-8B31A8459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013" y="2763933"/>
            <a:ext cx="4614592" cy="4385993"/>
          </a:xfrm>
          <a:prstGeom prst="rect">
            <a:avLst/>
          </a:prstGeom>
          <a:effectLst>
            <a:softEdge rad="965200"/>
          </a:effec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2BE4C865-482B-F95B-1B22-1B71A876E150}"/>
              </a:ext>
            </a:extLst>
          </p:cNvPr>
          <p:cNvSpPr/>
          <p:nvPr/>
        </p:nvSpPr>
        <p:spPr>
          <a:xfrm>
            <a:off x="1750189" y="1282180"/>
            <a:ext cx="5152057" cy="1966869"/>
          </a:xfrm>
          <a:prstGeom prst="rightArrow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14.3%  </a:t>
            </a:r>
            <a:r>
              <a:rPr lang="el-GR" dirty="0">
                <a:solidFill>
                  <a:schemeClr val="tx1"/>
                </a:solidFill>
              </a:rPr>
              <a:t>των  συμμετεχόντων παρουσίασαν καταθλιπτικά συμπτώματα (</a:t>
            </a:r>
            <a:r>
              <a:rPr lang="en-US" dirty="0">
                <a:solidFill>
                  <a:schemeClr val="tx1"/>
                </a:solidFill>
              </a:rPr>
              <a:t>CDI-2≥20)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EFF18CA2-26E5-C3CE-8158-917903DE918E}"/>
              </a:ext>
            </a:extLst>
          </p:cNvPr>
          <p:cNvSpPr/>
          <p:nvPr/>
        </p:nvSpPr>
        <p:spPr>
          <a:xfrm>
            <a:off x="2661033" y="3108765"/>
            <a:ext cx="258792" cy="16390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8CC5FC10-EB9A-39DC-7ACE-93477E2102E8}"/>
              </a:ext>
            </a:extLst>
          </p:cNvPr>
          <p:cNvSpPr/>
          <p:nvPr/>
        </p:nvSpPr>
        <p:spPr>
          <a:xfrm>
            <a:off x="4641605" y="3108766"/>
            <a:ext cx="258792" cy="16390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FB62566-31D5-FEE4-66E8-F4F13B7B0111}"/>
              </a:ext>
            </a:extLst>
          </p:cNvPr>
          <p:cNvSpPr/>
          <p:nvPr/>
        </p:nvSpPr>
        <p:spPr>
          <a:xfrm>
            <a:off x="1934922" y="5014822"/>
            <a:ext cx="1711015" cy="940660"/>
          </a:xfrm>
          <a:prstGeom prst="ellipse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36.7%</a:t>
            </a:r>
          </a:p>
          <a:p>
            <a:pPr algn="ctr"/>
            <a:r>
              <a:rPr lang="el-GR" dirty="0">
                <a:solidFill>
                  <a:schemeClr val="tx1"/>
                </a:solidFill>
              </a:rPr>
              <a:t>Αγόρια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A84CC15-D46D-0A86-CA2D-8AADB312B389}"/>
              </a:ext>
            </a:extLst>
          </p:cNvPr>
          <p:cNvSpPr/>
          <p:nvPr/>
        </p:nvSpPr>
        <p:spPr>
          <a:xfrm>
            <a:off x="3915494" y="5014822"/>
            <a:ext cx="1711015" cy="934142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63.</a:t>
            </a:r>
            <a:r>
              <a:rPr lang="en-US" dirty="0">
                <a:solidFill>
                  <a:schemeClr val="tx1"/>
                </a:solidFill>
              </a:rPr>
              <a:t>3</a:t>
            </a:r>
            <a:r>
              <a:rPr lang="el-GR" dirty="0">
                <a:solidFill>
                  <a:schemeClr val="tx1"/>
                </a:solidFill>
              </a:rPr>
              <a:t>%</a:t>
            </a:r>
          </a:p>
          <a:p>
            <a:pPr algn="ctr"/>
            <a:r>
              <a:rPr lang="el-GR" dirty="0">
                <a:solidFill>
                  <a:schemeClr val="tx1"/>
                </a:solidFill>
              </a:rPr>
              <a:t>Κορίτσια</a:t>
            </a:r>
          </a:p>
        </p:txBody>
      </p:sp>
    </p:spTree>
    <p:extLst>
      <p:ext uri="{BB962C8B-B14F-4D97-AF65-F5344CB8AC3E}">
        <p14:creationId xmlns:p14="http://schemas.microsoft.com/office/powerpoint/2010/main" val="1490277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69692-88C0-D08A-0DB7-9A12472CB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800" b="1" dirty="0"/>
              <a:t>Κορίτσια  </a:t>
            </a:r>
          </a:p>
          <a:p>
            <a:r>
              <a:rPr lang="el-GR" sz="2800" b="1" dirty="0"/>
              <a:t>Υπάρχουσας ψυχική διαταραχή </a:t>
            </a:r>
          </a:p>
          <a:p>
            <a:r>
              <a:rPr lang="el-GR" sz="2800" b="1" dirty="0"/>
              <a:t>Αλλοδαποί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90A79D1-3635-465B-1292-16A268FF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el-GR" b="1" dirty="0"/>
              <a:t>Καταθλιπτικά συμπτώματα και δημογραφικά χαρακτηριστικά  </a:t>
            </a:r>
          </a:p>
        </p:txBody>
      </p:sp>
    </p:spTree>
    <p:extLst>
      <p:ext uri="{BB962C8B-B14F-4D97-AF65-F5344CB8AC3E}">
        <p14:creationId xmlns:p14="http://schemas.microsoft.com/office/powerpoint/2010/main" val="173506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AF9F6"/>
            </a:gs>
            <a:gs pos="4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EAF08EB-0ABC-D1C7-00D0-1A42335E3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108" y="0"/>
            <a:ext cx="8483215" cy="1135901"/>
          </a:xfrm>
        </p:spPr>
        <p:txBody>
          <a:bodyPr/>
          <a:lstStyle/>
          <a:p>
            <a:pPr algn="l"/>
            <a:r>
              <a:rPr lang="el-GR" b="1" dirty="0"/>
              <a:t>Εισαγωγή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D0F2C-FF52-8AD4-6656-CF703ADC4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8752" y="1213991"/>
            <a:ext cx="4890050" cy="5590054"/>
          </a:xfrm>
        </p:spPr>
        <p:txBody>
          <a:bodyPr>
            <a:normAutofit fontScale="92500"/>
          </a:bodyPr>
          <a:lstStyle/>
          <a:p>
            <a:pPr algn="just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300 εκατομμύρια άνθρωποι όλων των ηλικιών υποφέρουν από κατάθλιψη, ενώ είναι η κύρια αιτία αναπηρίας παγκοσμίως(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WHO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,2018).</a:t>
            </a:r>
          </a:p>
          <a:p>
            <a:pPr algn="just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Η παιδική και εφηβική ηλικία είναι μια περίοδος κρίσιμη για την ανάπτυξη δεξιοτήτων, απόκτηση κοινωνικών και συναισθηματικών δυνατοτήτων που θέτουν τον θεμέλιο λίθο για μελλοντική ποιότητα ζωής και ευημερία (WHO,2015).</a:t>
            </a:r>
          </a:p>
          <a:p>
            <a:pPr algn="just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Υ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ποστηρικτικά δίκτυα που περιβάλουν τα παιδιά όπως το σχολείο, η οικογένειά, τα κοινωνικά δίκτυα και γενικότερα οι κοινωνικοί θεσμοί 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που συνδέονται με 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την ανάπτυξη της υγείας των παιδιών, συμπεριλαμβανομένης 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και 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της ψυχικής υγείας είναι ζωτικής σημασίας για το παιδιά.</a:t>
            </a:r>
          </a:p>
          <a:p>
            <a:pPr algn="just"/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Βάσ</a:t>
            </a:r>
            <a:r>
              <a:rPr lang="el-G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ι δεδομένων υποδεικνύουν αρκετούς παράγοντες κινδύνου για την εμφάνιση καταθλιπτικής συμπτωματολογίας στα παιδιά. Μεταξύ αυτών περιλαμβάνονται η ηθική παρενόχληση και ο σχολικός εκφοβισμός  </a:t>
            </a:r>
            <a:endParaRPr lang="el-GR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l-GR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FDC33D-D4F1-8271-B4F6-8FACD6B1D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312" y="1099139"/>
            <a:ext cx="5156336" cy="5103034"/>
          </a:xfrm>
          <a:prstGeom prst="rect">
            <a:avLst/>
          </a:prstGeom>
          <a:effectLst>
            <a:softEdge rad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13FA67-36F9-50C6-5FEB-D4C1AF4518E9}"/>
              </a:ext>
            </a:extLst>
          </p:cNvPr>
          <p:cNvSpPr txBox="1"/>
          <p:nvPr/>
        </p:nvSpPr>
        <p:spPr>
          <a:xfrm>
            <a:off x="5223249" y="6063673"/>
            <a:ext cx="1431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Keyes K.M, 2019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1772025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AA10CE-AAB0-499F-A7CF-E481FE4E129D}"/>
              </a:ext>
            </a:extLst>
          </p:cNvPr>
          <p:cNvSpPr txBox="1">
            <a:spLocks/>
          </p:cNvSpPr>
          <p:nvPr/>
        </p:nvSpPr>
        <p:spPr>
          <a:xfrm>
            <a:off x="1006608" y="365126"/>
            <a:ext cx="10719566" cy="1164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800" b="1" u="sng" dirty="0"/>
              <a:t>Σχολικός Εκφοβισμός και </a:t>
            </a:r>
            <a:r>
              <a:rPr lang="el-GR" sz="2800" b="1" u="sng" dirty="0" err="1"/>
              <a:t>θυματοποίηση</a:t>
            </a:r>
            <a:br>
              <a:rPr lang="el-GR" sz="2800" u="sng" dirty="0"/>
            </a:br>
            <a:endParaRPr lang="el-GR" sz="2800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83B5E74-FBB7-32D8-1993-03068C9B57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387543"/>
              </p:ext>
            </p:extLst>
          </p:nvPr>
        </p:nvGraphicFramePr>
        <p:xfrm>
          <a:off x="623612" y="1058314"/>
          <a:ext cx="9253076" cy="561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0156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53F97AA-289A-ED9F-EE26-115CBB5D5BC4}"/>
              </a:ext>
            </a:extLst>
          </p:cNvPr>
          <p:cNvGrpSpPr/>
          <p:nvPr/>
        </p:nvGrpSpPr>
        <p:grpSpPr>
          <a:xfrm rot="5400000">
            <a:off x="-3546914" y="-811083"/>
            <a:ext cx="6281232" cy="9759986"/>
            <a:chOff x="-5354517" y="-2938778"/>
            <a:chExt cx="6281232" cy="975998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DECBC4F-4C65-766B-EAD1-6E04A24B849A}"/>
                </a:ext>
              </a:extLst>
            </p:cNvPr>
            <p:cNvSpPr/>
            <p:nvPr/>
          </p:nvSpPr>
          <p:spPr>
            <a:xfrm rot="16200000">
              <a:off x="-4529426" y="3453456"/>
              <a:ext cx="3367752" cy="3367752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49034" tIns="589357" rIns="449034" bIns="1262907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kern="1200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kern="1200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200" b="1" u="sng" kern="1200" dirty="0"/>
                <a:t>Θύτες και Θύματα</a:t>
              </a:r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200" b="1" kern="1200" dirty="0"/>
                <a:t>(</a:t>
              </a:r>
              <a:r>
                <a:rPr lang="en-US" sz="2200" b="1" kern="1200" dirty="0"/>
                <a:t>55</a:t>
              </a:r>
              <a:r>
                <a:rPr lang="el-GR" sz="2200" b="1" kern="1200" dirty="0"/>
                <a:t>)</a:t>
              </a:r>
              <a:r>
                <a:rPr lang="en-US" sz="2200" b="1" kern="1200" dirty="0"/>
                <a:t>10</a:t>
              </a:r>
              <a:r>
                <a:rPr lang="el-GR" sz="2200" b="1" kern="1200" dirty="0"/>
                <a:t>%</a:t>
              </a:r>
              <a:endParaRPr lang="en-US" sz="2200" b="1" kern="1200" dirty="0"/>
            </a:p>
            <a:p>
              <a:pPr marL="0" lvl="0" indent="0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kern="1200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A371E65-6D50-A614-9ADC-4939C916A1EA}"/>
                </a:ext>
              </a:extLst>
            </p:cNvPr>
            <p:cNvSpPr/>
            <p:nvPr/>
          </p:nvSpPr>
          <p:spPr>
            <a:xfrm rot="16200000">
              <a:off x="-2441037" y="1628067"/>
              <a:ext cx="3367752" cy="3367752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029971" tIns="870002" rIns="317130" bIns="645487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800" u="sng" kern="1200" dirty="0"/>
                <a:t>Θύματα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35.1</a:t>
              </a:r>
              <a:r>
                <a:rPr lang="el-GR" sz="1800" b="1" kern="1200" dirty="0"/>
                <a:t>%(</a:t>
              </a:r>
              <a:r>
                <a:rPr lang="en-US" sz="1800" b="1" kern="1200" dirty="0"/>
                <a:t>194</a:t>
              </a:r>
              <a:r>
                <a:rPr lang="el-GR" sz="1800" b="1" kern="1200" dirty="0"/>
                <a:t>)</a:t>
              </a:r>
              <a:endParaRPr lang="en-US" sz="1800" b="1" kern="1200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286D29-2DFB-B660-32AE-AD4054DD7C5B}"/>
                </a:ext>
              </a:extLst>
            </p:cNvPr>
            <p:cNvSpPr/>
            <p:nvPr/>
          </p:nvSpPr>
          <p:spPr>
            <a:xfrm rot="16200000">
              <a:off x="-5354517" y="-2938778"/>
              <a:ext cx="3367752" cy="3367752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17130" tIns="870002" rIns="1029971" bIns="645487" numCol="1" spcCol="1270" anchor="ctr" anchorCtr="0">
              <a:noAutofit/>
            </a:bodyPr>
            <a:lstStyle/>
            <a:p>
              <a:pPr marL="0" lvl="0" indent="0" algn="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800" u="sng" kern="1200" dirty="0"/>
                <a:t>Θύτες</a:t>
              </a:r>
              <a:endParaRPr lang="en-US" sz="2800" u="sng" kern="1200" dirty="0"/>
            </a:p>
            <a:p>
              <a:pPr marL="0" lvl="0" indent="0" algn="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15.4</a:t>
              </a:r>
              <a:r>
                <a:rPr lang="el-GR" sz="1800" b="1" kern="1200" dirty="0"/>
                <a:t>% (</a:t>
              </a:r>
              <a:r>
                <a:rPr lang="en-US" sz="1800" b="1" kern="1200" dirty="0"/>
                <a:t>85</a:t>
              </a:r>
              <a:r>
                <a:rPr lang="el-GR" sz="1800" b="1" kern="1200" dirty="0"/>
                <a:t>)</a:t>
              </a:r>
            </a:p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1800" kern="1200" dirty="0"/>
            </a:p>
          </p:txBody>
        </p:sp>
      </p:grpSp>
      <p:sp>
        <p:nvSpPr>
          <p:cNvPr id="8" name="Arrow: Right 7">
            <a:extLst>
              <a:ext uri="{FF2B5EF4-FFF2-40B4-BE49-F238E27FC236}">
                <a16:creationId xmlns:a16="http://schemas.microsoft.com/office/drawing/2014/main" id="{2B20EB76-E409-B51B-2EFA-2715FA4063B5}"/>
              </a:ext>
            </a:extLst>
          </p:cNvPr>
          <p:cNvSpPr/>
          <p:nvPr/>
        </p:nvSpPr>
        <p:spPr>
          <a:xfrm>
            <a:off x="4783015" y="2307102"/>
            <a:ext cx="998807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CB5B85-D1EE-540A-61F8-2F95EE1800D6}"/>
              </a:ext>
            </a:extLst>
          </p:cNvPr>
          <p:cNvSpPr txBox="1"/>
          <p:nvPr/>
        </p:nvSpPr>
        <p:spPr>
          <a:xfrm>
            <a:off x="6096000" y="2168890"/>
            <a:ext cx="3512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32.9% vs 12.5%</a:t>
            </a:r>
            <a:endParaRPr lang="el-GR" sz="3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F948EA-E6F0-50DC-A2BC-BA86908B4474}"/>
              </a:ext>
            </a:extLst>
          </p:cNvPr>
          <p:cNvSpPr txBox="1"/>
          <p:nvPr/>
        </p:nvSpPr>
        <p:spPr>
          <a:xfrm>
            <a:off x="2392680" y="168325"/>
            <a:ext cx="81762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2400" b="1" u="sng" dirty="0"/>
              <a:t>Σχολικός Εκφοβισμός/</a:t>
            </a:r>
            <a:r>
              <a:rPr lang="el-GR" sz="2400" b="1" u="sng" dirty="0" err="1"/>
              <a:t>θυματοποίηση</a:t>
            </a:r>
            <a:r>
              <a:rPr lang="el-GR" sz="2400" b="1" u="sng" dirty="0"/>
              <a:t> και καταθλιπτικά συμπτώματα </a:t>
            </a:r>
            <a:br>
              <a:rPr lang="el-GR" sz="2400" u="sng" dirty="0"/>
            </a:b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792194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53F97AA-289A-ED9F-EE26-115CBB5D5BC4}"/>
              </a:ext>
            </a:extLst>
          </p:cNvPr>
          <p:cNvGrpSpPr/>
          <p:nvPr/>
        </p:nvGrpSpPr>
        <p:grpSpPr>
          <a:xfrm rot="5400000">
            <a:off x="-3289338" y="-1068663"/>
            <a:ext cx="5350995" cy="9344905"/>
            <a:chOff x="-5354518" y="-2523697"/>
            <a:chExt cx="5350995" cy="934490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DECBC4F-4C65-766B-EAD1-6E04A24B849A}"/>
                </a:ext>
              </a:extLst>
            </p:cNvPr>
            <p:cNvSpPr/>
            <p:nvPr/>
          </p:nvSpPr>
          <p:spPr>
            <a:xfrm rot="16200000">
              <a:off x="-4529426" y="3453456"/>
              <a:ext cx="3367752" cy="3367752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49034" tIns="589357" rIns="449034" bIns="1262907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kern="1200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kern="1200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200" b="1" u="sng" kern="1200" dirty="0"/>
                <a:t>Θύτες και Θύματα</a:t>
              </a:r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200" b="1" kern="1200" dirty="0"/>
                <a:t>(</a:t>
              </a:r>
              <a:r>
                <a:rPr lang="en-US" sz="2200" b="1" kern="1200" dirty="0"/>
                <a:t>55</a:t>
              </a:r>
              <a:r>
                <a:rPr lang="el-GR" sz="2200" b="1" kern="1200" dirty="0"/>
                <a:t>)</a:t>
              </a:r>
              <a:r>
                <a:rPr lang="en-US" sz="2200" b="1" kern="1200" dirty="0"/>
                <a:t>10</a:t>
              </a:r>
              <a:r>
                <a:rPr lang="el-GR" sz="2200" b="1" kern="1200" dirty="0"/>
                <a:t>%</a:t>
              </a:r>
              <a:endParaRPr lang="en-US" sz="2200" b="1" kern="1200" dirty="0"/>
            </a:p>
            <a:p>
              <a:pPr marL="0" lvl="0" indent="0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kern="1200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A371E65-6D50-A614-9ADC-4939C916A1EA}"/>
                </a:ext>
              </a:extLst>
            </p:cNvPr>
            <p:cNvSpPr/>
            <p:nvPr/>
          </p:nvSpPr>
          <p:spPr>
            <a:xfrm rot="16200000">
              <a:off x="-3371275" y="-2523697"/>
              <a:ext cx="3367752" cy="3367752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029971" tIns="870002" rIns="317130" bIns="645487" numCol="1" spcCol="1270" anchor="ctr" anchorCtr="0">
              <a:noAutofit/>
            </a:bodyPr>
            <a:lstStyle/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800" u="sng" kern="1200" dirty="0"/>
                <a:t>Θύματα</a:t>
              </a:r>
            </a:p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35.1</a:t>
              </a:r>
              <a:r>
                <a:rPr lang="el-GR" sz="1800" b="1" kern="1200" dirty="0"/>
                <a:t>%(</a:t>
              </a:r>
              <a:r>
                <a:rPr lang="en-US" sz="1800" b="1" kern="1200" dirty="0"/>
                <a:t>194</a:t>
              </a:r>
              <a:r>
                <a:rPr lang="el-GR" sz="1800" b="1" kern="1200" dirty="0"/>
                <a:t>)</a:t>
              </a:r>
              <a:endParaRPr lang="en-US" sz="1800" b="1" kern="1200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286D29-2DFB-B660-32AE-AD4054DD7C5B}"/>
                </a:ext>
              </a:extLst>
            </p:cNvPr>
            <p:cNvSpPr/>
            <p:nvPr/>
          </p:nvSpPr>
          <p:spPr>
            <a:xfrm rot="16200000">
              <a:off x="-5679849" y="-1783284"/>
              <a:ext cx="2537589" cy="1886927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17130" tIns="870002" rIns="1029971" bIns="645487" numCol="1" spcCol="1270" anchor="ctr" anchorCtr="0">
              <a:noAutofit/>
            </a:bodyPr>
            <a:lstStyle/>
            <a:p>
              <a:pPr marL="0" lvl="0" indent="0" algn="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800" u="sng" kern="1200" dirty="0"/>
                <a:t>Θύτες</a:t>
              </a:r>
              <a:endParaRPr lang="en-US" sz="2800" u="sng" kern="1200" dirty="0"/>
            </a:p>
            <a:p>
              <a:pPr marL="0" lvl="0" indent="0" algn="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15.4</a:t>
              </a:r>
              <a:r>
                <a:rPr lang="el-GR" sz="1800" b="1" kern="1200" dirty="0"/>
                <a:t>% (</a:t>
              </a:r>
              <a:r>
                <a:rPr lang="en-US" sz="1800" b="1" kern="1200" dirty="0"/>
                <a:t>85</a:t>
              </a:r>
              <a:r>
                <a:rPr lang="el-GR" sz="1800" b="1" kern="1200" dirty="0"/>
                <a:t>)</a:t>
              </a:r>
            </a:p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1800" kern="1200" dirty="0"/>
            </a:p>
          </p:txBody>
        </p:sp>
      </p:grpSp>
      <p:sp>
        <p:nvSpPr>
          <p:cNvPr id="8" name="Arrow: Right 7">
            <a:extLst>
              <a:ext uri="{FF2B5EF4-FFF2-40B4-BE49-F238E27FC236}">
                <a16:creationId xmlns:a16="http://schemas.microsoft.com/office/drawing/2014/main" id="{2B20EB76-E409-B51B-2EFA-2715FA4063B5}"/>
              </a:ext>
            </a:extLst>
          </p:cNvPr>
          <p:cNvSpPr/>
          <p:nvPr/>
        </p:nvSpPr>
        <p:spPr>
          <a:xfrm>
            <a:off x="3742865" y="1597436"/>
            <a:ext cx="998807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CB5B85-D1EE-540A-61F8-2F95EE1800D6}"/>
              </a:ext>
            </a:extLst>
          </p:cNvPr>
          <p:cNvSpPr txBox="1"/>
          <p:nvPr/>
        </p:nvSpPr>
        <p:spPr>
          <a:xfrm>
            <a:off x="5036237" y="1597436"/>
            <a:ext cx="3512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32.9% vs 12.5%</a:t>
            </a:r>
            <a:endParaRPr lang="el-GR" sz="3600" b="1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ACF5D72-A4E2-9E7A-E384-97B0B1E5589F}"/>
              </a:ext>
            </a:extLst>
          </p:cNvPr>
          <p:cNvSpPr/>
          <p:nvPr/>
        </p:nvSpPr>
        <p:spPr>
          <a:xfrm>
            <a:off x="4242268" y="4321091"/>
            <a:ext cx="998807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C003A4-E184-F963-BC29-0B82348C0857}"/>
              </a:ext>
            </a:extLst>
          </p:cNvPr>
          <p:cNvSpPr txBox="1"/>
          <p:nvPr/>
        </p:nvSpPr>
        <p:spPr>
          <a:xfrm>
            <a:off x="5424731" y="4291069"/>
            <a:ext cx="3984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68.4% vs 29.6%</a:t>
            </a:r>
            <a:endParaRPr lang="el-GR" sz="3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F043FC-3D14-BB1C-6987-FC93C2D0ED54}"/>
              </a:ext>
            </a:extLst>
          </p:cNvPr>
          <p:cNvSpPr txBox="1"/>
          <p:nvPr/>
        </p:nvSpPr>
        <p:spPr>
          <a:xfrm>
            <a:off x="2392680" y="168325"/>
            <a:ext cx="81762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2400" b="1" u="sng" dirty="0"/>
              <a:t>Σχολικός Εκφοβισμός/</a:t>
            </a:r>
            <a:r>
              <a:rPr lang="el-GR" sz="2400" b="1" u="sng" dirty="0" err="1"/>
              <a:t>θυματοποίηση</a:t>
            </a:r>
            <a:r>
              <a:rPr lang="el-GR" sz="2400" b="1" u="sng" dirty="0"/>
              <a:t> και καταθλιπτικά συμπτώματα </a:t>
            </a:r>
            <a:br>
              <a:rPr lang="el-GR" sz="2400" u="sng" dirty="0"/>
            </a:b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783924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53F97AA-289A-ED9F-EE26-115CBB5D5BC4}"/>
              </a:ext>
            </a:extLst>
          </p:cNvPr>
          <p:cNvGrpSpPr/>
          <p:nvPr/>
        </p:nvGrpSpPr>
        <p:grpSpPr>
          <a:xfrm rot="5400000">
            <a:off x="-610442" y="2371049"/>
            <a:ext cx="5838268" cy="2868347"/>
            <a:chOff x="-5354518" y="-2236087"/>
            <a:chExt cx="5838268" cy="286834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BDECBC4F-4C65-766B-EAD1-6E04A24B849A}"/>
                </a:ext>
              </a:extLst>
            </p:cNvPr>
            <p:cNvSpPr/>
            <p:nvPr/>
          </p:nvSpPr>
          <p:spPr>
            <a:xfrm rot="16200000">
              <a:off x="-1899993" y="-1751483"/>
              <a:ext cx="2868347" cy="1899139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5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49034" tIns="589357" rIns="449034" bIns="1262907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kern="1200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b="1" u="sng" kern="1200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200" b="1" u="sng" kern="1200" dirty="0"/>
                <a:t>Θύτες και Θύματα</a:t>
              </a:r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200" b="1" kern="1200" dirty="0"/>
                <a:t>(</a:t>
              </a:r>
              <a:r>
                <a:rPr lang="en-US" sz="2200" b="1" kern="1200" dirty="0"/>
                <a:t>55</a:t>
              </a:r>
              <a:r>
                <a:rPr lang="el-GR" sz="2200" b="1" kern="1200" dirty="0"/>
                <a:t>)</a:t>
              </a:r>
              <a:r>
                <a:rPr lang="en-US" sz="2200" b="1" kern="1200" dirty="0"/>
                <a:t>10</a:t>
              </a:r>
              <a:r>
                <a:rPr lang="el-GR" sz="2200" b="1" kern="1200" dirty="0"/>
                <a:t>%</a:t>
              </a:r>
              <a:endParaRPr lang="en-US" sz="2200" b="1" kern="1200" dirty="0"/>
            </a:p>
            <a:p>
              <a:pPr marL="0" lvl="0" indent="0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2200" kern="1200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A371E65-6D50-A614-9ADC-4939C916A1EA}"/>
                </a:ext>
              </a:extLst>
            </p:cNvPr>
            <p:cNvSpPr/>
            <p:nvPr/>
          </p:nvSpPr>
          <p:spPr>
            <a:xfrm rot="16200000">
              <a:off x="-3874002" y="-1733360"/>
              <a:ext cx="2736257" cy="1730804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5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029971" tIns="870002" rIns="317130" bIns="645487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800" u="sng" kern="1200" dirty="0"/>
                <a:t>Θύματα</a:t>
              </a:r>
            </a:p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35.1</a:t>
              </a:r>
              <a:r>
                <a:rPr lang="el-GR" sz="1800" b="1" kern="1200" dirty="0"/>
                <a:t>%(</a:t>
              </a:r>
              <a:r>
                <a:rPr lang="en-US" sz="1800" b="1" kern="1200" dirty="0"/>
                <a:t>194</a:t>
              </a:r>
              <a:r>
                <a:rPr lang="el-GR" sz="1800" b="1" kern="1200" dirty="0"/>
                <a:t>)</a:t>
              </a:r>
              <a:endParaRPr lang="en-US" sz="1800" b="1" kern="1200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286D29-2DFB-B660-32AE-AD4054DD7C5B}"/>
                </a:ext>
              </a:extLst>
            </p:cNvPr>
            <p:cNvSpPr/>
            <p:nvPr/>
          </p:nvSpPr>
          <p:spPr>
            <a:xfrm rot="16200000">
              <a:off x="-5679849" y="-1783284"/>
              <a:ext cx="2537589" cy="1886927"/>
            </a:xfrm>
            <a:custGeom>
              <a:avLst/>
              <a:gdLst>
                <a:gd name="connsiteX0" fmla="*/ 0 w 3367752"/>
                <a:gd name="connsiteY0" fmla="*/ 1683876 h 3367752"/>
                <a:gd name="connsiteX1" fmla="*/ 1683876 w 3367752"/>
                <a:gd name="connsiteY1" fmla="*/ 0 h 3367752"/>
                <a:gd name="connsiteX2" fmla="*/ 3367752 w 3367752"/>
                <a:gd name="connsiteY2" fmla="*/ 1683876 h 3367752"/>
                <a:gd name="connsiteX3" fmla="*/ 1683876 w 3367752"/>
                <a:gd name="connsiteY3" fmla="*/ 3367752 h 3367752"/>
                <a:gd name="connsiteX4" fmla="*/ 0 w 3367752"/>
                <a:gd name="connsiteY4" fmla="*/ 1683876 h 3367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7752" h="3367752">
                  <a:moveTo>
                    <a:pt x="0" y="1683876"/>
                  </a:moveTo>
                  <a:cubicBezTo>
                    <a:pt x="0" y="753897"/>
                    <a:pt x="753897" y="0"/>
                    <a:pt x="1683876" y="0"/>
                  </a:cubicBezTo>
                  <a:cubicBezTo>
                    <a:pt x="2613855" y="0"/>
                    <a:pt x="3367752" y="753897"/>
                    <a:pt x="3367752" y="1683876"/>
                  </a:cubicBezTo>
                  <a:cubicBezTo>
                    <a:pt x="3367752" y="2613855"/>
                    <a:pt x="2613855" y="3367752"/>
                    <a:pt x="1683876" y="3367752"/>
                  </a:cubicBezTo>
                  <a:cubicBezTo>
                    <a:pt x="753897" y="3367752"/>
                    <a:pt x="0" y="2613855"/>
                    <a:pt x="0" y="1683876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17130" tIns="870002" rIns="1029971" bIns="645487" numCol="1" spcCol="1270" anchor="ctr" anchorCtr="0">
              <a:noAutofit/>
            </a:bodyPr>
            <a:lstStyle/>
            <a:p>
              <a:pPr marL="0" lvl="0" indent="0" algn="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l-GR" sz="2800" u="sng" kern="1200" dirty="0"/>
                <a:t>Θύτες</a:t>
              </a:r>
              <a:endParaRPr lang="en-US" sz="2800" u="sng" kern="1200" dirty="0"/>
            </a:p>
            <a:p>
              <a:pPr marL="0" lvl="0" indent="0" algn="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15.4</a:t>
              </a:r>
              <a:r>
                <a:rPr lang="el-GR" sz="1800" b="1" kern="1200" dirty="0"/>
                <a:t>% (</a:t>
              </a:r>
              <a:r>
                <a:rPr lang="en-US" sz="1800" b="1" kern="1200" dirty="0"/>
                <a:t>85</a:t>
              </a:r>
              <a:r>
                <a:rPr lang="el-GR" sz="1800" b="1" kern="1200" dirty="0"/>
                <a:t>)</a:t>
              </a:r>
            </a:p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l-GR" sz="1800" kern="1200" dirty="0"/>
            </a:p>
          </p:txBody>
        </p:sp>
      </p:grpSp>
      <p:sp>
        <p:nvSpPr>
          <p:cNvPr id="8" name="Arrow: Right 7">
            <a:extLst>
              <a:ext uri="{FF2B5EF4-FFF2-40B4-BE49-F238E27FC236}">
                <a16:creationId xmlns:a16="http://schemas.microsoft.com/office/drawing/2014/main" id="{2B20EB76-E409-B51B-2EFA-2715FA4063B5}"/>
              </a:ext>
            </a:extLst>
          </p:cNvPr>
          <p:cNvSpPr/>
          <p:nvPr/>
        </p:nvSpPr>
        <p:spPr>
          <a:xfrm>
            <a:off x="3742865" y="1597436"/>
            <a:ext cx="998807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CB5B85-D1EE-540A-61F8-2F95EE1800D6}"/>
              </a:ext>
            </a:extLst>
          </p:cNvPr>
          <p:cNvSpPr txBox="1"/>
          <p:nvPr/>
        </p:nvSpPr>
        <p:spPr>
          <a:xfrm>
            <a:off x="5036237" y="1597436"/>
            <a:ext cx="3512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20% vs 9%</a:t>
            </a:r>
            <a:endParaRPr lang="el-GR" sz="3600" b="1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ACF5D72-A4E2-9E7A-E384-97B0B1E5589F}"/>
              </a:ext>
            </a:extLst>
          </p:cNvPr>
          <p:cNvSpPr/>
          <p:nvPr/>
        </p:nvSpPr>
        <p:spPr>
          <a:xfrm>
            <a:off x="3918711" y="3395056"/>
            <a:ext cx="998807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047810B-6C6D-D3AC-15BF-2AB1A99E34AA}"/>
              </a:ext>
            </a:extLst>
          </p:cNvPr>
          <p:cNvSpPr/>
          <p:nvPr/>
        </p:nvSpPr>
        <p:spPr>
          <a:xfrm>
            <a:off x="3927235" y="5573987"/>
            <a:ext cx="998807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1E5BF1-0DFF-495B-D3DE-FAE1FB65FECC}"/>
              </a:ext>
            </a:extLst>
          </p:cNvPr>
          <p:cNvSpPr txBox="1"/>
          <p:nvPr/>
        </p:nvSpPr>
        <p:spPr>
          <a:xfrm>
            <a:off x="5036237" y="5549032"/>
            <a:ext cx="3512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25.3% vs 7.4%</a:t>
            </a:r>
            <a:endParaRPr lang="el-GR" sz="36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A7DE8E-2FBF-2FAA-DDAD-55D6EF72C0F4}"/>
              </a:ext>
            </a:extLst>
          </p:cNvPr>
          <p:cNvSpPr txBox="1"/>
          <p:nvPr/>
        </p:nvSpPr>
        <p:spPr>
          <a:xfrm>
            <a:off x="2392680" y="168325"/>
            <a:ext cx="81762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2400" b="1" u="sng" dirty="0"/>
              <a:t>Σχολικός Εκφοβισμός/</a:t>
            </a:r>
            <a:r>
              <a:rPr lang="el-GR" sz="2400" b="1" u="sng" dirty="0" err="1"/>
              <a:t>θυματοποίηση</a:t>
            </a:r>
            <a:r>
              <a:rPr lang="el-GR" sz="2400" b="1" u="sng" dirty="0"/>
              <a:t> και καταθλιπτικά συμπτώματα </a:t>
            </a:r>
            <a:br>
              <a:rPr lang="el-GR" sz="2400" u="sng" dirty="0"/>
            </a:br>
            <a:endParaRPr lang="el-GR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221CB3-9924-C66D-59CC-8B7FAC569CCD}"/>
              </a:ext>
            </a:extLst>
          </p:cNvPr>
          <p:cNvSpPr txBox="1"/>
          <p:nvPr/>
        </p:nvSpPr>
        <p:spPr>
          <a:xfrm>
            <a:off x="5036237" y="3346210"/>
            <a:ext cx="3984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68.4% vs 29.6%</a:t>
            </a:r>
            <a:endParaRPr lang="el-GR" sz="3600" b="1" dirty="0"/>
          </a:p>
        </p:txBody>
      </p:sp>
    </p:spTree>
    <p:extLst>
      <p:ext uri="{BB962C8B-B14F-4D97-AF65-F5344CB8AC3E}">
        <p14:creationId xmlns:p14="http://schemas.microsoft.com/office/powerpoint/2010/main" val="2846388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3993AB-CA03-A2B8-112C-E3706AE0BC74}"/>
              </a:ext>
            </a:extLst>
          </p:cNvPr>
          <p:cNvSpPr txBox="1">
            <a:spLocks/>
          </p:cNvSpPr>
          <p:nvPr/>
        </p:nvSpPr>
        <p:spPr>
          <a:xfrm>
            <a:off x="969737" y="519984"/>
            <a:ext cx="10719566" cy="1164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800" b="1" u="sng" dirty="0"/>
              <a:t>Σχολικός Εκφοβισμός / </a:t>
            </a:r>
            <a:r>
              <a:rPr lang="el-GR" sz="2800" b="1" u="sng" dirty="0" err="1"/>
              <a:t>θυματοποίηση</a:t>
            </a:r>
            <a:br>
              <a:rPr lang="el-GR" sz="2800" u="sng" dirty="0"/>
            </a:br>
            <a:endParaRPr lang="el-GR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671DB-54E8-DB01-7646-F23DB1BF5A35}"/>
              </a:ext>
            </a:extLst>
          </p:cNvPr>
          <p:cNvSpPr txBox="1"/>
          <p:nvPr/>
        </p:nvSpPr>
        <p:spPr>
          <a:xfrm>
            <a:off x="2403987" y="1761398"/>
            <a:ext cx="823697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200" b="1" u="sng" dirty="0"/>
              <a:t>Λεκτικός εκφοβισμός </a:t>
            </a:r>
          </a:p>
          <a:p>
            <a:pPr marL="0" indent="0">
              <a:buNone/>
            </a:pPr>
            <a:endParaRPr lang="el-GR" sz="3200" b="1" dirty="0"/>
          </a:p>
          <a:p>
            <a:pPr marL="0" indent="0">
              <a:buNone/>
            </a:pPr>
            <a:endParaRPr lang="en-US" sz="3200" b="1" dirty="0"/>
          </a:p>
          <a:p>
            <a:r>
              <a:rPr lang="el-GR" sz="3200" b="1" u="sng" dirty="0"/>
              <a:t>Σωματικό εκφοβισμός</a:t>
            </a:r>
            <a:endParaRPr lang="en-US" sz="3200" b="1" u="sng" dirty="0"/>
          </a:p>
          <a:p>
            <a:endParaRPr lang="en-US" sz="3200" b="1" u="sng" dirty="0"/>
          </a:p>
          <a:p>
            <a:pPr marL="0" indent="0">
              <a:buNone/>
            </a:pPr>
            <a:r>
              <a:rPr lang="en-US" sz="3200" b="1" dirty="0"/>
              <a:t> </a:t>
            </a:r>
            <a:endParaRPr lang="el-GR" sz="3200" b="1" dirty="0"/>
          </a:p>
          <a:p>
            <a:r>
              <a:rPr lang="el-GR" sz="3200" b="1" u="sng" dirty="0"/>
              <a:t>Έμμεσος εκφοβισμός</a:t>
            </a:r>
            <a:endParaRPr lang="el-GR" sz="3200" b="1" dirty="0"/>
          </a:p>
        </p:txBody>
      </p:sp>
    </p:spTree>
    <p:extLst>
      <p:ext uri="{BB962C8B-B14F-4D97-AF65-F5344CB8AC3E}">
        <p14:creationId xmlns:p14="http://schemas.microsoft.com/office/powerpoint/2010/main" val="660371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76685E8-F396-B588-690F-112E18B53B56}"/>
              </a:ext>
            </a:extLst>
          </p:cNvPr>
          <p:cNvSpPr txBox="1">
            <a:spLocks/>
          </p:cNvSpPr>
          <p:nvPr/>
        </p:nvSpPr>
        <p:spPr>
          <a:xfrm>
            <a:off x="1279453" y="586352"/>
            <a:ext cx="10719566" cy="1164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800" b="1" u="sng" dirty="0"/>
              <a:t>Σχολικός Εκφοβισμός/</a:t>
            </a:r>
            <a:r>
              <a:rPr lang="el-GR" sz="2800" b="1" u="sng" dirty="0" err="1"/>
              <a:t>θυματοποίηση</a:t>
            </a:r>
            <a:r>
              <a:rPr lang="el-GR" sz="2800" b="1" u="sng" dirty="0"/>
              <a:t> και καταθλιπτικά συμπτώματα </a:t>
            </a:r>
            <a:br>
              <a:rPr lang="el-GR" sz="2800" u="sng" dirty="0"/>
            </a:br>
            <a:endParaRPr lang="el-GR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0D014F-740C-7D22-3C93-634EB557803E}"/>
              </a:ext>
            </a:extLst>
          </p:cNvPr>
          <p:cNvSpPr txBox="1"/>
          <p:nvPr/>
        </p:nvSpPr>
        <p:spPr>
          <a:xfrm>
            <a:off x="1573808" y="1750978"/>
            <a:ext cx="10313392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u="sng" dirty="0"/>
              <a:t>Λεκτικός </a:t>
            </a:r>
            <a:r>
              <a:rPr lang="el-GR" sz="2800" b="1" u="sng" dirty="0" err="1"/>
              <a:t>θυματοποίηση</a:t>
            </a:r>
            <a:r>
              <a:rPr lang="el-GR" sz="2800" b="1" u="sng" dirty="0"/>
              <a:t> </a:t>
            </a:r>
          </a:p>
          <a:p>
            <a:pPr marL="0" indent="0">
              <a:buNone/>
            </a:pPr>
            <a:endParaRPr lang="el-GR" sz="3200" b="1" dirty="0"/>
          </a:p>
          <a:p>
            <a:pPr marL="0" indent="0">
              <a:buNone/>
            </a:pPr>
            <a:r>
              <a:rPr lang="el-GR" sz="2400" b="1" dirty="0"/>
              <a:t>Καταθλιπτικά συμπτώματα </a:t>
            </a:r>
            <a:r>
              <a:rPr lang="en-US" sz="2400" b="1" dirty="0"/>
              <a:t>:</a:t>
            </a:r>
            <a:r>
              <a:rPr lang="el-GR" sz="2400" b="1" dirty="0"/>
              <a:t>19.5</a:t>
            </a:r>
            <a:r>
              <a:rPr lang="en-US" sz="2400" b="1" dirty="0"/>
              <a:t>% vs </a:t>
            </a:r>
            <a:r>
              <a:rPr lang="el-GR" sz="2400" b="1" dirty="0"/>
              <a:t>8.4</a:t>
            </a:r>
            <a:r>
              <a:rPr lang="en-US" sz="2400" b="1" dirty="0"/>
              <a:t>%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l-GR" sz="2800" b="1" u="sng" dirty="0"/>
              <a:t>Σωματική </a:t>
            </a:r>
            <a:r>
              <a:rPr lang="el-GR" sz="2800" b="1" u="sng" dirty="0" err="1"/>
              <a:t>θυματοποίηση</a:t>
            </a:r>
            <a:endParaRPr lang="el-GR" sz="2800" b="1" u="sng" dirty="0"/>
          </a:p>
          <a:p>
            <a:endParaRPr lang="en-US" b="1" u="sng" dirty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l-GR" sz="2400" b="1" dirty="0"/>
              <a:t>Καταθλιπτικά συμπτώματα </a:t>
            </a:r>
            <a:r>
              <a:rPr lang="en-US" sz="2400" b="1" dirty="0"/>
              <a:t>: 27.2% vs 9.2%</a:t>
            </a:r>
          </a:p>
          <a:p>
            <a:pPr marL="0" indent="0">
              <a:buNone/>
            </a:pPr>
            <a:endParaRPr lang="el-GR" sz="2400" b="1" dirty="0"/>
          </a:p>
          <a:p>
            <a:r>
              <a:rPr lang="el-GR" sz="2800" b="1" u="sng" dirty="0"/>
              <a:t>Έμμεσος </a:t>
            </a:r>
            <a:r>
              <a:rPr lang="el-GR" sz="2800" b="1" u="sng" dirty="0" err="1"/>
              <a:t>θυματοποίηση</a:t>
            </a:r>
            <a:endParaRPr lang="el-GR" sz="2800" b="1" u="sng" dirty="0"/>
          </a:p>
          <a:p>
            <a:endParaRPr lang="en-US" sz="2400" b="1" u="sng" dirty="0"/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l-GR" sz="2400" b="1" dirty="0"/>
              <a:t>Καταθλιπτικά συμπτώματα </a:t>
            </a:r>
            <a:r>
              <a:rPr lang="en-US" sz="2400" b="1" dirty="0"/>
              <a:t>: 22.9% vs 7.4%</a:t>
            </a:r>
            <a:endParaRPr lang="el-GR" sz="2400" b="1" dirty="0"/>
          </a:p>
          <a:p>
            <a:endParaRPr lang="el-GR" sz="3200" b="1" dirty="0"/>
          </a:p>
        </p:txBody>
      </p:sp>
    </p:spTree>
    <p:extLst>
      <p:ext uri="{BB962C8B-B14F-4D97-AF65-F5344CB8AC3E}">
        <p14:creationId xmlns:p14="http://schemas.microsoft.com/office/powerpoint/2010/main" val="2608565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3993AB-CA03-A2B8-112C-E3706AE0BC74}"/>
              </a:ext>
            </a:extLst>
          </p:cNvPr>
          <p:cNvSpPr txBox="1">
            <a:spLocks/>
          </p:cNvSpPr>
          <p:nvPr/>
        </p:nvSpPr>
        <p:spPr>
          <a:xfrm>
            <a:off x="1472434" y="660094"/>
            <a:ext cx="10719566" cy="11646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sz="2800" b="1" u="sng" dirty="0"/>
              <a:t>Σχολικός Εκφοβισμός</a:t>
            </a:r>
            <a:r>
              <a:rPr lang="en-US" sz="2800" b="1" u="sng" dirty="0"/>
              <a:t>/</a:t>
            </a:r>
            <a:r>
              <a:rPr lang="el-GR" sz="2800" b="1" u="sng" dirty="0" err="1"/>
              <a:t>θυματοποίηση</a:t>
            </a:r>
            <a:r>
              <a:rPr lang="el-GR" sz="2800" b="1" u="sng" dirty="0"/>
              <a:t> σε σχέση με το φύλο</a:t>
            </a:r>
            <a:r>
              <a:rPr lang="en-US" sz="2800" b="1" u="sng" dirty="0"/>
              <a:t> </a:t>
            </a:r>
            <a:br>
              <a:rPr lang="el-GR" sz="2800" u="sng" dirty="0"/>
            </a:br>
            <a:endParaRPr lang="el-GR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671DB-54E8-DB01-7646-F23DB1BF5A35}"/>
              </a:ext>
            </a:extLst>
          </p:cNvPr>
          <p:cNvSpPr txBox="1"/>
          <p:nvPr/>
        </p:nvSpPr>
        <p:spPr>
          <a:xfrm>
            <a:off x="1644444" y="2270217"/>
            <a:ext cx="1025012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000" b="1" u="sng" dirty="0"/>
              <a:t>Λεκτικός εκφοβισμός </a:t>
            </a:r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r>
              <a:rPr lang="el-GR" sz="2000" dirty="0"/>
              <a:t>Αγόρια </a:t>
            </a:r>
            <a:r>
              <a:rPr lang="en-US" sz="2000" dirty="0"/>
              <a:t>vs </a:t>
            </a:r>
            <a:r>
              <a:rPr lang="el-GR" sz="2000" dirty="0"/>
              <a:t>Κορίτσια                              40.3% (106) </a:t>
            </a:r>
            <a:r>
              <a:rPr lang="en-US" sz="2000" dirty="0"/>
              <a:t>vs 24.6%(71)</a:t>
            </a:r>
          </a:p>
          <a:p>
            <a:endParaRPr lang="el-GR" sz="2000" b="1" u="sng" dirty="0"/>
          </a:p>
          <a:p>
            <a:r>
              <a:rPr lang="el-GR" sz="2000" b="1" u="sng" dirty="0"/>
              <a:t>Σωματικό εκφοβισμός</a:t>
            </a:r>
            <a:endParaRPr lang="en-US" sz="2000" b="1" u="sng" dirty="0"/>
          </a:p>
          <a:p>
            <a:pPr marL="0" indent="0">
              <a:buNone/>
            </a:pPr>
            <a:r>
              <a:rPr lang="en-US" sz="2000" dirty="0"/>
              <a:t> </a:t>
            </a:r>
            <a:endParaRPr lang="el-GR" sz="2000" dirty="0"/>
          </a:p>
          <a:p>
            <a:pPr marL="0" indent="0">
              <a:buNone/>
            </a:pPr>
            <a:r>
              <a:rPr lang="el-GR" sz="2000" dirty="0"/>
              <a:t>Αγόρια </a:t>
            </a:r>
            <a:r>
              <a:rPr lang="en-US" sz="2000" dirty="0"/>
              <a:t>vs </a:t>
            </a:r>
            <a:r>
              <a:rPr lang="el-GR" sz="2000" dirty="0"/>
              <a:t>Κορίτσια          </a:t>
            </a:r>
            <a:r>
              <a:rPr lang="en-US" sz="2000" dirty="0"/>
              <a:t>                    </a:t>
            </a:r>
            <a:r>
              <a:rPr lang="el-GR" sz="2000" dirty="0"/>
              <a:t>22.1%(58) </a:t>
            </a:r>
            <a:r>
              <a:rPr lang="en-US" sz="2000" dirty="0"/>
              <a:t>vs 9.7%(28) 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 algn="r">
              <a:buNone/>
            </a:pPr>
            <a:r>
              <a:rPr lang="en-US" sz="2000" dirty="0"/>
              <a:t> </a:t>
            </a:r>
          </a:p>
          <a:p>
            <a:r>
              <a:rPr lang="el-GR" sz="2000" b="1" u="sng" dirty="0"/>
              <a:t>Έμμεσος εκφοβισμός </a:t>
            </a:r>
            <a:r>
              <a:rPr lang="el-GR" sz="2000" b="1" dirty="0"/>
              <a:t>          </a:t>
            </a:r>
            <a:r>
              <a:rPr lang="en-US" sz="2000" b="1" dirty="0"/>
              <a:t>              </a:t>
            </a:r>
            <a:r>
              <a:rPr lang="el-GR" sz="2000" dirty="0"/>
              <a:t>Δεν υπήρξαν στατιστικά σημαντικές διαφορές</a:t>
            </a:r>
            <a:r>
              <a:rPr lang="en-US" sz="2000" dirty="0"/>
              <a:t>                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2609857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AAC60B-36D9-0A17-3026-AFF331E07143}"/>
              </a:ext>
            </a:extLst>
          </p:cNvPr>
          <p:cNvSpPr/>
          <p:nvPr/>
        </p:nvSpPr>
        <p:spPr>
          <a:xfrm>
            <a:off x="-99205" y="-51637"/>
            <a:ext cx="10587487" cy="672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sz="2000" u="sng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73CD245-911C-7A9D-E8FB-3E43695C9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540" y="284793"/>
            <a:ext cx="10719566" cy="1325563"/>
          </a:xfrm>
        </p:spPr>
        <p:txBody>
          <a:bodyPr>
            <a:noAutofit/>
          </a:bodyPr>
          <a:lstStyle/>
          <a:p>
            <a:r>
              <a:rPr lang="el-GR" sz="2800" b="1" u="sng" dirty="0"/>
              <a:t>Σχολικός Εκφοβισμός και </a:t>
            </a:r>
            <a:r>
              <a:rPr lang="el-GR" sz="2800" b="1" u="sng" dirty="0" err="1"/>
              <a:t>θυματοποίηση</a:t>
            </a:r>
            <a:r>
              <a:rPr lang="el-GR" sz="2800" b="1" u="sng" dirty="0"/>
              <a:t> σε σχέση με τα </a:t>
            </a:r>
            <a:r>
              <a:rPr lang="el-GR" sz="2800" b="1" u="sng" dirty="0" err="1"/>
              <a:t>κοινωνικοδημογραφικά</a:t>
            </a:r>
            <a:r>
              <a:rPr lang="el-GR" sz="2800" b="1" u="sng" dirty="0"/>
              <a:t> χαρακτηριστικά </a:t>
            </a:r>
            <a:br>
              <a:rPr lang="el-GR" sz="2800" u="sng" dirty="0"/>
            </a:br>
            <a:endParaRPr lang="el-GR" sz="28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D1E5A4-29FB-879C-BB40-C3FBD2F3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8941" y="1943528"/>
            <a:ext cx="10257233" cy="37835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l-GR" sz="2800" b="1" u="sng" dirty="0"/>
              <a:t>Φύλο</a:t>
            </a:r>
            <a:r>
              <a:rPr lang="el-GR" sz="2800" u="sng" dirty="0"/>
              <a:t>  </a:t>
            </a:r>
            <a:r>
              <a:rPr lang="el-GR" sz="2800" dirty="0"/>
              <a:t> </a:t>
            </a:r>
            <a:r>
              <a:rPr lang="el-GR" dirty="0"/>
              <a:t>                   </a:t>
            </a:r>
            <a:endParaRPr lang="en-US" dirty="0"/>
          </a:p>
          <a:p>
            <a:pPr marL="0" indent="0">
              <a:buNone/>
            </a:pPr>
            <a:r>
              <a:rPr lang="el-GR" sz="2400" dirty="0"/>
              <a:t>                                      </a:t>
            </a:r>
            <a:r>
              <a:rPr lang="el-GR" sz="2400" b="1" dirty="0"/>
              <a:t>Αγόρια               </a:t>
            </a:r>
            <a:r>
              <a:rPr lang="en-US" sz="2400" b="1" dirty="0"/>
              <a:t>vs 	</a:t>
            </a:r>
            <a:r>
              <a:rPr lang="el-GR" sz="2400" b="1" dirty="0"/>
              <a:t>          Κορίτσια</a:t>
            </a:r>
            <a:endParaRPr lang="el-GR" sz="2400" b="1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C8515B-7D04-A35F-0136-DEA0A2FF03B0}"/>
              </a:ext>
            </a:extLst>
          </p:cNvPr>
          <p:cNvSpPr txBox="1"/>
          <p:nvPr/>
        </p:nvSpPr>
        <p:spPr>
          <a:xfrm>
            <a:off x="1697540" y="3568829"/>
            <a:ext cx="811751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u="sng" dirty="0"/>
              <a:t>Θύτες</a:t>
            </a:r>
            <a:r>
              <a:rPr lang="el-GR" sz="2400" dirty="0"/>
              <a:t>                             </a:t>
            </a:r>
            <a:r>
              <a:rPr lang="en-US" sz="2400" dirty="0"/>
              <a:t>19.4</a:t>
            </a:r>
            <a:r>
              <a:rPr lang="el-GR" sz="2400" dirty="0"/>
              <a:t>%              </a:t>
            </a:r>
            <a:r>
              <a:rPr lang="en-US" sz="2400" dirty="0"/>
              <a:t>Vs </a:t>
            </a:r>
            <a:r>
              <a:rPr lang="el-GR" sz="2400" dirty="0"/>
              <a:t>            </a:t>
            </a:r>
            <a:r>
              <a:rPr lang="en-US" sz="2400" dirty="0"/>
              <a:t>11.8%</a:t>
            </a:r>
            <a:r>
              <a:rPr lang="el-GR" sz="2400" dirty="0"/>
              <a:t> </a:t>
            </a:r>
          </a:p>
          <a:p>
            <a:r>
              <a:rPr lang="el-GR" sz="2400" dirty="0"/>
              <a:t>                </a:t>
            </a:r>
          </a:p>
          <a:p>
            <a:r>
              <a:rPr lang="el-GR" sz="2400" u="sng" dirty="0"/>
              <a:t>Θύματα </a:t>
            </a:r>
            <a:r>
              <a:rPr lang="el-GR" sz="2400" dirty="0"/>
              <a:t>                        </a:t>
            </a:r>
            <a:r>
              <a:rPr lang="en-US" sz="2400" dirty="0"/>
              <a:t>35</a:t>
            </a:r>
            <a:r>
              <a:rPr lang="el-GR" sz="2400" dirty="0"/>
              <a:t>.</a:t>
            </a:r>
            <a:r>
              <a:rPr lang="en-US" sz="2400" dirty="0"/>
              <a:t>7</a:t>
            </a:r>
            <a:r>
              <a:rPr lang="el-GR" sz="2400" dirty="0"/>
              <a:t>%               </a:t>
            </a:r>
            <a:r>
              <a:rPr lang="en-US" sz="2400" dirty="0"/>
              <a:t>vs</a:t>
            </a:r>
            <a:r>
              <a:rPr lang="el-GR" sz="2400" dirty="0"/>
              <a:t>            </a:t>
            </a:r>
            <a:r>
              <a:rPr lang="en-US" sz="2400" dirty="0"/>
              <a:t> 34.6% </a:t>
            </a:r>
            <a:endParaRPr lang="el-GR" sz="2400" dirty="0"/>
          </a:p>
          <a:p>
            <a:r>
              <a:rPr lang="el-GR" sz="2400" dirty="0"/>
              <a:t>                 </a:t>
            </a:r>
          </a:p>
          <a:p>
            <a:r>
              <a:rPr lang="el-GR" sz="2400" u="sng" dirty="0"/>
              <a:t>Θύτες και θύματα</a:t>
            </a:r>
            <a:r>
              <a:rPr lang="el-GR" sz="2400" dirty="0"/>
              <a:t>         </a:t>
            </a:r>
            <a:r>
              <a:rPr lang="en-US" sz="2400" dirty="0"/>
              <a:t>12.5</a:t>
            </a:r>
            <a:r>
              <a:rPr lang="el-GR" sz="2400" dirty="0"/>
              <a:t>%               </a:t>
            </a:r>
            <a:r>
              <a:rPr lang="en-US" sz="2400" dirty="0"/>
              <a:t>vs</a:t>
            </a:r>
            <a:r>
              <a:rPr lang="el-GR" sz="2400" dirty="0"/>
              <a:t>     </a:t>
            </a:r>
            <a:r>
              <a:rPr lang="en-US" sz="2400" dirty="0"/>
              <a:t> </a:t>
            </a:r>
            <a:r>
              <a:rPr lang="el-GR" sz="2400" dirty="0"/>
              <a:t>        </a:t>
            </a:r>
            <a:r>
              <a:rPr lang="en-US" sz="2400" dirty="0"/>
              <a:t>7.6% 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1159691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83EF3-0FA6-1A26-556C-FB14FF782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4226" y="1809135"/>
            <a:ext cx="10951547" cy="3777622"/>
          </a:xfrm>
        </p:spPr>
        <p:txBody>
          <a:bodyPr>
            <a:normAutofit/>
          </a:bodyPr>
          <a:lstStyle/>
          <a:p>
            <a:r>
              <a:rPr lang="el-GR" sz="2400" b="1" dirty="0"/>
              <a:t>Οικογενειακή κατάσταση </a:t>
            </a:r>
          </a:p>
          <a:p>
            <a:pPr marL="0" indent="0">
              <a:buNone/>
            </a:pPr>
            <a:r>
              <a:rPr lang="el-GR" sz="2400" dirty="0"/>
              <a:t>Χωρισμένο</a:t>
            </a:r>
            <a:r>
              <a:rPr lang="en-US" sz="2400" dirty="0"/>
              <a:t>:</a:t>
            </a:r>
            <a:r>
              <a:rPr lang="el-GR" sz="2400" dirty="0"/>
              <a:t> 	</a:t>
            </a:r>
            <a:r>
              <a:rPr lang="el-GR" sz="2400" b="1" dirty="0"/>
              <a:t>Θύτες</a:t>
            </a:r>
            <a:r>
              <a:rPr lang="el-GR" sz="2400" dirty="0"/>
              <a:t>      </a:t>
            </a:r>
            <a:r>
              <a:rPr lang="en-US" sz="2400" b="1" dirty="0"/>
              <a:t>25.4%(17) </a:t>
            </a:r>
            <a:r>
              <a:rPr lang="el-GR" sz="2400" b="1" dirty="0"/>
              <a:t>     </a:t>
            </a:r>
            <a:r>
              <a:rPr lang="en-US" sz="2400" dirty="0"/>
              <a:t>vs </a:t>
            </a:r>
            <a:r>
              <a:rPr lang="el-GR" sz="2400" dirty="0"/>
              <a:t> 14%(68)     Παντρεμένοι </a:t>
            </a:r>
          </a:p>
          <a:p>
            <a:pPr marL="0" indent="0">
              <a:buNone/>
            </a:pPr>
            <a:endParaRPr lang="el-GR" sz="2400" b="1" dirty="0"/>
          </a:p>
          <a:p>
            <a:pPr marL="0" indent="0">
              <a:buNone/>
            </a:pPr>
            <a:endParaRPr lang="el-GR" sz="2400" b="1" dirty="0"/>
          </a:p>
          <a:p>
            <a:pPr marL="0" indent="0">
              <a:buNone/>
            </a:pPr>
            <a:endParaRPr lang="el-GR" sz="2400" b="1" dirty="0"/>
          </a:p>
          <a:p>
            <a:r>
              <a:rPr lang="el-GR" sz="2400" b="1" dirty="0"/>
              <a:t>ΔΜΖ-Αγοριών </a:t>
            </a:r>
            <a:r>
              <a:rPr lang="el-GR" sz="2400" dirty="0"/>
              <a:t> </a:t>
            </a:r>
          </a:p>
          <a:p>
            <a:pPr marL="0" indent="0">
              <a:buNone/>
            </a:pPr>
            <a:r>
              <a:rPr lang="el-GR" sz="2400" dirty="0"/>
              <a:t>Υπέρβαρα/Παχύσαρκα</a:t>
            </a:r>
            <a:r>
              <a:rPr lang="en-US" sz="2400" dirty="0"/>
              <a:t>:</a:t>
            </a:r>
            <a:r>
              <a:rPr lang="el-GR" sz="2400" dirty="0"/>
              <a:t>  </a:t>
            </a:r>
            <a:r>
              <a:rPr lang="el-GR" sz="2400" b="1" dirty="0"/>
              <a:t>Θύματα</a:t>
            </a:r>
            <a:r>
              <a:rPr lang="el-GR" sz="2400" dirty="0"/>
              <a:t> </a:t>
            </a:r>
            <a:r>
              <a:rPr lang="en-US" sz="2400" b="1" dirty="0"/>
              <a:t>54.8%(17)  </a:t>
            </a:r>
            <a:r>
              <a:rPr lang="en-US" sz="2400" dirty="0"/>
              <a:t>vs  33.2%(77) </a:t>
            </a:r>
            <a:r>
              <a:rPr lang="el-GR" sz="2400" dirty="0"/>
              <a:t>φυσιολογικό</a:t>
            </a:r>
            <a:endParaRPr lang="el-GR" sz="2400" u="sng" dirty="0"/>
          </a:p>
          <a:p>
            <a:endParaRPr lang="el-GR" sz="2400" b="1" dirty="0"/>
          </a:p>
          <a:p>
            <a:endParaRPr lang="el-GR" sz="2400" b="1" dirty="0"/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A499E025-67B6-E984-5E7D-5ECD34F9B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2059" y="395288"/>
            <a:ext cx="8912225" cy="1281112"/>
          </a:xfrm>
        </p:spPr>
        <p:txBody>
          <a:bodyPr>
            <a:noAutofit/>
          </a:bodyPr>
          <a:lstStyle/>
          <a:p>
            <a:r>
              <a:rPr lang="el-GR" sz="2800" b="1" u="sng" dirty="0"/>
              <a:t>Σχολικός Εκφοβισμός και </a:t>
            </a:r>
            <a:r>
              <a:rPr lang="el-GR" sz="2800" b="1" u="sng" dirty="0" err="1"/>
              <a:t>θυματοποίηση</a:t>
            </a:r>
            <a:r>
              <a:rPr lang="el-GR" sz="2800" b="1" u="sng" dirty="0"/>
              <a:t> σε σχέση με τα </a:t>
            </a:r>
            <a:r>
              <a:rPr lang="el-GR" sz="2800" b="1" u="sng" dirty="0" err="1"/>
              <a:t>κοινωνικοδημογραφικά</a:t>
            </a:r>
            <a:r>
              <a:rPr lang="el-GR" sz="2800" b="1" u="sng" dirty="0"/>
              <a:t> χαρακτηριστικά </a:t>
            </a:r>
            <a:br>
              <a:rPr lang="el-GR" sz="2800" u="sng" dirty="0"/>
            </a:b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1092301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F381C-3AA1-D364-B0BF-9CBAB5AF5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Δυνατότητες και δυσκολίες</a:t>
            </a:r>
            <a:r>
              <a:rPr lang="en-US" dirty="0"/>
              <a:t> (SDQ)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A0A80-0C37-CBC7-C11D-B8EA70A60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993" y="2308780"/>
            <a:ext cx="10018713" cy="3124201"/>
          </a:xfrm>
        </p:spPr>
        <p:txBody>
          <a:bodyPr/>
          <a:lstStyle/>
          <a:p>
            <a:r>
              <a:rPr lang="el-GR" sz="1800" b="1" i="0" u="none" strike="noStrike" baseline="0" dirty="0">
                <a:latin typeface="Calibri-Bold"/>
              </a:rPr>
              <a:t>Συναισθηματικά προβλήματα </a:t>
            </a:r>
            <a:r>
              <a:rPr lang="en-US" sz="1800" b="1" i="0" u="none" strike="noStrike" baseline="0" dirty="0">
                <a:latin typeface="Calibri-Bold"/>
              </a:rPr>
              <a:t> </a:t>
            </a:r>
            <a:r>
              <a:rPr lang="el-GR" sz="1800" b="1" i="0" u="none" strike="noStrike" baseline="0" dirty="0">
                <a:latin typeface="Calibri-Bold"/>
              </a:rPr>
              <a:t>(</a:t>
            </a:r>
            <a:r>
              <a:rPr lang="el-GR" sz="1800" b="1" dirty="0">
                <a:latin typeface="Calibri-Bold"/>
              </a:rPr>
              <a:t>γ</a:t>
            </a:r>
            <a:r>
              <a:rPr lang="el-GR" sz="1800" b="1" i="0" u="none" strike="noStrike" baseline="0" dirty="0">
                <a:latin typeface="Calibri-Bold"/>
              </a:rPr>
              <a:t>ονιός και παιδί)</a:t>
            </a:r>
            <a:endParaRPr lang="en-US" sz="1800" b="1" i="0" u="none" strike="noStrike" baseline="0" dirty="0">
              <a:latin typeface="Calibri-Bold"/>
            </a:endParaRPr>
          </a:p>
          <a:p>
            <a:r>
              <a:rPr lang="el-GR" sz="1800" b="1" i="0" u="none" strike="noStrike" baseline="0" dirty="0">
                <a:latin typeface="Calibri-Bold"/>
              </a:rPr>
              <a:t>Προβλήματα Διαταραχής Διαγωγής (</a:t>
            </a:r>
            <a:r>
              <a:rPr lang="el-GR" sz="1800" b="1" dirty="0">
                <a:latin typeface="Calibri-Bold"/>
              </a:rPr>
              <a:t>γ</a:t>
            </a:r>
            <a:r>
              <a:rPr lang="el-GR" sz="1800" b="1" i="0" u="none" strike="noStrike" baseline="0" dirty="0">
                <a:latin typeface="Calibri-Bold"/>
              </a:rPr>
              <a:t>ονιός και παιδί)</a:t>
            </a:r>
            <a:endParaRPr lang="en-US" sz="1800" b="1" dirty="0">
              <a:latin typeface="Calibri-Bold"/>
            </a:endParaRPr>
          </a:p>
          <a:p>
            <a:r>
              <a:rPr lang="el-GR" sz="1800" b="1" i="0" u="none" strike="noStrike" baseline="0" dirty="0" err="1">
                <a:latin typeface="Calibri-Bold"/>
              </a:rPr>
              <a:t>Υπερκινητικότητα</a:t>
            </a:r>
            <a:r>
              <a:rPr lang="el-GR" sz="1800" b="1" i="0" u="none" strike="noStrike" baseline="0" dirty="0">
                <a:latin typeface="Calibri-Bold"/>
              </a:rPr>
              <a:t>(</a:t>
            </a:r>
            <a:r>
              <a:rPr lang="el-GR" sz="1800" b="1" dirty="0">
                <a:latin typeface="Calibri-Bold"/>
              </a:rPr>
              <a:t>γ</a:t>
            </a:r>
            <a:r>
              <a:rPr lang="el-GR" sz="1800" b="1" i="0" u="none" strike="noStrike" baseline="0" dirty="0">
                <a:latin typeface="Calibri-Bold"/>
              </a:rPr>
              <a:t>ονιός και παιδί)</a:t>
            </a:r>
          </a:p>
          <a:p>
            <a:r>
              <a:rPr lang="el-GR" sz="1800" b="1" i="0" u="none" strike="noStrike" baseline="0" dirty="0">
                <a:latin typeface="Calibri-Bold"/>
              </a:rPr>
              <a:t>Προβλήματα σχέσεων με συνομήλικους (</a:t>
            </a:r>
            <a:r>
              <a:rPr lang="el-GR" sz="1800" b="1" dirty="0">
                <a:latin typeface="Calibri-Bold"/>
              </a:rPr>
              <a:t>γ</a:t>
            </a:r>
            <a:r>
              <a:rPr lang="el-GR" sz="1800" b="1" i="0" u="none" strike="noStrike" baseline="0" dirty="0">
                <a:latin typeface="Calibri-Bold"/>
              </a:rPr>
              <a:t>ονιός και παιδί)</a:t>
            </a:r>
            <a:endParaRPr lang="en-US" sz="1800" b="1" i="0" u="none" strike="noStrike" baseline="0" dirty="0">
              <a:latin typeface="Calibri-Bold"/>
            </a:endParaRPr>
          </a:p>
          <a:p>
            <a:r>
              <a:rPr lang="el-GR" sz="1800" b="1" i="0" u="none" strike="noStrike" baseline="0" dirty="0" err="1">
                <a:latin typeface="Calibri-Bold"/>
              </a:rPr>
              <a:t>Προκοινωνική</a:t>
            </a:r>
            <a:r>
              <a:rPr lang="el-GR" sz="1800" b="1" i="0" u="none" strike="noStrike" baseline="0" dirty="0">
                <a:latin typeface="Calibri-Bold"/>
              </a:rPr>
              <a:t> Συμπεριφορά (</a:t>
            </a:r>
            <a:r>
              <a:rPr lang="el-GR" sz="1800" b="1" dirty="0">
                <a:latin typeface="Calibri-Bold"/>
              </a:rPr>
              <a:t>γ</a:t>
            </a:r>
            <a:r>
              <a:rPr lang="el-GR" sz="1800" b="1" i="0" u="none" strike="noStrike" baseline="0" dirty="0">
                <a:latin typeface="Calibri-Bold"/>
              </a:rPr>
              <a:t>ονιός και παιδί)</a:t>
            </a:r>
            <a:endParaRPr lang="el-GR" sz="1800" b="1" dirty="0">
              <a:latin typeface="Calibri-Bold"/>
            </a:endParaRPr>
          </a:p>
        </p:txBody>
      </p:sp>
    </p:spTree>
    <p:extLst>
      <p:ext uri="{BB962C8B-B14F-4D97-AF65-F5344CB8AC3E}">
        <p14:creationId xmlns:p14="http://schemas.microsoft.com/office/powerpoint/2010/main" val="3724178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ACBE3-435F-DCDF-A266-158F8D50F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642" y="190500"/>
            <a:ext cx="10018713" cy="1752599"/>
          </a:xfrm>
        </p:spPr>
        <p:txBody>
          <a:bodyPr/>
          <a:lstStyle/>
          <a:p>
            <a:pPr algn="l"/>
            <a:r>
              <a:rPr lang="el-GR" b="1" dirty="0"/>
              <a:t>Σκοπός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D51FB-5FE1-ABCA-5997-3A5D86900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531" y="2378177"/>
            <a:ext cx="9949294" cy="3124201"/>
          </a:xfrm>
        </p:spPr>
        <p:txBody>
          <a:bodyPr/>
          <a:lstStyle/>
          <a:p>
            <a:pPr marL="0" indent="0">
              <a:buNone/>
            </a:pPr>
            <a:r>
              <a:rPr lang="el-GR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Διερεύνηση της σχέσης των καταθλιπτικών συμπτωμάτων  και του σχολικού εκφοβισμού σε τελειόφοιτους μαθητές δημοτικής εκπαίδευσης στην Κύπρο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098993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B59F1-7A27-369B-3B41-33F25F143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254" y="196407"/>
            <a:ext cx="8911687" cy="1280890"/>
          </a:xfrm>
        </p:spPr>
        <p:txBody>
          <a:bodyPr/>
          <a:lstStyle/>
          <a:p>
            <a:r>
              <a:rPr lang="el-GR" dirty="0"/>
              <a:t>Δυνατότητες και δυσκολίες  σε σχέση με τα</a:t>
            </a:r>
            <a:r>
              <a:rPr lang="en-US" dirty="0"/>
              <a:t> </a:t>
            </a:r>
            <a:r>
              <a:rPr lang="el-GR" dirty="0"/>
              <a:t>καταθλιπτικά συμπτώματα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CB91C50-2D79-2DBA-CC1D-4A18E7A1A3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5452" y="1477297"/>
            <a:ext cx="9630695" cy="49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16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B59F1-7A27-369B-3B41-33F25F143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254" y="196407"/>
            <a:ext cx="8911687" cy="1280890"/>
          </a:xfrm>
        </p:spPr>
        <p:txBody>
          <a:bodyPr/>
          <a:lstStyle/>
          <a:p>
            <a:r>
              <a:rPr lang="el-GR" dirty="0"/>
              <a:t>Δυνατότητες και δυσκολίες  σε σχέση με τα</a:t>
            </a:r>
            <a:r>
              <a:rPr lang="en-US" dirty="0"/>
              <a:t> </a:t>
            </a:r>
            <a:r>
              <a:rPr lang="el-GR" dirty="0"/>
              <a:t>καταθλιπτικά συμπτώματα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CB91C50-2D79-2DBA-CC1D-4A18E7A1A3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182" y="1581569"/>
            <a:ext cx="15762349" cy="1016004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05E0ABB-245B-9738-B1A5-1E4D0044F835}"/>
              </a:ext>
            </a:extLst>
          </p:cNvPr>
          <p:cNvSpPr/>
          <p:nvPr/>
        </p:nvSpPr>
        <p:spPr>
          <a:xfrm>
            <a:off x="6669741" y="4303058"/>
            <a:ext cx="2115671" cy="2554941"/>
          </a:xfrm>
          <a:prstGeom prst="ellipse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79701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B59F1-7A27-369B-3B41-33F25F143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254" y="196407"/>
            <a:ext cx="8911687" cy="1280890"/>
          </a:xfrm>
        </p:spPr>
        <p:txBody>
          <a:bodyPr/>
          <a:lstStyle/>
          <a:p>
            <a:r>
              <a:rPr lang="el-GR" dirty="0"/>
              <a:t>Δυνατότητες και δυσκολίες  σε σχέση με τα</a:t>
            </a:r>
            <a:r>
              <a:rPr lang="en-US" dirty="0"/>
              <a:t> </a:t>
            </a:r>
            <a:r>
              <a:rPr lang="el-GR" dirty="0"/>
              <a:t>καταθλιπτικά συμπτώματα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CB91C50-2D79-2DBA-CC1D-4A18E7A1A3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2528" y="1323474"/>
            <a:ext cx="9577136" cy="523255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05E0ABB-245B-9738-B1A5-1E4D0044F835}"/>
              </a:ext>
            </a:extLst>
          </p:cNvPr>
          <p:cNvSpPr/>
          <p:nvPr/>
        </p:nvSpPr>
        <p:spPr>
          <a:xfrm>
            <a:off x="3316941" y="4001083"/>
            <a:ext cx="2115671" cy="2554941"/>
          </a:xfrm>
          <a:prstGeom prst="ellipse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38060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B8AB9-1EF0-68CA-795D-A2CE87BD4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122653"/>
            <a:ext cx="10018713" cy="1752599"/>
          </a:xfrm>
        </p:spPr>
        <p:txBody>
          <a:bodyPr>
            <a:normAutofit/>
          </a:bodyPr>
          <a:lstStyle/>
          <a:p>
            <a:r>
              <a:rPr lang="el-GR" dirty="0"/>
              <a:t>Αυτοεκτίμηση</a:t>
            </a:r>
            <a:r>
              <a:rPr lang="en-US" dirty="0"/>
              <a:t> </a:t>
            </a:r>
            <a:r>
              <a:rPr lang="el-GR" dirty="0"/>
              <a:t>και καταθλιπτικά συμπτώματα</a:t>
            </a:r>
            <a:r>
              <a:rPr lang="en-US" dirty="0"/>
              <a:t> (</a:t>
            </a:r>
            <a:r>
              <a:rPr lang="el-GR" dirty="0" err="1"/>
              <a:t>υποκλίμακες</a:t>
            </a:r>
            <a:r>
              <a:rPr lang="el-G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7C7A3-C79A-D21A-28A3-8D3911067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8198" y="1636389"/>
            <a:ext cx="8928049" cy="783752"/>
          </a:xfrm>
        </p:spPr>
        <p:txBody>
          <a:bodyPr/>
          <a:lstStyle/>
          <a:p>
            <a:r>
              <a:rPr lang="el-GR" b="1" u="sng" dirty="0"/>
              <a:t>Χαμηλή αυτοεκτίμηση </a:t>
            </a:r>
          </a:p>
          <a:p>
            <a:pPr marL="0" indent="0">
              <a:buNone/>
            </a:pPr>
            <a:r>
              <a:rPr lang="el-GR" dirty="0"/>
              <a:t>          Καταθλιπτικά συμπτώματα  </a:t>
            </a:r>
            <a:r>
              <a:rPr lang="en-US" dirty="0"/>
              <a:t>vs </a:t>
            </a:r>
            <a:r>
              <a:rPr lang="el-GR" dirty="0"/>
              <a:t>Χωρίς καταθλιπτικά συμπτώματα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875037D-C11C-7CC5-43BB-37A43ADE8067}"/>
              </a:ext>
            </a:extLst>
          </p:cNvPr>
          <p:cNvSpPr/>
          <p:nvPr/>
        </p:nvSpPr>
        <p:spPr>
          <a:xfrm>
            <a:off x="2662686" y="3830128"/>
            <a:ext cx="121048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40.5% (32)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599052C-B76B-1879-DE37-21E7E42AB8B7}"/>
              </a:ext>
            </a:extLst>
          </p:cNvPr>
          <p:cNvSpPr/>
          <p:nvPr/>
        </p:nvSpPr>
        <p:spPr>
          <a:xfrm>
            <a:off x="7977805" y="3947292"/>
            <a:ext cx="1257898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5.5%</a:t>
            </a:r>
            <a:endParaRPr lang="en-US" dirty="0"/>
          </a:p>
          <a:p>
            <a:pPr algn="ctr"/>
            <a:r>
              <a:rPr lang="el-GR" dirty="0"/>
              <a:t>(26)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9001440-770F-DFF9-DC71-E085E0EB1391}"/>
              </a:ext>
            </a:extLst>
          </p:cNvPr>
          <p:cNvSpPr/>
          <p:nvPr/>
        </p:nvSpPr>
        <p:spPr>
          <a:xfrm rot="7637811">
            <a:off x="3255286" y="3181429"/>
            <a:ext cx="1428968" cy="313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454E3902-DD31-954B-37F5-C4EBC4DF55D4}"/>
              </a:ext>
            </a:extLst>
          </p:cNvPr>
          <p:cNvSpPr/>
          <p:nvPr/>
        </p:nvSpPr>
        <p:spPr>
          <a:xfrm rot="3232165">
            <a:off x="7055760" y="3255802"/>
            <a:ext cx="1428968" cy="313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977B89-2D3D-AA73-4470-FDC3539954C6}"/>
              </a:ext>
            </a:extLst>
          </p:cNvPr>
          <p:cNvSpPr/>
          <p:nvPr/>
        </p:nvSpPr>
        <p:spPr>
          <a:xfrm>
            <a:off x="4469818" y="3304711"/>
            <a:ext cx="2689449" cy="7071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l-GR" dirty="0"/>
              <a:t>= 94.737  </a:t>
            </a:r>
            <a:r>
              <a:rPr lang="en-US" dirty="0"/>
              <a:t>p&lt;0.001, </a:t>
            </a:r>
            <a:r>
              <a:rPr lang="en-US" dirty="0" err="1"/>
              <a:t>speareman</a:t>
            </a:r>
            <a:r>
              <a:rPr lang="en-US" dirty="0"/>
              <a:t> -0.336</a:t>
            </a:r>
            <a:endParaRPr lang="el-GR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D92279E-DAB5-8B5F-7EFE-B13D11BAA22C}"/>
              </a:ext>
            </a:extLst>
          </p:cNvPr>
          <p:cNvSpPr/>
          <p:nvPr/>
        </p:nvSpPr>
        <p:spPr>
          <a:xfrm rot="3789109">
            <a:off x="8671363" y="5178559"/>
            <a:ext cx="1287296" cy="313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067E157-6958-BD86-CB05-7A7DB04C61A2}"/>
              </a:ext>
            </a:extLst>
          </p:cNvPr>
          <p:cNvSpPr/>
          <p:nvPr/>
        </p:nvSpPr>
        <p:spPr>
          <a:xfrm rot="4163786">
            <a:off x="3026752" y="5144806"/>
            <a:ext cx="1255357" cy="313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3BD1026-48C0-A3B4-40D3-113DAE39D352}"/>
              </a:ext>
            </a:extLst>
          </p:cNvPr>
          <p:cNvSpPr/>
          <p:nvPr/>
        </p:nvSpPr>
        <p:spPr>
          <a:xfrm rot="7637811">
            <a:off x="1751942" y="5090380"/>
            <a:ext cx="1428968" cy="313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C9EF78C-1DC5-DD45-B315-0A1E18A50415}"/>
              </a:ext>
            </a:extLst>
          </p:cNvPr>
          <p:cNvSpPr/>
          <p:nvPr/>
        </p:nvSpPr>
        <p:spPr>
          <a:xfrm rot="7637811">
            <a:off x="7015956" y="5141529"/>
            <a:ext cx="1428968" cy="313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AF52C62-C79B-48E9-4BD5-C340B66B2C46}"/>
              </a:ext>
            </a:extLst>
          </p:cNvPr>
          <p:cNvSpPr/>
          <p:nvPr/>
        </p:nvSpPr>
        <p:spPr>
          <a:xfrm>
            <a:off x="1316104" y="5859049"/>
            <a:ext cx="1259864" cy="88988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44.4% (8)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1A0107F-A7A0-F717-ED12-9DD8C654EF79}"/>
              </a:ext>
            </a:extLst>
          </p:cNvPr>
          <p:cNvSpPr/>
          <p:nvPr/>
        </p:nvSpPr>
        <p:spPr>
          <a:xfrm>
            <a:off x="3367358" y="5910246"/>
            <a:ext cx="1115026" cy="88988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60% (24)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0670C3-24A3-902B-B23E-4E708A64422B}"/>
              </a:ext>
            </a:extLst>
          </p:cNvPr>
          <p:cNvSpPr/>
          <p:nvPr/>
        </p:nvSpPr>
        <p:spPr>
          <a:xfrm>
            <a:off x="6615413" y="5869618"/>
            <a:ext cx="1147865" cy="88988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55.6% (10)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2E4816-ECEB-AEF0-8399-7931A6CF68BB}"/>
              </a:ext>
            </a:extLst>
          </p:cNvPr>
          <p:cNvSpPr/>
          <p:nvPr/>
        </p:nvSpPr>
        <p:spPr>
          <a:xfrm>
            <a:off x="9176095" y="5910246"/>
            <a:ext cx="1147865" cy="88988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40%</a:t>
            </a:r>
          </a:p>
          <a:p>
            <a:pPr algn="ctr"/>
            <a:r>
              <a:rPr lang="el-GR" dirty="0"/>
              <a:t>(16)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9623BC-EEDC-8615-39A5-B306FA8B639C}"/>
              </a:ext>
            </a:extLst>
          </p:cNvPr>
          <p:cNvSpPr/>
          <p:nvPr/>
        </p:nvSpPr>
        <p:spPr>
          <a:xfrm>
            <a:off x="799949" y="5220691"/>
            <a:ext cx="1368725" cy="638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Αγόρι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1AA3DB-5C66-81B9-499C-A4D9F885C726}"/>
              </a:ext>
            </a:extLst>
          </p:cNvPr>
          <p:cNvSpPr/>
          <p:nvPr/>
        </p:nvSpPr>
        <p:spPr>
          <a:xfrm>
            <a:off x="6008708" y="5220692"/>
            <a:ext cx="1368725" cy="638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Αγόρι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34DA10-7658-AB80-D26B-5598C96938BC}"/>
              </a:ext>
            </a:extLst>
          </p:cNvPr>
          <p:cNvSpPr/>
          <p:nvPr/>
        </p:nvSpPr>
        <p:spPr>
          <a:xfrm>
            <a:off x="4021623" y="5231263"/>
            <a:ext cx="1368725" cy="638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Κορίτσι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757962-C7DD-C1FE-C3C1-98A79A866BED}"/>
              </a:ext>
            </a:extLst>
          </p:cNvPr>
          <p:cNvSpPr/>
          <p:nvPr/>
        </p:nvSpPr>
        <p:spPr>
          <a:xfrm>
            <a:off x="9768827" y="5259463"/>
            <a:ext cx="1368725" cy="638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Κορίτσι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E70527-437C-3224-137D-62ADD4A2D878}"/>
              </a:ext>
            </a:extLst>
          </p:cNvPr>
          <p:cNvSpPr/>
          <p:nvPr/>
        </p:nvSpPr>
        <p:spPr>
          <a:xfrm>
            <a:off x="4396072" y="4749875"/>
            <a:ext cx="2689449" cy="55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l-GR" dirty="0"/>
              <a:t>= 4.420  </a:t>
            </a:r>
            <a:r>
              <a:rPr lang="en-US" dirty="0"/>
              <a:t>p</a:t>
            </a:r>
            <a:r>
              <a:rPr lang="el-GR" dirty="0"/>
              <a:t>=</a:t>
            </a:r>
            <a:r>
              <a:rPr lang="en-US" dirty="0"/>
              <a:t>0.0</a:t>
            </a:r>
            <a:r>
              <a:rPr lang="el-GR"/>
              <a:t>36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877903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37FC4EBD-FF1E-7DC6-67A1-9E28B556A106}"/>
              </a:ext>
            </a:extLst>
          </p:cNvPr>
          <p:cNvSpPr/>
          <p:nvPr/>
        </p:nvSpPr>
        <p:spPr>
          <a:xfrm>
            <a:off x="2662078" y="2127358"/>
            <a:ext cx="3207328" cy="2036619"/>
          </a:xfrm>
          <a:prstGeom prst="wedgeRoundRect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chemeClr val="tx1"/>
                </a:solidFill>
              </a:rPr>
              <a:t>Θέλω να κακό στον εαυτό μου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19(3.4%)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1787A7EA-2667-4192-359E-0F62E9666435}"/>
              </a:ext>
            </a:extLst>
          </p:cNvPr>
          <p:cNvSpPr/>
          <p:nvPr/>
        </p:nvSpPr>
        <p:spPr>
          <a:xfrm>
            <a:off x="7022233" y="2127358"/>
            <a:ext cx="3207328" cy="2036619"/>
          </a:xfrm>
          <a:prstGeom prst="wedgeRoundRect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b="1" kern="1200" dirty="0">
                <a:solidFill>
                  <a:srgbClr val="404040"/>
                </a:solidFill>
                <a:effectLst/>
                <a:ea typeface="+mn-ea"/>
                <a:cs typeface="+mn-cs"/>
              </a:rPr>
              <a:t>Έχω σκεφτεί</a:t>
            </a:r>
            <a:r>
              <a:rPr lang="en-US" sz="2000" b="1" kern="1200" dirty="0">
                <a:solidFill>
                  <a:srgbClr val="404040"/>
                </a:solidFill>
                <a:effectLst/>
                <a:ea typeface="+mn-ea"/>
                <a:cs typeface="+mn-cs"/>
              </a:rPr>
              <a:t> </a:t>
            </a:r>
            <a:r>
              <a:rPr lang="el-GR" sz="2000" b="1" kern="1200" dirty="0">
                <a:solidFill>
                  <a:srgbClr val="404040"/>
                </a:solidFill>
                <a:effectLst/>
                <a:ea typeface="+mn-ea"/>
                <a:cs typeface="+mn-cs"/>
              </a:rPr>
              <a:t>να κάνω κακό στο εαυτό μου</a:t>
            </a:r>
            <a:r>
              <a:rPr lang="en-US" sz="2000" b="1" kern="1200" dirty="0">
                <a:solidFill>
                  <a:srgbClr val="404040"/>
                </a:solidFill>
                <a:effectLst/>
                <a:ea typeface="+mn-ea"/>
                <a:cs typeface="+mn-cs"/>
              </a:rPr>
              <a:t>;</a:t>
            </a:r>
            <a:endParaRPr lang="el-GR" sz="2000" b="1" dirty="0">
              <a:effectLst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79 ( 14.3%)</a:t>
            </a:r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48C96C-D930-3827-AB2A-61E9824B55B1}"/>
              </a:ext>
            </a:extLst>
          </p:cNvPr>
          <p:cNvSpPr txBox="1"/>
          <p:nvPr/>
        </p:nvSpPr>
        <p:spPr>
          <a:xfrm>
            <a:off x="9980178" y="6340195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b="1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=141.39, r=0.519</a:t>
            </a:r>
            <a:endParaRPr lang="el-GR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68BC8E-EF46-A766-145C-E035C33B759F}"/>
              </a:ext>
            </a:extLst>
          </p:cNvPr>
          <p:cNvSpPr txBox="1"/>
          <p:nvPr/>
        </p:nvSpPr>
        <p:spPr>
          <a:xfrm>
            <a:off x="7164788" y="4985762"/>
            <a:ext cx="2815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48.1% vs 6.2</a:t>
            </a:r>
            <a:r>
              <a:rPr lang="el-GR" sz="2400" b="1" dirty="0"/>
              <a:t>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86387D-AB45-C449-1E4C-7DEA922822C6}"/>
              </a:ext>
            </a:extLst>
          </p:cNvPr>
          <p:cNvSpPr txBox="1"/>
          <p:nvPr/>
        </p:nvSpPr>
        <p:spPr>
          <a:xfrm>
            <a:off x="2662078" y="4985763"/>
            <a:ext cx="2815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73.1 % vs 6.2</a:t>
            </a:r>
            <a:r>
              <a:rPr lang="el-GR" sz="2400" b="1" dirty="0"/>
              <a:t>%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55CD548-B6A3-1DED-E6F3-BA9CD0EF5348}"/>
              </a:ext>
            </a:extLst>
          </p:cNvPr>
          <p:cNvSpPr txBox="1">
            <a:spLocks/>
          </p:cNvSpPr>
          <p:nvPr/>
        </p:nvSpPr>
        <p:spPr>
          <a:xfrm>
            <a:off x="1086643" y="438602"/>
            <a:ext cx="10018713" cy="124390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l-GR" sz="4000" b="1" dirty="0">
                <a:solidFill>
                  <a:schemeClr val="tx1"/>
                </a:solidFill>
              </a:rPr>
              <a:t>Θέλω να κακό στον εαυτό μου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93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65941-C00D-2FEF-D974-423154F45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8230" y="119571"/>
            <a:ext cx="10018713" cy="621886"/>
          </a:xfrm>
        </p:spPr>
        <p:txBody>
          <a:bodyPr>
            <a:normAutofit fontScale="90000"/>
          </a:bodyPr>
          <a:lstStyle/>
          <a:p>
            <a:r>
              <a:rPr lang="el-GR" dirty="0"/>
              <a:t>Καταθλιπτικά συμπτώματα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BE08BD-2C85-2879-9D3C-4B7E0D6668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3071" y="1305757"/>
            <a:ext cx="4345858" cy="3841430"/>
          </a:xfrm>
          <a:prstGeom prst="rect">
            <a:avLst/>
          </a:prstGeom>
          <a:effectLst>
            <a:softEdge rad="711200"/>
          </a:effectLst>
        </p:spPr>
      </p:pic>
      <p:sp>
        <p:nvSpPr>
          <p:cNvPr id="8" name="Thought Bubble: Cloud 7">
            <a:extLst>
              <a:ext uri="{FF2B5EF4-FFF2-40B4-BE49-F238E27FC236}">
                <a16:creationId xmlns:a16="http://schemas.microsoft.com/office/drawing/2014/main" id="{494E2057-BFD0-8C7C-CBA4-9513E392539C}"/>
              </a:ext>
            </a:extLst>
          </p:cNvPr>
          <p:cNvSpPr/>
          <p:nvPr/>
        </p:nvSpPr>
        <p:spPr>
          <a:xfrm>
            <a:off x="5949668" y="620393"/>
            <a:ext cx="2730633" cy="1090192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2.2</a:t>
            </a:r>
            <a:r>
              <a:rPr lang="el-GR" dirty="0"/>
              <a:t> φορές </a:t>
            </a:r>
            <a:r>
              <a:rPr lang="el-GR" sz="1800" dirty="0"/>
              <a:t>περισσότερες  πιθανότητες</a:t>
            </a:r>
            <a:r>
              <a:rPr lang="el-GR" dirty="0"/>
              <a:t>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A199ED-C3A8-0AF7-3091-0F4DBEA48358}"/>
              </a:ext>
            </a:extLst>
          </p:cNvPr>
          <p:cNvSpPr txBox="1"/>
          <p:nvPr/>
        </p:nvSpPr>
        <p:spPr>
          <a:xfrm>
            <a:off x="8431162" y="256428"/>
            <a:ext cx="376083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b="1" dirty="0"/>
              <a:t>9.2</a:t>
            </a:r>
            <a:r>
              <a:rPr lang="el-GR" sz="2000" dirty="0"/>
              <a:t> φορές περισσότερες  πιθανότητες =&gt;</a:t>
            </a:r>
            <a:r>
              <a:rPr lang="el-GR" sz="2000" b="1" dirty="0"/>
              <a:t>Συναισθηματικά προβλήματα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b="1" dirty="0"/>
              <a:t>3.4 </a:t>
            </a:r>
            <a:r>
              <a:rPr lang="el-GR" sz="2000" dirty="0"/>
              <a:t>φορές περισσότερες  πιθανότητες =&gt;</a:t>
            </a:r>
            <a:r>
              <a:rPr lang="el-GR" sz="2000" b="1" dirty="0"/>
              <a:t>Προβλήματα διαταραχής αγωγής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b="1" dirty="0"/>
              <a:t>4.7 </a:t>
            </a:r>
            <a:r>
              <a:rPr lang="el-GR" sz="2000" dirty="0"/>
              <a:t>φορές περισσότερες  πιθανότητες =&gt;</a:t>
            </a:r>
            <a:r>
              <a:rPr lang="el-GR" sz="2000" b="1" dirty="0" err="1"/>
              <a:t>Υπερκινητικότητα</a:t>
            </a:r>
            <a:r>
              <a:rPr lang="el-GR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b="1" dirty="0"/>
              <a:t>3.7 </a:t>
            </a:r>
            <a:r>
              <a:rPr lang="el-GR" sz="2000" dirty="0"/>
              <a:t>φορές περισσότερες  πιθανότητες                                  </a:t>
            </a:r>
            <a:r>
              <a:rPr lang="el-GR" sz="2000" b="1" dirty="0"/>
              <a:t>=&gt; Προβλήματα    προ-κοινωνικής συμπεριφοράς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b="1" dirty="0"/>
              <a:t>2.7 </a:t>
            </a:r>
            <a:r>
              <a:rPr lang="el-GR" sz="2000" dirty="0"/>
              <a:t>φορές περισσότερες  πιθανότητες</a:t>
            </a:r>
            <a:r>
              <a:rPr lang="el-GR" sz="2000" b="1" dirty="0"/>
              <a:t> =&gt;Προβλήματα στις σχέσεις με τους  συνομήλικους τους</a:t>
            </a:r>
          </a:p>
          <a:p>
            <a:endParaRPr lang="el-GR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ED4577-DF62-9871-6A10-9614AE8063A3}"/>
              </a:ext>
            </a:extLst>
          </p:cNvPr>
          <p:cNvSpPr txBox="1"/>
          <p:nvPr/>
        </p:nvSpPr>
        <p:spPr>
          <a:xfrm>
            <a:off x="1480609" y="683871"/>
            <a:ext cx="2625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u="sng" dirty="0"/>
              <a:t>Πιθανότητες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B2B2AD-96BD-0D2A-A469-8267DFB13299}"/>
              </a:ext>
            </a:extLst>
          </p:cNvPr>
          <p:cNvSpPr txBox="1"/>
          <p:nvPr/>
        </p:nvSpPr>
        <p:spPr>
          <a:xfrm>
            <a:off x="4539741" y="5749519"/>
            <a:ext cx="4129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/>
              <a:t>2.4 </a:t>
            </a:r>
            <a:r>
              <a:rPr lang="el-GR" sz="2000" dirty="0"/>
              <a:t>φορές περισσότερες  πιθανότητες</a:t>
            </a:r>
          </a:p>
          <a:p>
            <a:r>
              <a:rPr lang="el-GR" sz="2000" dirty="0"/>
              <a:t>=&gt; </a:t>
            </a:r>
            <a:r>
              <a:rPr lang="el-GR" sz="2000" b="1" dirty="0"/>
              <a:t>Θύματα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D9F386-7834-6DD0-F3AD-0E5551E01FBA}"/>
              </a:ext>
            </a:extLst>
          </p:cNvPr>
          <p:cNvSpPr txBox="1"/>
          <p:nvPr/>
        </p:nvSpPr>
        <p:spPr>
          <a:xfrm>
            <a:off x="1360384" y="1165489"/>
            <a:ext cx="35166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b="1" dirty="0"/>
              <a:t>10 </a:t>
            </a:r>
            <a:r>
              <a:rPr lang="el-GR" sz="2000" dirty="0"/>
              <a:t>φορές περισσότερες  πιθανότητες </a:t>
            </a:r>
          </a:p>
          <a:p>
            <a:r>
              <a:rPr lang="el-GR" sz="2000" dirty="0"/>
              <a:t>=&gt;</a:t>
            </a:r>
            <a:r>
              <a:rPr lang="el-GR" sz="2000" b="1" dirty="0"/>
              <a:t>κάποια μορφή αναπηρίας/χρόνιο νόσημα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b="1" dirty="0"/>
              <a:t>5.3 </a:t>
            </a:r>
            <a:r>
              <a:rPr lang="el-GR" sz="2000" dirty="0"/>
              <a:t>φορές περισσότερες  πιθανότητες </a:t>
            </a:r>
          </a:p>
          <a:p>
            <a:r>
              <a:rPr lang="el-GR" sz="2000" b="1" dirty="0"/>
              <a:t>=&gt; Ψυχική νόσος</a:t>
            </a:r>
          </a:p>
          <a:p>
            <a:endParaRPr lang="el-GR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B9BC2E-5645-3C05-1F30-96892E597E63}"/>
              </a:ext>
            </a:extLst>
          </p:cNvPr>
          <p:cNvSpPr txBox="1"/>
          <p:nvPr/>
        </p:nvSpPr>
        <p:spPr>
          <a:xfrm>
            <a:off x="1358230" y="3395028"/>
            <a:ext cx="38267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b="1" dirty="0"/>
              <a:t>3.8 </a:t>
            </a:r>
            <a:r>
              <a:rPr lang="el-GR" sz="2000" dirty="0"/>
              <a:t>φορές περισσότερες  πιθανότητες </a:t>
            </a:r>
          </a:p>
          <a:p>
            <a:r>
              <a:rPr lang="el-GR" sz="2000" b="1" dirty="0"/>
              <a:t>=&gt; Εθνικότητα (αλλοδαπός  πατέρας)</a:t>
            </a:r>
          </a:p>
          <a:p>
            <a:endParaRPr lang="el-GR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E9ABA6-D0B8-1A5D-86EA-CD6D3A295B83}"/>
              </a:ext>
            </a:extLst>
          </p:cNvPr>
          <p:cNvSpPr txBox="1"/>
          <p:nvPr/>
        </p:nvSpPr>
        <p:spPr>
          <a:xfrm>
            <a:off x="4539741" y="4734514"/>
            <a:ext cx="4129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/>
              <a:t>2.6</a:t>
            </a:r>
            <a:r>
              <a:rPr lang="el-GR" sz="2000" dirty="0"/>
              <a:t> φορές περισσότερες  πιθανότητες</a:t>
            </a:r>
          </a:p>
          <a:p>
            <a:r>
              <a:rPr lang="el-GR" sz="2000" dirty="0"/>
              <a:t>=&gt; </a:t>
            </a:r>
            <a:r>
              <a:rPr lang="el-GR" sz="2000" b="1" dirty="0"/>
              <a:t>Χαμηλή αυτοεκτίμηση </a:t>
            </a:r>
          </a:p>
        </p:txBody>
      </p:sp>
    </p:spTree>
    <p:extLst>
      <p:ext uri="{BB962C8B-B14F-4D97-AF65-F5344CB8AC3E}">
        <p14:creationId xmlns:p14="http://schemas.microsoft.com/office/powerpoint/2010/main" val="171908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05FE2-4470-AA29-757B-7D5A9C6B4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Y" dirty="0"/>
          </a:p>
        </p:txBody>
      </p:sp>
      <p:pic>
        <p:nvPicPr>
          <p:cNvPr id="1026" name="Picture 2" descr="ευχαριστώ για την προσοχή σας στη διατύπωση του βιβλίου με ...">
            <a:extLst>
              <a:ext uri="{FF2B5EF4-FFF2-40B4-BE49-F238E27FC236}">
                <a16:creationId xmlns:a16="http://schemas.microsoft.com/office/drawing/2014/main" id="{DE05E99C-C292-76D1-6D2D-180D9209C8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86" y="0"/>
            <a:ext cx="11607028" cy="5977860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635000" dist="558800" dir="5400000" sx="69000" sy="69000" algn="ctr" rotWithShape="0">
              <a:srgbClr val="000000">
                <a:alpha val="26000"/>
              </a:srgbClr>
            </a:outerShdw>
            <a:reflection stA="92000" endPos="18000" dist="50800" dir="5400000" sy="-100000" algn="bl" rotWithShape="0"/>
            <a:softEdge rad="571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7DC2AD-4C93-E107-CFE7-DB7191EF71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2510" y="-117988"/>
            <a:ext cx="5171768" cy="6408174"/>
          </a:xfrm>
          <a:prstGeom prst="rect">
            <a:avLst/>
          </a:prstGeom>
          <a:effectLst>
            <a:softEdge rad="596900"/>
          </a:effectLst>
        </p:spPr>
      </p:pic>
    </p:spTree>
    <p:extLst>
      <p:ext uri="{BB962C8B-B14F-4D97-AF65-F5344CB8AC3E}">
        <p14:creationId xmlns:p14="http://schemas.microsoft.com/office/powerpoint/2010/main" val="25294810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82A8A-490D-D9B2-5F55-4C8AD24C3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58982"/>
          </a:xfrm>
        </p:spPr>
        <p:txBody>
          <a:bodyPr>
            <a:normAutofit fontScale="90000"/>
          </a:bodyPr>
          <a:lstStyle/>
          <a:p>
            <a:r>
              <a:rPr lang="el-GR" dirty="0"/>
              <a:t>Δυνατότητες και δυσκολίες  σε σχέση με τα </a:t>
            </a:r>
            <a:r>
              <a:rPr lang="el-GR" dirty="0" err="1"/>
              <a:t>κοινωνικοδημογραφικά</a:t>
            </a:r>
            <a:r>
              <a:rPr lang="el-GR" dirty="0"/>
              <a:t> χαρακτηριστικά (γονέας)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9122C-4A15-1A39-0175-DF95CACF5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36201"/>
          </a:xfrm>
        </p:spPr>
        <p:txBody>
          <a:bodyPr>
            <a:normAutofit/>
          </a:bodyPr>
          <a:lstStyle/>
          <a:p>
            <a:r>
              <a:rPr lang="el-GR" dirty="0"/>
              <a:t>Ηλικία πατέρα</a:t>
            </a:r>
            <a:r>
              <a:rPr lang="en-US" dirty="0"/>
              <a:t> vs</a:t>
            </a:r>
            <a:r>
              <a:rPr lang="el-GR" dirty="0"/>
              <a:t> </a:t>
            </a:r>
            <a:r>
              <a:rPr lang="el-GR" u="sng" dirty="0" err="1"/>
              <a:t>Υπερκινητικότητα</a:t>
            </a:r>
            <a:r>
              <a:rPr lang="el-GR" u="sng" dirty="0"/>
              <a:t>/διάσπαση προσοχής </a:t>
            </a:r>
            <a:endParaRPr lang="en-US" u="sng" dirty="0"/>
          </a:p>
          <a:p>
            <a:pPr marL="0" indent="0">
              <a:buNone/>
            </a:pPr>
            <a:r>
              <a:rPr lang="el-GR" u="sng" dirty="0"/>
              <a:t>Υψηλού κινδύνου</a:t>
            </a:r>
            <a:r>
              <a:rPr lang="en-US" u="sng" dirty="0"/>
              <a:t> </a:t>
            </a:r>
            <a:r>
              <a:rPr lang="en-US" dirty="0"/>
              <a:t>=&gt;  </a:t>
            </a:r>
            <a:r>
              <a:rPr lang="en-US" b="1" dirty="0"/>
              <a:t>5.9% ( 40 – 43</a:t>
            </a:r>
            <a:r>
              <a:rPr lang="el-GR" b="1" dirty="0"/>
              <a:t> χρονών</a:t>
            </a:r>
            <a:r>
              <a:rPr lang="en-US" dirty="0"/>
              <a:t>) vs 0% </a:t>
            </a:r>
            <a:r>
              <a:rPr lang="el-GR" dirty="0"/>
              <a:t>και 2.1% (26-39 και ≥ 44 χρονών, αντίστοιχα)</a:t>
            </a:r>
            <a:endParaRPr lang="en-US" dirty="0"/>
          </a:p>
          <a:p>
            <a:pPr marL="0" indent="0" algn="r">
              <a:buNone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z="16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1600" dirty="0"/>
              <a:t>=9.853, p</a:t>
            </a:r>
            <a:r>
              <a:rPr lang="el-GR" sz="1600" dirty="0"/>
              <a:t>=</a:t>
            </a:r>
            <a:r>
              <a:rPr lang="en-US" sz="1600" dirty="0"/>
              <a:t>0.</a:t>
            </a:r>
            <a:r>
              <a:rPr lang="el-GR" sz="1600" dirty="0"/>
              <a:t>0</a:t>
            </a:r>
            <a:r>
              <a:rPr lang="en-US" sz="1600" dirty="0"/>
              <a:t>43</a:t>
            </a:r>
            <a:endParaRPr lang="el-GR" sz="1600" dirty="0"/>
          </a:p>
          <a:p>
            <a:r>
              <a:rPr lang="el-GR" dirty="0">
                <a:latin typeface="+mj-lt"/>
              </a:rPr>
              <a:t>Οικογενειακό εισόδημα </a:t>
            </a:r>
            <a:r>
              <a:rPr lang="en-US" dirty="0">
                <a:latin typeface="+mj-lt"/>
              </a:rPr>
              <a:t>vs </a:t>
            </a:r>
            <a:r>
              <a:rPr lang="el-GR" u="sng" dirty="0" err="1">
                <a:latin typeface="+mj-lt"/>
              </a:rPr>
              <a:t>Υπερκινητικότητα</a:t>
            </a:r>
            <a:r>
              <a:rPr lang="el-GR" u="sng" dirty="0">
                <a:latin typeface="+mj-lt"/>
              </a:rPr>
              <a:t>/διάσπαση προσοχής </a:t>
            </a:r>
            <a:endParaRPr lang="en-US" u="sng" dirty="0">
              <a:latin typeface="+mj-lt"/>
            </a:endParaRPr>
          </a:p>
          <a:p>
            <a:pPr marL="0" indent="0">
              <a:buNone/>
            </a:pPr>
            <a:r>
              <a:rPr lang="el-GR" u="sng" dirty="0"/>
              <a:t>Υψηλού κινδύνου</a:t>
            </a:r>
            <a:r>
              <a:rPr lang="en-US" u="sng" dirty="0"/>
              <a:t> =&gt;</a:t>
            </a:r>
            <a:r>
              <a:rPr lang="el-GR" b="1" dirty="0"/>
              <a:t>Χαμηλό οικογενειακό εισόδημα </a:t>
            </a:r>
            <a:r>
              <a:rPr lang="en-US" dirty="0"/>
              <a:t>(</a:t>
            </a:r>
            <a:r>
              <a:rPr lang="el-GR" dirty="0"/>
              <a:t>≤€</a:t>
            </a:r>
            <a:r>
              <a:rPr lang="en-US" dirty="0"/>
              <a:t>19.500)</a:t>
            </a:r>
            <a:r>
              <a:rPr lang="el-GR" dirty="0"/>
              <a:t> =&gt;</a:t>
            </a:r>
            <a:r>
              <a:rPr lang="en-US" dirty="0"/>
              <a:t> 6.2% vs 0.7%, 4.2% </a:t>
            </a:r>
            <a:r>
              <a:rPr lang="el-GR" dirty="0"/>
              <a:t>και </a:t>
            </a:r>
            <a:r>
              <a:rPr lang="en-US" dirty="0"/>
              <a:t>1.3</a:t>
            </a:r>
            <a:r>
              <a:rPr lang="el-GR" dirty="0"/>
              <a:t>% (</a:t>
            </a:r>
            <a:r>
              <a:rPr lang="en-US" dirty="0"/>
              <a:t>19.500-39.500, 39.501-49.000 </a:t>
            </a:r>
            <a:r>
              <a:rPr lang="el-GR" dirty="0"/>
              <a:t>και ≥49.001)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Κλινικό </a:t>
            </a:r>
            <a:endParaRPr lang="en-US" dirty="0"/>
          </a:p>
          <a:p>
            <a:pPr marL="0" indent="0">
              <a:buNone/>
            </a:pPr>
            <a:endParaRPr lang="el-GR" dirty="0"/>
          </a:p>
          <a:p>
            <a:pPr marL="0" indent="0" algn="r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1800" dirty="0"/>
              <a:t>=</a:t>
            </a:r>
            <a:r>
              <a:rPr lang="el-GR" sz="1800" dirty="0"/>
              <a:t>12.759</a:t>
            </a:r>
            <a:r>
              <a:rPr lang="en-US" sz="1800" dirty="0"/>
              <a:t>, p</a:t>
            </a:r>
            <a:r>
              <a:rPr lang="el-GR" sz="1800" dirty="0"/>
              <a:t>=</a:t>
            </a:r>
            <a:r>
              <a:rPr lang="en-US" sz="1800" dirty="0"/>
              <a:t>0.</a:t>
            </a:r>
            <a:r>
              <a:rPr lang="el-GR" sz="1800" dirty="0"/>
              <a:t>0</a:t>
            </a:r>
            <a:r>
              <a:rPr lang="en-US" sz="1800" dirty="0"/>
              <a:t>4</a:t>
            </a:r>
            <a:r>
              <a:rPr lang="el-GR" sz="1800" dirty="0"/>
              <a:t>7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625564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EB4CE-2328-A310-C674-F95B303B7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308" y="145473"/>
            <a:ext cx="10018713" cy="1752599"/>
          </a:xfrm>
        </p:spPr>
        <p:txBody>
          <a:bodyPr>
            <a:normAutofit/>
          </a:bodyPr>
          <a:lstStyle/>
          <a:p>
            <a:r>
              <a:rPr lang="el-GR" dirty="0"/>
              <a:t>Δυνατότητες και δυσκολίες  σε σχέση με τα </a:t>
            </a:r>
            <a:r>
              <a:rPr lang="el-GR" dirty="0" err="1"/>
              <a:t>κοινωνικοδημογραφικά</a:t>
            </a:r>
            <a:r>
              <a:rPr lang="el-GR" dirty="0"/>
              <a:t> χαρακτηριστικά (γονέας)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5959D-3EF8-8401-27D1-DC8B2D10C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308" y="1669473"/>
            <a:ext cx="9954491" cy="4766675"/>
          </a:xfrm>
        </p:spPr>
        <p:txBody>
          <a:bodyPr/>
          <a:lstStyle/>
          <a:p>
            <a:r>
              <a:rPr lang="el-GR" dirty="0">
                <a:latin typeface="+mj-lt"/>
              </a:rPr>
              <a:t>Ιστορικό ψυχικής υγεία στην Οικογένεια</a:t>
            </a:r>
            <a:r>
              <a:rPr lang="en-US" dirty="0">
                <a:latin typeface="+mj-lt"/>
              </a:rPr>
              <a:t> vs </a:t>
            </a:r>
            <a:r>
              <a:rPr lang="el-GR" i="0" u="sng" strike="noStrike" baseline="0" dirty="0">
                <a:latin typeface="+mj-lt"/>
              </a:rPr>
              <a:t>Προβλήματα Διαταραχής Διαγωγής</a:t>
            </a:r>
            <a:endParaRPr lang="el-GR" u="sng" dirty="0">
              <a:latin typeface="+mj-lt"/>
            </a:endParaRPr>
          </a:p>
          <a:p>
            <a:pPr marL="0" indent="0">
              <a:buNone/>
            </a:pPr>
            <a:r>
              <a:rPr lang="el-GR" u="sng" dirty="0">
                <a:latin typeface="+mj-lt"/>
              </a:rPr>
              <a:t>Υψηλού κινδύνου</a:t>
            </a:r>
            <a:r>
              <a:rPr lang="en-US" u="sng" dirty="0">
                <a:latin typeface="+mj-lt"/>
              </a:rPr>
              <a:t> </a:t>
            </a:r>
            <a:r>
              <a:rPr lang="en-US" dirty="0">
                <a:latin typeface="+mj-lt"/>
              </a:rPr>
              <a:t>=&gt; 23.8% vs 6.4%                                       </a:t>
            </a:r>
            <a:r>
              <a:rPr lang="el-GR" dirty="0">
                <a:latin typeface="+mj-lt"/>
              </a:rPr>
              <a:t>               </a:t>
            </a:r>
            <a:r>
              <a:rPr lang="en-US" sz="2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z="2000" baseline="30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2000" dirty="0">
                <a:latin typeface="+mj-lt"/>
              </a:rPr>
              <a:t>=9.332, p</a:t>
            </a:r>
            <a:r>
              <a:rPr lang="el-GR" sz="2000" dirty="0">
                <a:latin typeface="+mj-lt"/>
              </a:rPr>
              <a:t>=</a:t>
            </a:r>
            <a:r>
              <a:rPr lang="en-US" sz="2000" dirty="0">
                <a:latin typeface="+mj-lt"/>
              </a:rPr>
              <a:t>0.</a:t>
            </a:r>
            <a:r>
              <a:rPr lang="el-GR" sz="2000" dirty="0">
                <a:latin typeface="+mj-lt"/>
              </a:rPr>
              <a:t>0</a:t>
            </a:r>
            <a:r>
              <a:rPr lang="en-US" sz="2000" dirty="0">
                <a:latin typeface="+mj-lt"/>
              </a:rPr>
              <a:t>09</a:t>
            </a:r>
          </a:p>
          <a:p>
            <a:r>
              <a:rPr lang="el-GR" dirty="0">
                <a:latin typeface="+mj-lt"/>
              </a:rPr>
              <a:t>Ηλικία μητέρας</a:t>
            </a:r>
            <a:r>
              <a:rPr lang="en-US" dirty="0">
                <a:latin typeface="+mj-lt"/>
              </a:rPr>
              <a:t> vs </a:t>
            </a:r>
            <a:r>
              <a:rPr lang="el-GR" i="0" u="sng" strike="noStrike" baseline="0" dirty="0">
                <a:latin typeface="+mj-lt"/>
              </a:rPr>
              <a:t>Προβλήματα Διαταραχής Διαγωγής</a:t>
            </a:r>
            <a:endParaRPr lang="en-US" i="0" u="sng" strike="noStrike" baseline="0" dirty="0">
              <a:latin typeface="+mj-lt"/>
            </a:endParaRPr>
          </a:p>
          <a:p>
            <a:pPr marL="0" indent="0">
              <a:buNone/>
            </a:pPr>
            <a:r>
              <a:rPr lang="el-GR" u="sng" dirty="0">
                <a:latin typeface="+mj-lt"/>
              </a:rPr>
              <a:t>Οριακά κλινικό </a:t>
            </a:r>
            <a:r>
              <a:rPr lang="el-GR" dirty="0">
                <a:latin typeface="+mj-lt"/>
              </a:rPr>
              <a:t>=&gt; </a:t>
            </a:r>
            <a:r>
              <a:rPr lang="el-GR" b="1" dirty="0">
                <a:latin typeface="+mj-lt"/>
              </a:rPr>
              <a:t>17.9% (27-39 χρονών)</a:t>
            </a:r>
            <a:r>
              <a:rPr lang="el-GR" dirty="0">
                <a:latin typeface="+mj-lt"/>
              </a:rPr>
              <a:t> </a:t>
            </a:r>
            <a:r>
              <a:rPr lang="en-US" dirty="0">
                <a:latin typeface="+mj-lt"/>
              </a:rPr>
              <a:t>vs 8.3% </a:t>
            </a:r>
            <a:r>
              <a:rPr lang="el-GR" dirty="0">
                <a:latin typeface="+mj-lt"/>
              </a:rPr>
              <a:t>και 7.3% (40-43 και ≥44 χρονών, αντίστοιχα)</a:t>
            </a:r>
          </a:p>
          <a:p>
            <a:pPr marL="0" indent="0" algn="ctr">
              <a:buNone/>
            </a:pPr>
            <a:r>
              <a:rPr lang="el-GR" sz="2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  <a:r>
              <a:rPr lang="en-US" sz="2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z="2000" baseline="30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2000" dirty="0">
                <a:latin typeface="+mj-lt"/>
              </a:rPr>
              <a:t>=</a:t>
            </a:r>
            <a:r>
              <a:rPr lang="el-GR" sz="2000" dirty="0">
                <a:latin typeface="+mj-lt"/>
              </a:rPr>
              <a:t>12.901</a:t>
            </a:r>
            <a:r>
              <a:rPr lang="en-US" sz="2000" dirty="0">
                <a:latin typeface="+mj-lt"/>
              </a:rPr>
              <a:t>, p</a:t>
            </a:r>
            <a:r>
              <a:rPr lang="el-GR" sz="2000" dirty="0">
                <a:latin typeface="+mj-lt"/>
              </a:rPr>
              <a:t>=</a:t>
            </a:r>
            <a:r>
              <a:rPr lang="en-US" sz="2000" dirty="0">
                <a:latin typeface="+mj-lt"/>
              </a:rPr>
              <a:t>0.</a:t>
            </a:r>
            <a:r>
              <a:rPr lang="el-GR" sz="2000" dirty="0">
                <a:latin typeface="+mj-lt"/>
              </a:rPr>
              <a:t>012</a:t>
            </a:r>
          </a:p>
        </p:txBody>
      </p:sp>
    </p:spTree>
    <p:extLst>
      <p:ext uri="{BB962C8B-B14F-4D97-AF65-F5344CB8AC3E}">
        <p14:creationId xmlns:p14="http://schemas.microsoft.com/office/powerpoint/2010/main" val="987895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A5B84-1605-73E5-A552-BA6025B64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4891" y="2209800"/>
            <a:ext cx="9422005" cy="4149437"/>
          </a:xfrm>
        </p:spPr>
        <p:txBody>
          <a:bodyPr>
            <a:normAutofit lnSpcReduction="10000"/>
          </a:bodyPr>
          <a:lstStyle/>
          <a:p>
            <a:r>
              <a:rPr lang="el-GR" dirty="0">
                <a:latin typeface="+mj-lt"/>
              </a:rPr>
              <a:t>Οικογενειακό εισόδημα</a:t>
            </a:r>
            <a:r>
              <a:rPr lang="en-US" dirty="0">
                <a:latin typeface="+mj-lt"/>
              </a:rPr>
              <a:t> vs </a:t>
            </a:r>
            <a:r>
              <a:rPr lang="el-GR" u="sng" dirty="0" err="1">
                <a:latin typeface="+mj-lt"/>
              </a:rPr>
              <a:t>Υπερκινητικότητα</a:t>
            </a:r>
            <a:r>
              <a:rPr lang="el-GR" u="sng" dirty="0">
                <a:latin typeface="+mj-lt"/>
              </a:rPr>
              <a:t>/διάσπαση προσοχής</a:t>
            </a:r>
            <a:r>
              <a:rPr lang="el-GR" dirty="0">
                <a:latin typeface="+mj-lt"/>
              </a:rPr>
              <a:t> </a:t>
            </a:r>
            <a:r>
              <a:rPr lang="el-GR" u="sng" dirty="0">
                <a:latin typeface="+mj-lt"/>
              </a:rPr>
              <a:t>Υψηλού κινδύνου</a:t>
            </a:r>
          </a:p>
          <a:p>
            <a:pPr marL="0" indent="0">
              <a:buNone/>
            </a:pPr>
            <a:r>
              <a:rPr lang="el-GR" b="1" dirty="0">
                <a:latin typeface="+mj-lt"/>
              </a:rPr>
              <a:t>Χαμηλό οικογενειακό εισόδημα </a:t>
            </a:r>
            <a:r>
              <a:rPr lang="en-US" dirty="0">
                <a:latin typeface="+mj-lt"/>
              </a:rPr>
              <a:t>(</a:t>
            </a:r>
            <a:r>
              <a:rPr lang="el-GR" dirty="0">
                <a:latin typeface="+mj-lt"/>
              </a:rPr>
              <a:t>≤€</a:t>
            </a:r>
            <a:r>
              <a:rPr lang="en-US" dirty="0">
                <a:latin typeface="+mj-lt"/>
              </a:rPr>
              <a:t>19.500)</a:t>
            </a:r>
            <a:r>
              <a:rPr lang="el-GR" dirty="0">
                <a:latin typeface="+mj-lt"/>
              </a:rPr>
              <a:t> =&gt;</a:t>
            </a:r>
            <a:r>
              <a:rPr lang="en-US" dirty="0">
                <a:latin typeface="+mj-lt"/>
              </a:rPr>
              <a:t> 6.2% vs 2.9%, 3.5% </a:t>
            </a:r>
            <a:r>
              <a:rPr lang="el-GR" dirty="0">
                <a:latin typeface="+mj-lt"/>
              </a:rPr>
              <a:t>και 0% (</a:t>
            </a:r>
            <a:r>
              <a:rPr lang="en-US" dirty="0">
                <a:latin typeface="+mj-lt"/>
              </a:rPr>
              <a:t>19.500-39.500, 39.501-49.000 </a:t>
            </a:r>
            <a:r>
              <a:rPr lang="el-GR" dirty="0">
                <a:latin typeface="+mj-lt"/>
              </a:rPr>
              <a:t>και ≥49.001)</a:t>
            </a:r>
            <a:endParaRPr lang="en-US" dirty="0">
              <a:latin typeface="+mj-lt"/>
            </a:endParaRPr>
          </a:p>
          <a:p>
            <a:pPr marL="0" indent="0" algn="r">
              <a:buNone/>
            </a:pPr>
            <a:r>
              <a:rPr lang="en-US" dirty="0">
                <a:latin typeface="+mj-lt"/>
              </a:rPr>
              <a:t> </a:t>
            </a:r>
            <a:r>
              <a:rPr lang="en-US" sz="24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z="2400" baseline="30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2400" dirty="0">
                <a:latin typeface="+mj-lt"/>
              </a:rPr>
              <a:t>=</a:t>
            </a:r>
            <a:r>
              <a:rPr lang="el-GR" sz="2400" dirty="0">
                <a:latin typeface="+mj-lt"/>
              </a:rPr>
              <a:t>1</a:t>
            </a:r>
            <a:r>
              <a:rPr lang="en-US" sz="2400" dirty="0">
                <a:latin typeface="+mj-lt"/>
              </a:rPr>
              <a:t>3</a:t>
            </a:r>
            <a:r>
              <a:rPr lang="el-GR" sz="2400" dirty="0">
                <a:latin typeface="+mj-lt"/>
              </a:rPr>
              <a:t>.</a:t>
            </a:r>
            <a:r>
              <a:rPr lang="en-US" sz="2400" dirty="0">
                <a:latin typeface="+mj-lt"/>
              </a:rPr>
              <a:t>494, p</a:t>
            </a:r>
            <a:r>
              <a:rPr lang="el-GR" sz="2400" dirty="0">
                <a:latin typeface="+mj-lt"/>
              </a:rPr>
              <a:t>=</a:t>
            </a:r>
            <a:r>
              <a:rPr lang="en-US" sz="2400" dirty="0">
                <a:latin typeface="+mj-lt"/>
              </a:rPr>
              <a:t>0.</a:t>
            </a:r>
            <a:r>
              <a:rPr lang="el-GR" sz="2400" dirty="0">
                <a:latin typeface="+mj-lt"/>
              </a:rPr>
              <a:t>0</a:t>
            </a:r>
            <a:r>
              <a:rPr lang="en-US" sz="2400" dirty="0">
                <a:latin typeface="+mj-lt"/>
              </a:rPr>
              <a:t>36</a:t>
            </a:r>
          </a:p>
          <a:p>
            <a:pPr marL="0" indent="0">
              <a:buNone/>
            </a:pPr>
            <a:endParaRPr lang="en-US" sz="2400" b="1" dirty="0">
              <a:latin typeface="+mj-lt"/>
            </a:endParaRPr>
          </a:p>
          <a:p>
            <a:endParaRPr lang="en-US" sz="2400" b="1" dirty="0">
              <a:latin typeface="+mj-lt"/>
            </a:endParaRPr>
          </a:p>
          <a:p>
            <a:pPr marL="0" indent="0">
              <a:buNone/>
            </a:pPr>
            <a:endParaRPr lang="en-US" sz="2800" u="sng" dirty="0">
              <a:latin typeface="+mj-lt"/>
            </a:endParaRPr>
          </a:p>
          <a:p>
            <a:endParaRPr lang="el-GR" b="1" dirty="0">
              <a:latin typeface="+mj-lt"/>
            </a:endParaRPr>
          </a:p>
          <a:p>
            <a:pPr marL="0" indent="0">
              <a:buNone/>
            </a:pPr>
            <a:r>
              <a:rPr lang="el-GR" b="1" dirty="0">
                <a:latin typeface="+mj-lt"/>
              </a:rPr>
              <a:t>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84FC26-ACF6-D8FB-5C25-65498C07B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2184" y="-55418"/>
            <a:ext cx="10018713" cy="1752599"/>
          </a:xfrm>
        </p:spPr>
        <p:txBody>
          <a:bodyPr>
            <a:normAutofit/>
          </a:bodyPr>
          <a:lstStyle/>
          <a:p>
            <a:r>
              <a:rPr lang="el-GR" dirty="0"/>
              <a:t>Δυνατότητες και δυσκολίες  σε σχέση με τα </a:t>
            </a:r>
            <a:r>
              <a:rPr lang="el-GR" dirty="0" err="1"/>
              <a:t>κοινωνικοδημογραφικά</a:t>
            </a:r>
            <a:r>
              <a:rPr lang="el-GR" dirty="0"/>
              <a:t> χαρακτηριστικά (γονέας)</a:t>
            </a:r>
          </a:p>
        </p:txBody>
      </p:sp>
    </p:spTree>
    <p:extLst>
      <p:ext uri="{BB962C8B-B14F-4D97-AF65-F5344CB8AC3E}">
        <p14:creationId xmlns:p14="http://schemas.microsoft.com/office/powerpoint/2010/main" val="330049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8CA4A-5176-18B9-E243-11577DF01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graphicFrame>
        <p:nvGraphicFramePr>
          <p:cNvPr id="5" name="Picture 2">
            <a:extLst>
              <a:ext uri="{FF2B5EF4-FFF2-40B4-BE49-F238E27FC236}">
                <a16:creationId xmlns:a16="http://schemas.microsoft.com/office/drawing/2014/main" id="{8DC25D4A-2E91-71A4-3BBB-840C64AAEF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7705513"/>
              </p:ext>
            </p:extLst>
          </p:nvPr>
        </p:nvGraphicFramePr>
        <p:xfrm>
          <a:off x="3188923" y="834979"/>
          <a:ext cx="7051222" cy="5866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AD1BE7B1-5E35-5635-D178-C480C9FCF9FA}"/>
              </a:ext>
            </a:extLst>
          </p:cNvPr>
          <p:cNvSpPr/>
          <p:nvPr/>
        </p:nvSpPr>
        <p:spPr>
          <a:xfrm rot="5400000">
            <a:off x="9007603" y="3554703"/>
            <a:ext cx="1370330" cy="427355"/>
          </a:xfrm>
          <a:prstGeom prst="rect">
            <a:avLst/>
          </a:prstGeom>
          <a:solidFill>
            <a:srgbClr val="33A58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  ΧΡΟΝΟΣΥΣΤΗΜΑ</a:t>
            </a:r>
            <a:endParaRPr kumimoji="0" lang="el-GR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 panose="020F050202020403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DBDED3-0E3C-4316-C7C1-03A2EDA19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0111" y="194423"/>
            <a:ext cx="8912225" cy="1281112"/>
          </a:xfrm>
        </p:spPr>
        <p:txBody>
          <a:bodyPr/>
          <a:lstStyle/>
          <a:p>
            <a:r>
              <a:rPr lang="el-GR" b="1" dirty="0"/>
              <a:t>Θεωρητικό μοντέλο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BCA3D8A-9D94-144F-7B43-8E10AD493E44}"/>
              </a:ext>
            </a:extLst>
          </p:cNvPr>
          <p:cNvSpPr txBox="1">
            <a:spLocks/>
          </p:cNvSpPr>
          <p:nvPr/>
        </p:nvSpPr>
        <p:spPr>
          <a:xfrm>
            <a:off x="1041309" y="3871055"/>
            <a:ext cx="2468624" cy="286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l-GR" b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Bronfenbrenner</a:t>
            </a:r>
            <a:endParaRPr lang="el-GR" b="1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DEDD7C69-85B1-2433-8BED-9D3662DA02A4}"/>
              </a:ext>
            </a:extLst>
          </p:cNvPr>
          <p:cNvSpPr txBox="1">
            <a:spLocks/>
          </p:cNvSpPr>
          <p:nvPr/>
        </p:nvSpPr>
        <p:spPr>
          <a:xfrm>
            <a:off x="9479091" y="6137412"/>
            <a:ext cx="2527380" cy="445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Bronfenbrenner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1989</a:t>
            </a:r>
            <a:endParaRPr lang="el-G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/>
              <a:buNone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Berk, 1993</a:t>
            </a:r>
            <a:endParaRPr lang="el-GR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9738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51918-5375-9084-F61A-6DDEA288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2184" y="-55418"/>
            <a:ext cx="10018713" cy="1752599"/>
          </a:xfrm>
        </p:spPr>
        <p:txBody>
          <a:bodyPr>
            <a:normAutofit/>
          </a:bodyPr>
          <a:lstStyle/>
          <a:p>
            <a:r>
              <a:rPr lang="el-GR" dirty="0"/>
              <a:t>Δυνατότητες και δυσκολίες  σε σχέση με τα </a:t>
            </a:r>
            <a:r>
              <a:rPr lang="el-GR" dirty="0" err="1"/>
              <a:t>κοινωνικοδημογραφικά</a:t>
            </a:r>
            <a:r>
              <a:rPr lang="el-GR" dirty="0"/>
              <a:t> χαρακτηριστικά (γονέας)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58138-6141-4A49-00D0-D78D1E3C4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235" y="2118923"/>
            <a:ext cx="10583497" cy="4430796"/>
          </a:xfrm>
        </p:spPr>
        <p:txBody>
          <a:bodyPr>
            <a:normAutofit/>
          </a:bodyPr>
          <a:lstStyle/>
          <a:p>
            <a:r>
              <a:rPr lang="el-GR" dirty="0">
                <a:latin typeface="+mj-lt"/>
              </a:rPr>
              <a:t>Φύλο</a:t>
            </a:r>
            <a:r>
              <a:rPr lang="en-US" dirty="0">
                <a:latin typeface="+mj-lt"/>
              </a:rPr>
              <a:t> vs </a:t>
            </a:r>
            <a:r>
              <a:rPr lang="el-GR" u="sng" dirty="0">
                <a:latin typeface="+mj-lt"/>
              </a:rPr>
              <a:t>Συναισθηματικές δυσκολίες</a:t>
            </a:r>
            <a:endParaRPr lang="en-US" u="sng" dirty="0">
              <a:latin typeface="+mj-lt"/>
            </a:endParaRPr>
          </a:p>
          <a:p>
            <a:pPr marL="0" indent="0">
              <a:buNone/>
            </a:pPr>
            <a:r>
              <a:rPr lang="el-GR" u="sng" dirty="0">
                <a:latin typeface="+mj-lt"/>
              </a:rPr>
              <a:t>Υψηλού κινδύνου</a:t>
            </a:r>
            <a:r>
              <a:rPr lang="en-US" u="sng" dirty="0">
                <a:latin typeface="+mj-lt"/>
              </a:rPr>
              <a:t> </a:t>
            </a:r>
            <a:r>
              <a:rPr lang="en-US" dirty="0">
                <a:latin typeface="+mj-lt"/>
              </a:rPr>
              <a:t>=&gt; </a:t>
            </a:r>
            <a:r>
              <a:rPr lang="en-US" b="1" dirty="0">
                <a:latin typeface="+mj-lt"/>
              </a:rPr>
              <a:t>12.5% </a:t>
            </a:r>
            <a:r>
              <a:rPr lang="el-GR" b="1" dirty="0">
                <a:latin typeface="+mj-lt"/>
              </a:rPr>
              <a:t>κορίτσια </a:t>
            </a:r>
            <a:r>
              <a:rPr lang="en-US" dirty="0">
                <a:latin typeface="+mj-lt"/>
              </a:rPr>
              <a:t>vs 8,7% </a:t>
            </a:r>
            <a:r>
              <a:rPr lang="el-GR" dirty="0">
                <a:latin typeface="+mj-lt"/>
              </a:rPr>
              <a:t>αγοριών</a:t>
            </a:r>
          </a:p>
          <a:p>
            <a:pPr marL="0" indent="0" algn="ctr">
              <a:buNone/>
            </a:pPr>
            <a:r>
              <a:rPr lang="el-GR" dirty="0">
                <a:latin typeface="+mj-lt"/>
              </a:rPr>
              <a:t>                                                                                          </a:t>
            </a:r>
            <a:r>
              <a:rPr lang="en-US" dirty="0">
                <a:latin typeface="+mj-lt"/>
              </a:rPr>
              <a:t> </a:t>
            </a:r>
            <a:r>
              <a:rPr lang="el-GR" dirty="0">
                <a:latin typeface="+mj-lt"/>
              </a:rPr>
              <a:t>  </a:t>
            </a:r>
          </a:p>
          <a:p>
            <a:r>
              <a:rPr lang="el-GR" dirty="0">
                <a:latin typeface="+mj-lt"/>
              </a:rPr>
              <a:t>Ποσό καλά μιλάτε τα Ελληνικά</a:t>
            </a:r>
            <a:r>
              <a:rPr lang="en-US" dirty="0">
                <a:latin typeface="+mj-lt"/>
              </a:rPr>
              <a:t> vs </a:t>
            </a:r>
            <a:r>
              <a:rPr lang="el-GR" u="sng" dirty="0">
                <a:latin typeface="+mj-lt"/>
              </a:rPr>
              <a:t>Προβλήματα με τους συνομήλικους τους</a:t>
            </a:r>
          </a:p>
          <a:p>
            <a:pPr marL="0" indent="0">
              <a:buNone/>
            </a:pPr>
            <a:r>
              <a:rPr lang="el-GR" u="sng" dirty="0">
                <a:latin typeface="+mj-lt"/>
              </a:rPr>
              <a:t>Υψηλού κινδύνου</a:t>
            </a:r>
            <a:r>
              <a:rPr lang="el-GR" dirty="0">
                <a:latin typeface="+mj-lt"/>
              </a:rPr>
              <a:t> =&gt; </a:t>
            </a:r>
            <a:r>
              <a:rPr lang="el-GR" b="1" dirty="0">
                <a:latin typeface="+mj-lt"/>
              </a:rPr>
              <a:t>Καθόλου/λίγο </a:t>
            </a:r>
            <a:r>
              <a:rPr lang="el-GR" dirty="0">
                <a:latin typeface="+mj-lt"/>
              </a:rPr>
              <a:t>=&gt; 25% </a:t>
            </a:r>
            <a:r>
              <a:rPr lang="en-US" dirty="0">
                <a:latin typeface="+mj-lt"/>
              </a:rPr>
              <a:t>vs 7.3% </a:t>
            </a:r>
            <a:r>
              <a:rPr lang="el-GR" dirty="0">
                <a:latin typeface="+mj-lt"/>
              </a:rPr>
              <a:t>Πολύ καλά/Άριστα</a:t>
            </a:r>
          </a:p>
          <a:p>
            <a:pPr marL="0" indent="0" algn="ctr">
              <a:buNone/>
            </a:pPr>
            <a:endParaRPr lang="en-US" sz="2000" dirty="0">
              <a:latin typeface="+mj-lt"/>
            </a:endParaRPr>
          </a:p>
          <a:p>
            <a:r>
              <a:rPr lang="el-GR" dirty="0">
                <a:latin typeface="+mj-lt"/>
              </a:rPr>
              <a:t>Ποσό καλά μιλάτε τα Ελληνικά</a:t>
            </a:r>
            <a:r>
              <a:rPr lang="en-US" dirty="0">
                <a:latin typeface="+mj-lt"/>
              </a:rPr>
              <a:t> vs </a:t>
            </a:r>
            <a:r>
              <a:rPr lang="el-GR" i="0" u="sng" strike="noStrike" baseline="0" dirty="0" err="1">
                <a:latin typeface="+mj-lt"/>
              </a:rPr>
              <a:t>Προκοινωνική</a:t>
            </a:r>
            <a:r>
              <a:rPr lang="el-GR" i="0" u="sng" strike="noStrike" baseline="0" dirty="0">
                <a:latin typeface="+mj-lt"/>
              </a:rPr>
              <a:t> Συμπεριφορά </a:t>
            </a:r>
            <a:endParaRPr lang="en-US" i="0" u="sng" strike="noStrike" baseline="0" dirty="0">
              <a:latin typeface="+mj-lt"/>
            </a:endParaRPr>
          </a:p>
          <a:p>
            <a:pPr marL="0" indent="0">
              <a:buNone/>
            </a:pPr>
            <a:r>
              <a:rPr lang="el-GR" u="sng" dirty="0">
                <a:latin typeface="+mj-lt"/>
              </a:rPr>
              <a:t>Υψηλού κινδύνου</a:t>
            </a:r>
            <a:r>
              <a:rPr lang="el-GR" dirty="0">
                <a:latin typeface="+mj-lt"/>
              </a:rPr>
              <a:t> =&gt;</a:t>
            </a:r>
            <a:r>
              <a:rPr lang="el-GR" b="1" dirty="0">
                <a:latin typeface="+mj-lt"/>
              </a:rPr>
              <a:t> Καθόλου/λίγο </a:t>
            </a:r>
            <a:r>
              <a:rPr lang="el-GR" dirty="0">
                <a:latin typeface="+mj-lt"/>
              </a:rPr>
              <a:t>=&gt; 25% </a:t>
            </a:r>
            <a:r>
              <a:rPr lang="en-US" dirty="0">
                <a:latin typeface="+mj-lt"/>
              </a:rPr>
              <a:t>vs 5.8% </a:t>
            </a:r>
            <a:r>
              <a:rPr lang="el-GR" dirty="0">
                <a:latin typeface="+mj-lt"/>
              </a:rPr>
              <a:t>Πολύ καλά/Άριστα</a:t>
            </a:r>
          </a:p>
          <a:p>
            <a:pPr marL="0" indent="0" algn="r">
              <a:buNone/>
            </a:pPr>
            <a:r>
              <a:rPr lang="el-GR" sz="2800" dirty="0">
                <a:latin typeface="+mj-lt"/>
              </a:rPr>
              <a:t> </a:t>
            </a:r>
            <a:endParaRPr lang="el-G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86289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0AE4C-26D9-5A3E-3375-76AC4C7D0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7325" y="256901"/>
            <a:ext cx="10018713" cy="1752599"/>
          </a:xfrm>
        </p:spPr>
        <p:txBody>
          <a:bodyPr>
            <a:normAutofit/>
          </a:bodyPr>
          <a:lstStyle/>
          <a:p>
            <a:r>
              <a:rPr lang="el-GR" dirty="0"/>
              <a:t>Δυνατότητες και δυσκολίες σε σχέση με τα </a:t>
            </a:r>
            <a:r>
              <a:rPr lang="el-GR" dirty="0" err="1"/>
              <a:t>κοινωνικοδημογραφικά</a:t>
            </a:r>
            <a:r>
              <a:rPr lang="el-GR" dirty="0"/>
              <a:t> χαρακτηριστικά (παιδί)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43C45-65AD-F5E5-3B20-DFD070B08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553" y="2009500"/>
            <a:ext cx="10401089" cy="4661594"/>
          </a:xfrm>
        </p:spPr>
        <p:txBody>
          <a:bodyPr>
            <a:normAutofit/>
          </a:bodyPr>
          <a:lstStyle/>
          <a:p>
            <a:r>
              <a:rPr lang="el-GR" dirty="0">
                <a:latin typeface="+mj-lt"/>
              </a:rPr>
              <a:t>Δείκτης Μάζας Σώματος Κοριτσιών(ΔΜΣ)</a:t>
            </a:r>
            <a:r>
              <a:rPr lang="en-US" dirty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l-GR" u="sng" dirty="0">
                <a:latin typeface="+mj-lt"/>
              </a:rPr>
              <a:t>Προβλήματα διαταραχής διαγωγής</a:t>
            </a:r>
            <a:endParaRPr lang="en-US" u="sng" dirty="0">
              <a:latin typeface="+mj-lt"/>
            </a:endParaRPr>
          </a:p>
          <a:p>
            <a:pPr marL="0" indent="0">
              <a:buNone/>
            </a:pPr>
            <a:r>
              <a:rPr lang="el-GR" sz="2400" u="sng" dirty="0">
                <a:latin typeface="+mj-lt"/>
              </a:rPr>
              <a:t>Οριακά κλινικό</a:t>
            </a:r>
            <a:endParaRPr lang="en-US" sz="2400" u="sng" dirty="0">
              <a:latin typeface="+mj-lt"/>
            </a:endParaRPr>
          </a:p>
          <a:p>
            <a:pPr marL="0" indent="0">
              <a:buNone/>
            </a:pPr>
            <a:r>
              <a:rPr lang="el-GR" sz="2400" b="1" dirty="0">
                <a:latin typeface="+mj-lt"/>
              </a:rPr>
              <a:t>Υπέρβαρο/ Παχύσαρκο</a:t>
            </a:r>
            <a:endParaRPr lang="en-US" sz="2400" dirty="0">
              <a:latin typeface="+mj-lt"/>
            </a:endParaRPr>
          </a:p>
          <a:p>
            <a:pPr marL="0" indent="0" algn="r">
              <a:buNone/>
            </a:pPr>
            <a:endParaRPr lang="en-US" sz="2000" dirty="0">
              <a:latin typeface="+mj-lt"/>
            </a:endParaRPr>
          </a:p>
          <a:p>
            <a:endParaRPr lang="el-G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7729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33A3F-3377-5424-E65A-1CD466A03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6112" y="8567"/>
            <a:ext cx="10018713" cy="1300317"/>
          </a:xfrm>
        </p:spPr>
        <p:txBody>
          <a:bodyPr/>
          <a:lstStyle/>
          <a:p>
            <a:r>
              <a:rPr lang="el-GR" dirty="0"/>
              <a:t>Ερευνητικά ερωτήματα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AA1E999-3DD1-3D4B-AC91-7A3A5F23B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l-GR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1F496E9-FB67-6064-1941-8B87C861AC97}"/>
              </a:ext>
            </a:extLst>
          </p:cNvPr>
          <p:cNvGrpSpPr/>
          <p:nvPr/>
        </p:nvGrpSpPr>
        <p:grpSpPr>
          <a:xfrm>
            <a:off x="1460770" y="1103670"/>
            <a:ext cx="9225118" cy="4650660"/>
            <a:chOff x="1364224" y="1563830"/>
            <a:chExt cx="8461916" cy="468014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767E151-8CAB-EAF1-8D72-54DF8473EDE7}"/>
                </a:ext>
              </a:extLst>
            </p:cNvPr>
            <p:cNvSpPr/>
            <p:nvPr/>
          </p:nvSpPr>
          <p:spPr>
            <a:xfrm>
              <a:off x="7231625" y="1637072"/>
              <a:ext cx="2594515" cy="142444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b="1" dirty="0">
                  <a:solidFill>
                    <a:schemeClr val="tx1"/>
                  </a:solidFill>
                </a:rPr>
                <a:t>Καταθλιπτικά συμπτώματα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91B381D-6C25-B8CB-CDDA-AA6E26D22A25}"/>
                </a:ext>
              </a:extLst>
            </p:cNvPr>
            <p:cNvSpPr/>
            <p:nvPr/>
          </p:nvSpPr>
          <p:spPr>
            <a:xfrm>
              <a:off x="7217246" y="4759009"/>
              <a:ext cx="2594515" cy="131998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b="1" dirty="0">
                  <a:solidFill>
                    <a:schemeClr val="tx1"/>
                  </a:solidFill>
                </a:rPr>
                <a:t>Σχολικός εκφοβισμός/</a:t>
              </a:r>
            </a:p>
            <a:p>
              <a:pPr algn="ctr"/>
              <a:r>
                <a:rPr lang="el-GR" b="1" dirty="0" err="1">
                  <a:solidFill>
                    <a:schemeClr val="tx1"/>
                  </a:solidFill>
                </a:rPr>
                <a:t>Θυματοποίησης</a:t>
              </a:r>
              <a:endParaRPr lang="el-GR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005F25B-C3C3-A6A8-D012-5D91B61E98C8}"/>
                </a:ext>
              </a:extLst>
            </p:cNvPr>
            <p:cNvSpPr/>
            <p:nvPr/>
          </p:nvSpPr>
          <p:spPr>
            <a:xfrm>
              <a:off x="4119740" y="4047190"/>
              <a:ext cx="2372757" cy="13199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b="1" dirty="0">
                  <a:solidFill>
                    <a:schemeClr val="tx1"/>
                  </a:solidFill>
                </a:rPr>
                <a:t>Δυνατότητες και δυσκολίες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80CE166-CF61-FCB4-C8A1-25DDBD1750E5}"/>
                </a:ext>
              </a:extLst>
            </p:cNvPr>
            <p:cNvSpPr/>
            <p:nvPr/>
          </p:nvSpPr>
          <p:spPr>
            <a:xfrm>
              <a:off x="4168902" y="2147619"/>
              <a:ext cx="2372757" cy="13199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b="1" dirty="0">
                  <a:solidFill>
                    <a:schemeClr val="tx1"/>
                  </a:solidFill>
                </a:rPr>
                <a:t>Αυτοεκτίμηση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FF6CAAD-4717-ED3E-5437-0F2EB164A971}"/>
                </a:ext>
              </a:extLst>
            </p:cNvPr>
            <p:cNvSpPr/>
            <p:nvPr/>
          </p:nvSpPr>
          <p:spPr>
            <a:xfrm>
              <a:off x="1364224" y="3061519"/>
              <a:ext cx="2684761" cy="131998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b="1" dirty="0">
                  <a:solidFill>
                    <a:schemeClr val="tx1"/>
                  </a:solidFill>
                </a:rPr>
                <a:t>Ατομικά και Οικογενειακά χαρακτηριστικά </a:t>
              </a:r>
            </a:p>
          </p:txBody>
        </p:sp>
        <p:sp>
          <p:nvSpPr>
            <p:cNvPr id="20" name="Arrow: Left-Right 19">
              <a:extLst>
                <a:ext uri="{FF2B5EF4-FFF2-40B4-BE49-F238E27FC236}">
                  <a16:creationId xmlns:a16="http://schemas.microsoft.com/office/drawing/2014/main" id="{08ACEA78-8A43-F44F-6B6D-027AB9F866D5}"/>
                </a:ext>
              </a:extLst>
            </p:cNvPr>
            <p:cNvSpPr/>
            <p:nvPr/>
          </p:nvSpPr>
          <p:spPr>
            <a:xfrm rot="20020686">
              <a:off x="3503018" y="2869851"/>
              <a:ext cx="680524" cy="32569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1" name="Arrow: Left-Right 20">
              <a:extLst>
                <a:ext uri="{FF2B5EF4-FFF2-40B4-BE49-F238E27FC236}">
                  <a16:creationId xmlns:a16="http://schemas.microsoft.com/office/drawing/2014/main" id="{54BCEE89-26FD-D484-F690-49DEBA270049}"/>
                </a:ext>
              </a:extLst>
            </p:cNvPr>
            <p:cNvSpPr/>
            <p:nvPr/>
          </p:nvSpPr>
          <p:spPr>
            <a:xfrm rot="1778436">
              <a:off x="3459821" y="4291459"/>
              <a:ext cx="680524" cy="32569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2" name="Arrow: Left-Right 21">
              <a:extLst>
                <a:ext uri="{FF2B5EF4-FFF2-40B4-BE49-F238E27FC236}">
                  <a16:creationId xmlns:a16="http://schemas.microsoft.com/office/drawing/2014/main" id="{86E90AF3-3140-63E6-868B-C40AD1BFAF00}"/>
                </a:ext>
              </a:extLst>
            </p:cNvPr>
            <p:cNvSpPr/>
            <p:nvPr/>
          </p:nvSpPr>
          <p:spPr>
            <a:xfrm rot="20547214">
              <a:off x="6517839" y="2436135"/>
              <a:ext cx="680524" cy="32569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3" name="Arrow: Left-Right 22">
              <a:extLst>
                <a:ext uri="{FF2B5EF4-FFF2-40B4-BE49-F238E27FC236}">
                  <a16:creationId xmlns:a16="http://schemas.microsoft.com/office/drawing/2014/main" id="{4F4F7DDE-454B-75B6-7F5A-7F11D85CD578}"/>
                </a:ext>
              </a:extLst>
            </p:cNvPr>
            <p:cNvSpPr/>
            <p:nvPr/>
          </p:nvSpPr>
          <p:spPr>
            <a:xfrm rot="1654019">
              <a:off x="6499990" y="4994775"/>
              <a:ext cx="680524" cy="32569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4" name="Arrow: Left-Right 23">
              <a:extLst>
                <a:ext uri="{FF2B5EF4-FFF2-40B4-BE49-F238E27FC236}">
                  <a16:creationId xmlns:a16="http://schemas.microsoft.com/office/drawing/2014/main" id="{166BFD4A-130E-3FCE-A33B-1AE9EFC67376}"/>
                </a:ext>
              </a:extLst>
            </p:cNvPr>
            <p:cNvSpPr/>
            <p:nvPr/>
          </p:nvSpPr>
          <p:spPr>
            <a:xfrm rot="5400000">
              <a:off x="7701680" y="3732580"/>
              <a:ext cx="1616892" cy="33859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6" name="Arrow: Left-Right 25">
              <a:extLst>
                <a:ext uri="{FF2B5EF4-FFF2-40B4-BE49-F238E27FC236}">
                  <a16:creationId xmlns:a16="http://schemas.microsoft.com/office/drawing/2014/main" id="{2E3F3895-0CCC-BA28-5020-6C9F740621EA}"/>
                </a:ext>
              </a:extLst>
            </p:cNvPr>
            <p:cNvSpPr/>
            <p:nvPr/>
          </p:nvSpPr>
          <p:spPr>
            <a:xfrm rot="18998027" flipV="1">
              <a:off x="6114306" y="3592272"/>
              <a:ext cx="2211939" cy="35990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7" name="Arrow: Left-Right 26">
              <a:extLst>
                <a:ext uri="{FF2B5EF4-FFF2-40B4-BE49-F238E27FC236}">
                  <a16:creationId xmlns:a16="http://schemas.microsoft.com/office/drawing/2014/main" id="{2614B85B-5A28-24F4-CEEE-ACA450B7114B}"/>
                </a:ext>
              </a:extLst>
            </p:cNvPr>
            <p:cNvSpPr/>
            <p:nvPr/>
          </p:nvSpPr>
          <p:spPr>
            <a:xfrm rot="2594964" flipV="1">
              <a:off x="6097429" y="3707438"/>
              <a:ext cx="2211939" cy="35990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8" name="Arrow: Left-Right 27">
              <a:extLst>
                <a:ext uri="{FF2B5EF4-FFF2-40B4-BE49-F238E27FC236}">
                  <a16:creationId xmlns:a16="http://schemas.microsoft.com/office/drawing/2014/main" id="{BC0425C8-B511-6382-2F24-83BDC7AB27F0}"/>
                </a:ext>
              </a:extLst>
            </p:cNvPr>
            <p:cNvSpPr/>
            <p:nvPr/>
          </p:nvSpPr>
          <p:spPr>
            <a:xfrm rot="5400000">
              <a:off x="5034792" y="3612034"/>
              <a:ext cx="598853" cy="271464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2" name="Arrow: Curved Up 31">
              <a:extLst>
                <a:ext uri="{FF2B5EF4-FFF2-40B4-BE49-F238E27FC236}">
                  <a16:creationId xmlns:a16="http://schemas.microsoft.com/office/drawing/2014/main" id="{2F6B9DF3-E862-7F6D-1306-F7AF79F5B5D0}"/>
                </a:ext>
              </a:extLst>
            </p:cNvPr>
            <p:cNvSpPr/>
            <p:nvPr/>
          </p:nvSpPr>
          <p:spPr>
            <a:xfrm rot="1007622">
              <a:off x="2541563" y="5092957"/>
              <a:ext cx="4830765" cy="115101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>
                <a:solidFill>
                  <a:schemeClr val="tx1"/>
                </a:solidFill>
              </a:endParaRPr>
            </a:p>
          </p:txBody>
        </p:sp>
        <p:sp>
          <p:nvSpPr>
            <p:cNvPr id="34" name="Arrow: Curved Down 33">
              <a:extLst>
                <a:ext uri="{FF2B5EF4-FFF2-40B4-BE49-F238E27FC236}">
                  <a16:creationId xmlns:a16="http://schemas.microsoft.com/office/drawing/2014/main" id="{9B756143-114E-8305-B867-AD33636C0207}"/>
                </a:ext>
              </a:extLst>
            </p:cNvPr>
            <p:cNvSpPr/>
            <p:nvPr/>
          </p:nvSpPr>
          <p:spPr>
            <a:xfrm rot="20884071">
              <a:off x="2817948" y="1563830"/>
              <a:ext cx="4645742" cy="832647"/>
            </a:xfrm>
            <a:prstGeom prst="curvedDownArrow">
              <a:avLst>
                <a:gd name="adj1" fmla="val 45070"/>
                <a:gd name="adj2" fmla="val 50000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994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A240D-2F1E-0B64-0A56-72A3369BA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l-GR" b="1" dirty="0"/>
              <a:t>Κριτήρια εισόδου και αποκλεισμού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4A0D1-59AB-F0E1-3385-57ACBBC64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b="1" u="sng" dirty="0"/>
              <a:t>Κριτήρια εισόδου</a:t>
            </a:r>
          </a:p>
          <a:p>
            <a:r>
              <a:rPr lang="el-GR" sz="22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Παιδιά τα οποία κατοικούν μόνιμα </a:t>
            </a:r>
            <a:r>
              <a:rPr lang="el-GR" sz="2200" dirty="0">
                <a:latin typeface="+mj-lt"/>
              </a:rPr>
              <a:t>όλη την επικράτεια της Κυπριακής δημοκρατίας </a:t>
            </a:r>
            <a:r>
              <a:rPr lang="el-GR" sz="22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και φοιτούν στην δημοτική εκπαίδευση (</a:t>
            </a:r>
            <a:r>
              <a:rPr lang="el-GR" sz="2200" dirty="0">
                <a:effectLst/>
                <a:latin typeface="+mj-lt"/>
                <a:ea typeface="Calibri" panose="020F0502020204030204" pitchFamily="34" charset="0"/>
              </a:rPr>
              <a:t>Στ’ τάξη)</a:t>
            </a:r>
            <a:r>
              <a:rPr lang="el-GR" sz="22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 των δημόσιων ή /και </a:t>
            </a:r>
            <a:r>
              <a:rPr lang="el-GR" sz="2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ιδιωτικών σχολείων</a:t>
            </a:r>
          </a:p>
          <a:p>
            <a:r>
              <a:rPr lang="el-GR" sz="2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Παιδιά ηλικίας 10-13 ετών</a:t>
            </a:r>
          </a:p>
          <a:p>
            <a:r>
              <a:rPr lang="el-GR" sz="2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Γ</a:t>
            </a:r>
            <a:r>
              <a:rPr lang="el-GR" sz="22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ονείς των παιδιών αυτών</a:t>
            </a:r>
          </a:p>
          <a:p>
            <a:r>
              <a:rPr lang="el-GR" sz="2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Αγόρια και Κορίτσια</a:t>
            </a:r>
          </a:p>
          <a:p>
            <a:r>
              <a:rPr lang="el-GR" sz="2200" dirty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Να μπορούν να να διαβάζουν και να κατανοούν την Ελληνική γλώσσα</a:t>
            </a:r>
          </a:p>
          <a:p>
            <a:pPr marL="0" indent="0">
              <a:buNone/>
            </a:pPr>
            <a:endParaRPr lang="el-GR" b="1" u="sng" dirty="0"/>
          </a:p>
        </p:txBody>
      </p:sp>
    </p:spTree>
    <p:extLst>
      <p:ext uri="{BB962C8B-B14F-4D97-AF65-F5344CB8AC3E}">
        <p14:creationId xmlns:p14="http://schemas.microsoft.com/office/powerpoint/2010/main" val="872529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A240D-2F1E-0B64-0A56-72A3369BA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l-GR" b="1" dirty="0"/>
              <a:t>Κριτήρια εισόδου και αποκλεισμού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4A0D1-59AB-F0E1-3385-57ACBBC64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6503" y="2438399"/>
            <a:ext cx="9246520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b="1" u="sng" dirty="0"/>
              <a:t>Κριτήρια αποκλεισμού</a:t>
            </a:r>
          </a:p>
          <a:p>
            <a:r>
              <a:rPr lang="el-GR" dirty="0"/>
              <a:t>Παιδιά με νοητική στέρηση στον βαθμό που δεν θα μπορούν να κατανοήσουν τις οδηγίες και τα ερωτηματολόγια</a:t>
            </a:r>
          </a:p>
          <a:p>
            <a:r>
              <a:rPr lang="el-GR" dirty="0"/>
              <a:t>Παιδιά που δεν μιλούν καθόλου Ελληνικά</a:t>
            </a:r>
          </a:p>
        </p:txBody>
      </p:sp>
    </p:spTree>
    <p:extLst>
      <p:ext uri="{BB962C8B-B14F-4D97-AF65-F5344CB8AC3E}">
        <p14:creationId xmlns:p14="http://schemas.microsoft.com/office/powerpoint/2010/main" val="1587810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D6D9B-042C-3BD7-1F2E-056E2C447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l-GR" b="1" dirty="0"/>
              <a:t>Μεθοδολογία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F957C-E8BB-C43C-EF90-9E04CC79A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574" y="1959076"/>
            <a:ext cx="10018713" cy="3124201"/>
          </a:xfrm>
        </p:spPr>
        <p:txBody>
          <a:bodyPr/>
          <a:lstStyle/>
          <a:p>
            <a:r>
              <a:rPr lang="el-GR" b="1" dirty="0"/>
              <a:t>Είδος </a:t>
            </a:r>
            <a:r>
              <a:rPr lang="en-US" dirty="0"/>
              <a:t>: </a:t>
            </a:r>
            <a:r>
              <a:rPr lang="el-GR" sz="2400" dirty="0"/>
              <a:t>Περιγραφική</a:t>
            </a:r>
            <a:r>
              <a:rPr lang="el-GR" sz="2400" b="1" dirty="0"/>
              <a:t> </a:t>
            </a:r>
            <a:r>
              <a:rPr lang="el-GR" sz="2400" dirty="0"/>
              <a:t>μελέτη συσχέτισης με συγχρονικές συγκρίσεις</a:t>
            </a:r>
          </a:p>
          <a:p>
            <a:r>
              <a:rPr lang="el-GR" b="1" dirty="0"/>
              <a:t>Μέθοδός δειγματοληψίας</a:t>
            </a:r>
            <a:r>
              <a:rPr lang="en-US" b="1" dirty="0"/>
              <a:t>:</a:t>
            </a:r>
            <a:r>
              <a:rPr lang="el-GR" dirty="0"/>
              <a:t>Τυχαία δειγματοληψία  από δημοτικά σχολεία σε όλη την επικράτεια της Κυπριακής δημοκρατίας</a:t>
            </a:r>
          </a:p>
          <a:p>
            <a:r>
              <a:rPr lang="el-GR" b="1" dirty="0"/>
              <a:t>Δείγμα</a:t>
            </a:r>
            <a:r>
              <a:rPr lang="en-US" dirty="0"/>
              <a:t>:</a:t>
            </a:r>
            <a:r>
              <a:rPr lang="el-GR" dirty="0"/>
              <a:t> Παιδιά σχολικής ηλικίας μεταξύ των ηλικιών 10-13 ετών (Στ’ </a:t>
            </a:r>
            <a:r>
              <a:rPr lang="el-GR" dirty="0" err="1"/>
              <a:t>Ταξή</a:t>
            </a:r>
            <a:r>
              <a:rPr lang="el-GR" dirty="0"/>
              <a:t>)</a:t>
            </a:r>
          </a:p>
          <a:p>
            <a:r>
              <a:rPr lang="el-GR" b="1" dirty="0"/>
              <a:t>Περιβάλλον/τοποθεσία</a:t>
            </a:r>
            <a:r>
              <a:rPr lang="en-US" dirty="0"/>
              <a:t>:</a:t>
            </a:r>
            <a:r>
              <a:rPr lang="el-GR" dirty="0"/>
              <a:t> Μέσα στην τάξη σε διδακτικό χρόνο</a:t>
            </a:r>
          </a:p>
        </p:txBody>
      </p:sp>
    </p:spTree>
    <p:extLst>
      <p:ext uri="{BB962C8B-B14F-4D97-AF65-F5344CB8AC3E}">
        <p14:creationId xmlns:p14="http://schemas.microsoft.com/office/powerpoint/2010/main" val="3774722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0E0ED-BD39-1AE5-1B6A-955402FF6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Εργαλεία που χρησιμοποιήθηκαν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534C8-9B23-2AE3-BDCE-1E1E6A4F6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127849"/>
            <a:ext cx="10018713" cy="4249947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Η αυτό-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Times-Roman"/>
              </a:rPr>
              <a:t>συμπληρούμενη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 κλίμακα καταγραφής της Παιδικής Κατάθλιψης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-Roman"/>
              </a:rPr>
              <a:t>C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.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-Roman"/>
              </a:rPr>
              <a:t>D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.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-Roman"/>
              </a:rPr>
              <a:t>I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.-2 (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-Roman"/>
              </a:rPr>
              <a:t>Children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'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-Roman"/>
              </a:rPr>
              <a:t>s Depression Inventory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-2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) της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-Roman"/>
              </a:rPr>
              <a:t>M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.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-Roman"/>
              </a:rPr>
              <a:t>Kovacs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 (2011). Η κλίμακα αυτή αποτελεί εργαλείο 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Times-Roman"/>
              </a:rPr>
              <a:t>αυτο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-αξιολόγησης της κατάθλιψης και θα χορηγηθεί στα παιδιά.</a:t>
            </a: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Το ερωτηματολόγιο δυνατοτήτων και δυσκολιών 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Times-Roman"/>
              </a:rPr>
              <a:t>SDQ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 (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-Roman"/>
              </a:rPr>
              <a:t>Strengths and Difficulties Questionnaire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)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του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-Roman"/>
              </a:rPr>
              <a:t>Goodman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 (1994,1997), 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για γονείς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, με το οποίο αξιολογούνται οι δυνατότητες και οι δυσκολίες παιδιών σχολικής ηλικίας οι οποίες σχετίζονται με τη ψυχοκοινωνική τους λειτουργικότητα.</a:t>
            </a:r>
            <a:r>
              <a:rPr lang="el-GR" sz="1800" dirty="0">
                <a:effectLst/>
                <a:latin typeface="Calibri" panose="020F0502020204030204" pitchFamily="34" charset="0"/>
                <a:ea typeface="Times-Roman"/>
              </a:rPr>
              <a:t>   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l-GR" sz="1800" dirty="0">
                <a:effectLst/>
                <a:latin typeface="Calibri" panose="020F0502020204030204" pitchFamily="34" charset="0"/>
                <a:ea typeface="Times-Roman"/>
              </a:rPr>
              <a:t>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Το ερωτηματολόγιο δυνατοτήτων και δυσκολιών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-Roman"/>
              </a:rPr>
              <a:t>SDQ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 (</a:t>
            </a:r>
            <a:r>
              <a:rPr lang="en-US" sz="1800" u="sng" dirty="0">
                <a:effectLst/>
                <a:latin typeface="Times New Roman" panose="02020603050405020304" pitchFamily="18" charset="0"/>
                <a:ea typeface="Times-Roman"/>
              </a:rPr>
              <a:t>Strengths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-Roman"/>
              </a:rPr>
              <a:t> and Difficulties Questionnaire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) του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-Roman"/>
              </a:rPr>
              <a:t>Goodman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 (1994,1997), 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Times-Roman"/>
              </a:rPr>
              <a:t>για παιδιά.</a:t>
            </a:r>
            <a:endParaRPr lang="el-GR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Η κλίμακα καταγραφής εκφοβισμού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revised 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Olweus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Bully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/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Victim Questionnaire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OBVQ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Olweus </a:t>
            </a:r>
            <a:r>
              <a:rPr lang="el-GR" sz="1800" u="none" strike="noStrike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2" tooltip="View reference"/>
              </a:rPr>
              <a:t>1996</a:t>
            </a:r>
            <a:r>
              <a:rPr lang="el-GR" sz="18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l-GR" sz="1800" dirty="0">
                <a:effectLst/>
                <a:latin typeface="Times New Roman" panose="02020603050405020304" pitchFamily="18" charset="0"/>
                <a:ea typeface="Times-Roman"/>
              </a:rPr>
              <a:t>Ένα </a:t>
            </a:r>
            <a:r>
              <a:rPr lang="el-GR" sz="1800" dirty="0">
                <a:effectLst/>
                <a:latin typeface="Times New Roman" panose="02020603050405020304" pitchFamily="18" charset="0"/>
                <a:ea typeface="PFCheltenham-Regular"/>
              </a:rPr>
              <a:t>αυτοσχέδιο </a:t>
            </a:r>
            <a:r>
              <a:rPr lang="el-GR" sz="1800" b="1" dirty="0">
                <a:effectLst/>
                <a:latin typeface="Times New Roman" panose="02020603050405020304" pitchFamily="18" charset="0"/>
                <a:ea typeface="PFCheltenham-Regular"/>
              </a:rPr>
              <a:t>ερωτηματολόγιο κοινωνικό-δημογραφικών χαρακτηριστικών,</a:t>
            </a:r>
            <a:r>
              <a:rPr lang="el-GR" sz="1800" dirty="0">
                <a:effectLst/>
                <a:latin typeface="Times New Roman" panose="02020603050405020304" pitchFamily="18" charset="0"/>
                <a:ea typeface="PFCheltenham-Regular"/>
              </a:rPr>
              <a:t> στηριζόμενο στα ερευνητικά ερωτήματα και στο θεωρητικό πλαίσιο της παρούσας έρευνας, για τους γονείς.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6007244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489</TotalTime>
  <Words>1824</Words>
  <Application>Microsoft Office PowerPoint</Application>
  <PresentationFormat>Widescreen</PresentationFormat>
  <Paragraphs>292</Paragraphs>
  <Slides>41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Calibri-Bold</vt:lpstr>
      <vt:lpstr>Century Gothic</vt:lpstr>
      <vt:lpstr>Times New Roman</vt:lpstr>
      <vt:lpstr>Wingdings</vt:lpstr>
      <vt:lpstr>Wingdings 3</vt:lpstr>
      <vt:lpstr>Wisp</vt:lpstr>
      <vt:lpstr>Chart</vt:lpstr>
      <vt:lpstr>Διερεύνηση της σχέσης των συμπτωμάτων κατάθλιψης και του σχολικού εκφοβισμού με τις δυνατότητες και τις δυσκολίες των τελειόφοιτων μαθητών δημοτικής εκπαίδευσης στην Κύπρο  </vt:lpstr>
      <vt:lpstr>Εισαγωγή</vt:lpstr>
      <vt:lpstr>Σκοπός</vt:lpstr>
      <vt:lpstr>Θεωρητικό μοντέλο </vt:lpstr>
      <vt:lpstr>Ερευνητικά ερωτήματα</vt:lpstr>
      <vt:lpstr>Κριτήρια εισόδου και αποκλεισμού</vt:lpstr>
      <vt:lpstr>Κριτήρια εισόδου και αποκλεισμού</vt:lpstr>
      <vt:lpstr>Μεθοδολογία</vt:lpstr>
      <vt:lpstr>Εργαλεία που χρησιμοποιήθηκαν  </vt:lpstr>
      <vt:lpstr>Αποτελέσματα</vt:lpstr>
      <vt:lpstr>Κοινωνικο-δημογραφικά χαρακτηριστικά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Καταθλιπτικά συμπτώματα </vt:lpstr>
      <vt:lpstr>Καταθλιπτικά συμπτώματα και δημογραφικά χαρακτηριστικά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Σχολικός Εκφοβισμός και θυματοποίηση σε σχέση με τα κοινωνικοδημογραφικά χαρακτηριστικά  </vt:lpstr>
      <vt:lpstr>Σχολικός Εκφοβισμός και θυματοποίηση σε σχέση με τα κοινωνικοδημογραφικά χαρακτηριστικά  </vt:lpstr>
      <vt:lpstr>Δυνατότητες και δυσκολίες (SDQ)</vt:lpstr>
      <vt:lpstr>Δυνατότητες και δυσκολίες  σε σχέση με τα καταθλιπτικά συμπτώματα</vt:lpstr>
      <vt:lpstr>Δυνατότητες και δυσκολίες  σε σχέση με τα καταθλιπτικά συμπτώματα</vt:lpstr>
      <vt:lpstr>Δυνατότητες και δυσκολίες  σε σχέση με τα καταθλιπτικά συμπτώματα</vt:lpstr>
      <vt:lpstr>Αυτοεκτίμηση και καταθλιπτικά συμπτώματα (υποκλίμακες)</vt:lpstr>
      <vt:lpstr>PowerPoint Presentation</vt:lpstr>
      <vt:lpstr>Καταθλιπτικά συμπτώματα</vt:lpstr>
      <vt:lpstr>PowerPoint Presentation</vt:lpstr>
      <vt:lpstr>Δυνατότητες και δυσκολίες  σε σχέση με τα κοινωνικοδημογραφικά χαρακτηριστικά (γονέας)</vt:lpstr>
      <vt:lpstr>Δυνατότητες και δυσκολίες  σε σχέση με τα κοινωνικοδημογραφικά χαρακτηριστικά (γονέας)</vt:lpstr>
      <vt:lpstr>Δυνατότητες και δυσκολίες  σε σχέση με τα κοινωνικοδημογραφικά χαρακτηριστικά (γονέας)</vt:lpstr>
      <vt:lpstr>Δυνατότητες και δυσκολίες  σε σχέση με τα κοινωνικοδημογραφικά χαρακτηριστικά (γονέας)</vt:lpstr>
      <vt:lpstr>Δυνατότητες και δυσκολίες σε σχέση με τα κοινωνικοδημογραφικά χαρακτηριστικά (παιδί)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Διερεύνηση της σχέσης συμπτωμάτων κατάθλιψης και σχολικού εκφοβισμού σε τελειόφοιτους μαθητές δημοτικής εκπαίδευσης στην Κύπρο  </dc:title>
  <dc:creator>George Alexandrou</dc:creator>
  <cp:lastModifiedBy>George Alexandrou</cp:lastModifiedBy>
  <cp:revision>7</cp:revision>
  <dcterms:created xsi:type="dcterms:W3CDTF">2023-12-01T18:57:53Z</dcterms:created>
  <dcterms:modified xsi:type="dcterms:W3CDTF">2023-12-05T20:47:39Z</dcterms:modified>
</cp:coreProperties>
</file>