
<file path=[Content_Types].xml><?xml version="1.0" encoding="utf-8"?>
<Types xmlns="http://schemas.openxmlformats.org/package/2006/content-types">
  <Default Extension="jpeg" ContentType="image/jpeg"/>
  <Default Extension="jpg" ContentType="application/octet-stream"/>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media/image13.jpg" ContentType="image/jpeg"/>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0"/>
  </p:notesMasterIdLst>
  <p:sldIdLst>
    <p:sldId id="416" r:id="rId2"/>
    <p:sldId id="315" r:id="rId3"/>
    <p:sldId id="386" r:id="rId4"/>
    <p:sldId id="413" r:id="rId5"/>
    <p:sldId id="411" r:id="rId6"/>
    <p:sldId id="370" r:id="rId7"/>
    <p:sldId id="383" r:id="rId8"/>
    <p:sldId id="409" r:id="rId9"/>
    <p:sldId id="414" r:id="rId10"/>
    <p:sldId id="408" r:id="rId11"/>
    <p:sldId id="406" r:id="rId12"/>
    <p:sldId id="378" r:id="rId13"/>
    <p:sldId id="273" r:id="rId14"/>
    <p:sldId id="327" r:id="rId15"/>
    <p:sldId id="384" r:id="rId16"/>
    <p:sldId id="328" r:id="rId17"/>
    <p:sldId id="265" r:id="rId18"/>
    <p:sldId id="404" r:id="rId19"/>
    <p:sldId id="405" r:id="rId20"/>
    <p:sldId id="382" r:id="rId21"/>
    <p:sldId id="310" r:id="rId22"/>
    <p:sldId id="335" r:id="rId23"/>
    <p:sldId id="367" r:id="rId24"/>
    <p:sldId id="388" r:id="rId25"/>
    <p:sldId id="410" r:id="rId26"/>
    <p:sldId id="356" r:id="rId27"/>
    <p:sldId id="393" r:id="rId28"/>
    <p:sldId id="394" r:id="rId29"/>
    <p:sldId id="377" r:id="rId30"/>
    <p:sldId id="395" r:id="rId31"/>
    <p:sldId id="396" r:id="rId32"/>
    <p:sldId id="397" r:id="rId33"/>
    <p:sldId id="398" r:id="rId34"/>
    <p:sldId id="399" r:id="rId35"/>
    <p:sldId id="400" r:id="rId36"/>
    <p:sldId id="401" r:id="rId37"/>
    <p:sldId id="402" r:id="rId38"/>
    <p:sldId id="403"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okratis Sokratous" initials="SS" lastIdx="0" clrIdx="0"/>
  <p:cmAuthor id="2" name="George Alexandrou" initials="GA"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BFD473C-C8A5-45B6-9C4B-389E9656F068}" v="5" dt="2025-09-02T13:15:40.17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3321" autoAdjust="0"/>
    <p:restoredTop sz="85811" autoAdjust="0"/>
  </p:normalViewPr>
  <p:slideViewPr>
    <p:cSldViewPr snapToGrid="0">
      <p:cViewPr varScale="1">
        <p:scale>
          <a:sx n="59" d="100"/>
          <a:sy n="59" d="100"/>
        </p:scale>
        <p:origin x="571" y="178"/>
      </p:cViewPr>
      <p:guideLst>
        <p:guide orient="horz" pos="2160"/>
        <p:guide pos="3840"/>
      </p:guideLst>
    </p:cSldViewPr>
  </p:slideViewPr>
  <p:notesTextViewPr>
    <p:cViewPr>
      <p:scale>
        <a:sx n="3" d="2"/>
        <a:sy n="3" d="2"/>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47"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microsoft.com/office/2016/11/relationships/changesInfo" Target="changesInfos/changesInfo1.xml"/><Relationship Id="rId20" Type="http://schemas.openxmlformats.org/officeDocument/2006/relationships/slide" Target="slides/slide19.xml"/><Relationship Id="rId41"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kevi Charitou" userId="7af61ce878b824ba" providerId="LiveId" clId="{9BFD473C-C8A5-45B6-9C4B-389E9656F068}"/>
    <pc:docChg chg="custSel modSld">
      <pc:chgData name="skevi Charitou" userId="7af61ce878b824ba" providerId="LiveId" clId="{9BFD473C-C8A5-45B6-9C4B-389E9656F068}" dt="2025-09-02T13:15:06.104" v="112" actId="1076"/>
      <pc:docMkLst>
        <pc:docMk/>
      </pc:docMkLst>
      <pc:sldChg chg="modSp mod">
        <pc:chgData name="skevi Charitou" userId="7af61ce878b824ba" providerId="LiveId" clId="{9BFD473C-C8A5-45B6-9C4B-389E9656F068}" dt="2025-09-02T13:06:15.479" v="95" actId="1076"/>
        <pc:sldMkLst>
          <pc:docMk/>
          <pc:sldMk cId="0" sldId="273"/>
        </pc:sldMkLst>
        <pc:spChg chg="mod">
          <ac:chgData name="skevi Charitou" userId="7af61ce878b824ba" providerId="LiveId" clId="{9BFD473C-C8A5-45B6-9C4B-389E9656F068}" dt="2025-09-02T13:06:12.520" v="94" actId="1076"/>
          <ac:spMkLst>
            <pc:docMk/>
            <pc:sldMk cId="0" sldId="273"/>
            <ac:spMk id="4" creationId="{F33AFD48-38C8-0163-5BEE-97D5C72B7EED}"/>
          </ac:spMkLst>
        </pc:spChg>
        <pc:spChg chg="mod">
          <ac:chgData name="skevi Charitou" userId="7af61ce878b824ba" providerId="LiveId" clId="{9BFD473C-C8A5-45B6-9C4B-389E9656F068}" dt="2025-09-02T13:06:15.479" v="95" actId="1076"/>
          <ac:spMkLst>
            <pc:docMk/>
            <pc:sldMk cId="0" sldId="273"/>
            <ac:spMk id="7" creationId="{AE8BE29E-6379-7C92-7B48-0B1EB1256973}"/>
          </ac:spMkLst>
        </pc:spChg>
        <pc:picChg chg="mod">
          <ac:chgData name="skevi Charitou" userId="7af61ce878b824ba" providerId="LiveId" clId="{9BFD473C-C8A5-45B6-9C4B-389E9656F068}" dt="2025-09-02T13:05:31.120" v="88" actId="14100"/>
          <ac:picMkLst>
            <pc:docMk/>
            <pc:sldMk cId="0" sldId="273"/>
            <ac:picMk id="6" creationId="{00000000-0000-0000-0000-000000000000}"/>
          </ac:picMkLst>
        </pc:picChg>
        <pc:picChg chg="mod">
          <ac:chgData name="skevi Charitou" userId="7af61ce878b824ba" providerId="LiveId" clId="{9BFD473C-C8A5-45B6-9C4B-389E9656F068}" dt="2025-09-02T13:06:07.296" v="92" actId="14100"/>
          <ac:picMkLst>
            <pc:docMk/>
            <pc:sldMk cId="0" sldId="273"/>
            <ac:picMk id="9" creationId="{00000000-0000-0000-0000-000000000000}"/>
          </ac:picMkLst>
        </pc:picChg>
      </pc:sldChg>
      <pc:sldChg chg="modSp mod">
        <pc:chgData name="skevi Charitou" userId="7af61ce878b824ba" providerId="LiveId" clId="{9BFD473C-C8A5-45B6-9C4B-389E9656F068}" dt="2025-09-02T13:09:27.552" v="98" actId="14100"/>
        <pc:sldMkLst>
          <pc:docMk/>
          <pc:sldMk cId="2400189159" sldId="404"/>
        </pc:sldMkLst>
        <pc:picChg chg="mod">
          <ac:chgData name="skevi Charitou" userId="7af61ce878b824ba" providerId="LiveId" clId="{9BFD473C-C8A5-45B6-9C4B-389E9656F068}" dt="2025-09-02T13:09:27.552" v="98" actId="14100"/>
          <ac:picMkLst>
            <pc:docMk/>
            <pc:sldMk cId="2400189159" sldId="404"/>
            <ac:picMk id="5" creationId="{BA0E7626-65FF-A611-7980-CB2EAFD2400B}"/>
          </ac:picMkLst>
        </pc:picChg>
      </pc:sldChg>
      <pc:sldChg chg="addSp delSp modSp mod">
        <pc:chgData name="skevi Charitou" userId="7af61ce878b824ba" providerId="LiveId" clId="{9BFD473C-C8A5-45B6-9C4B-389E9656F068}" dt="2025-09-02T13:13:46.592" v="111" actId="14100"/>
        <pc:sldMkLst>
          <pc:docMk/>
          <pc:sldMk cId="2006082779" sldId="410"/>
        </pc:sldMkLst>
        <pc:spChg chg="del mod">
          <ac:chgData name="skevi Charitou" userId="7af61ce878b824ba" providerId="LiveId" clId="{9BFD473C-C8A5-45B6-9C4B-389E9656F068}" dt="2025-09-02T13:10:50.236" v="103" actId="478"/>
          <ac:spMkLst>
            <pc:docMk/>
            <pc:sldMk cId="2006082779" sldId="410"/>
            <ac:spMk id="2" creationId="{00000000-0000-0000-0000-000000000000}"/>
          </ac:spMkLst>
        </pc:spChg>
        <pc:spChg chg="mod">
          <ac:chgData name="skevi Charitou" userId="7af61ce878b824ba" providerId="LiveId" clId="{9BFD473C-C8A5-45B6-9C4B-389E9656F068}" dt="2025-09-02T13:13:20.929" v="106" actId="1076"/>
          <ac:spMkLst>
            <pc:docMk/>
            <pc:sldMk cId="2006082779" sldId="410"/>
            <ac:spMk id="4" creationId="{00000000-0000-0000-0000-000000000000}"/>
          </ac:spMkLst>
        </pc:spChg>
        <pc:spChg chg="add del mod">
          <ac:chgData name="skevi Charitou" userId="7af61ce878b824ba" providerId="LiveId" clId="{9BFD473C-C8A5-45B6-9C4B-389E9656F068}" dt="2025-09-02T13:10:46.922" v="102" actId="478"/>
          <ac:spMkLst>
            <pc:docMk/>
            <pc:sldMk cId="2006082779" sldId="410"/>
            <ac:spMk id="5" creationId="{FC717BEA-C302-FC59-5117-24C0385593B4}"/>
          </ac:spMkLst>
        </pc:spChg>
        <pc:spChg chg="del">
          <ac:chgData name="skevi Charitou" userId="7af61ce878b824ba" providerId="LiveId" clId="{9BFD473C-C8A5-45B6-9C4B-389E9656F068}" dt="2025-09-02T13:10:43.702" v="101" actId="478"/>
          <ac:spMkLst>
            <pc:docMk/>
            <pc:sldMk cId="2006082779" sldId="410"/>
            <ac:spMk id="16" creationId="{00000000-0000-0000-0000-000000000000}"/>
          </ac:spMkLst>
        </pc:spChg>
        <pc:picChg chg="add mod">
          <ac:chgData name="skevi Charitou" userId="7af61ce878b824ba" providerId="LiveId" clId="{9BFD473C-C8A5-45B6-9C4B-389E9656F068}" dt="2025-09-02T13:13:33.143" v="110" actId="1076"/>
          <ac:picMkLst>
            <pc:docMk/>
            <pc:sldMk cId="2006082779" sldId="410"/>
            <ac:picMk id="6" creationId="{26FC079A-EC76-A92D-F98F-CEFAC3A382E4}"/>
          </ac:picMkLst>
        </pc:picChg>
        <pc:picChg chg="del">
          <ac:chgData name="skevi Charitou" userId="7af61ce878b824ba" providerId="LiveId" clId="{9BFD473C-C8A5-45B6-9C4B-389E9656F068}" dt="2025-09-02T13:10:30.909" v="100" actId="478"/>
          <ac:picMkLst>
            <pc:docMk/>
            <pc:sldMk cId="2006082779" sldId="410"/>
            <ac:picMk id="9" creationId="{00000000-0000-0000-0000-000000000000}"/>
          </ac:picMkLst>
        </pc:picChg>
        <pc:picChg chg="mod">
          <ac:chgData name="skevi Charitou" userId="7af61ce878b824ba" providerId="LiveId" clId="{9BFD473C-C8A5-45B6-9C4B-389E9656F068}" dt="2025-09-02T13:13:46.592" v="111" actId="14100"/>
          <ac:picMkLst>
            <pc:docMk/>
            <pc:sldMk cId="2006082779" sldId="410"/>
            <ac:picMk id="12" creationId="{00000000-0000-0000-0000-000000000000}"/>
          </ac:picMkLst>
        </pc:picChg>
      </pc:sldChg>
      <pc:sldChg chg="modSp mod">
        <pc:chgData name="skevi Charitou" userId="7af61ce878b824ba" providerId="LiveId" clId="{9BFD473C-C8A5-45B6-9C4B-389E9656F068}" dt="2025-09-02T13:01:57.711" v="73" actId="207"/>
        <pc:sldMkLst>
          <pc:docMk/>
          <pc:sldMk cId="2070014298" sldId="411"/>
        </pc:sldMkLst>
        <pc:spChg chg="mod">
          <ac:chgData name="skevi Charitou" userId="7af61ce878b824ba" providerId="LiveId" clId="{9BFD473C-C8A5-45B6-9C4B-389E9656F068}" dt="2025-09-02T13:01:57.711" v="73" actId="207"/>
          <ac:spMkLst>
            <pc:docMk/>
            <pc:sldMk cId="2070014298" sldId="411"/>
            <ac:spMk id="12" creationId="{00000000-0000-0000-0000-000000000000}"/>
          </ac:spMkLst>
        </pc:spChg>
      </pc:sldChg>
      <pc:sldChg chg="modSp mod">
        <pc:chgData name="skevi Charitou" userId="7af61ce878b824ba" providerId="LiveId" clId="{9BFD473C-C8A5-45B6-9C4B-389E9656F068}" dt="2025-09-02T13:15:06.104" v="112" actId="1076"/>
        <pc:sldMkLst>
          <pc:docMk/>
          <pc:sldMk cId="309911981" sldId="416"/>
        </pc:sldMkLst>
        <pc:spChg chg="mod">
          <ac:chgData name="skevi Charitou" userId="7af61ce878b824ba" providerId="LiveId" clId="{9BFD473C-C8A5-45B6-9C4B-389E9656F068}" dt="2025-09-02T13:15:06.104" v="112" actId="1076"/>
          <ac:spMkLst>
            <pc:docMk/>
            <pc:sldMk cId="309911981" sldId="416"/>
            <ac:spMk id="9" creationId="{509FDD94-33CB-48FF-BBBD-ADC821BA7180}"/>
          </ac:spMkLst>
        </pc:spChg>
        <pc:spChg chg="mod">
          <ac:chgData name="skevi Charitou" userId="7af61ce878b824ba" providerId="LiveId" clId="{9BFD473C-C8A5-45B6-9C4B-389E9656F068}" dt="2025-09-02T12:55:44.263" v="0" actId="14100"/>
          <ac:spMkLst>
            <pc:docMk/>
            <pc:sldMk cId="309911981" sldId="416"/>
            <ac:spMk id="13" creationId="{3068FFDC-FDB7-47CE-19D3-791E48392CEF}"/>
          </ac:spMkLst>
        </pc:spChg>
      </pc:sldChg>
    </pc:docChg>
  </pc:docChgLst>
</pc:chgInfo>
</file>

<file path=ppt/diagrams/_rels/data1.xml.rels><?xml version="1.0" encoding="UTF-8" standalone="yes"?>
<Relationships xmlns="http://schemas.openxmlformats.org/package/2006/relationships"><Relationship Id="rId1" Type="http://schemas.openxmlformats.org/officeDocument/2006/relationships/image" Target="../media/image11.png"/></Relationships>
</file>

<file path=ppt/diagrams/_rels/data2.xml.rels><?xml version="1.0" encoding="UTF-8" standalone="yes"?>
<Relationships xmlns="http://schemas.openxmlformats.org/package/2006/relationships"><Relationship Id="rId1" Type="http://schemas.openxmlformats.org/officeDocument/2006/relationships/image" Target="../media/image21.jpeg"/></Relationships>
</file>

<file path=ppt/diagrams/_rels/data3.xml.rels><?xml version="1.0" encoding="UTF-8" standalone="yes"?>
<Relationships xmlns="http://schemas.openxmlformats.org/package/2006/relationships"><Relationship Id="rId1" Type="http://schemas.openxmlformats.org/officeDocument/2006/relationships/image" Target="../media/image21.jpeg"/></Relationships>
</file>

<file path=ppt/diagrams/_rels/data4.xml.rels><?xml version="1.0" encoding="UTF-8" standalone="yes"?>
<Relationships xmlns="http://schemas.openxmlformats.org/package/2006/relationships"><Relationship Id="rId1" Type="http://schemas.openxmlformats.org/officeDocument/2006/relationships/image" Target="../media/image21.jpeg"/></Relationships>
</file>

<file path=ppt/diagrams/_rels/data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image" Target="../media/image43.png"/><Relationship Id="rId4" Type="http://schemas.openxmlformats.org/officeDocument/2006/relationships/image" Target="../media/image46.png"/></Relationships>
</file>

<file path=ppt/diagrams/_rels/drawing1.xml.rels><?xml version="1.0" encoding="UTF-8" standalone="yes"?>
<Relationships xmlns="http://schemas.openxmlformats.org/package/2006/relationships"><Relationship Id="rId1" Type="http://schemas.openxmlformats.org/officeDocument/2006/relationships/image" Target="../media/image11.png"/></Relationships>
</file>

<file path=ppt/diagrams/_rels/drawing2.xml.rels><?xml version="1.0" encoding="UTF-8" standalone="yes"?>
<Relationships xmlns="http://schemas.openxmlformats.org/package/2006/relationships"><Relationship Id="rId1" Type="http://schemas.openxmlformats.org/officeDocument/2006/relationships/image" Target="../media/image21.jpeg"/></Relationships>
</file>

<file path=ppt/diagrams/_rels/drawing3.xml.rels><?xml version="1.0" encoding="UTF-8" standalone="yes"?>
<Relationships xmlns="http://schemas.openxmlformats.org/package/2006/relationships"><Relationship Id="rId1" Type="http://schemas.openxmlformats.org/officeDocument/2006/relationships/image" Target="../media/image21.jpeg"/></Relationships>
</file>

<file path=ppt/diagrams/_rels/drawing4.xml.rels><?xml version="1.0" encoding="UTF-8" standalone="yes"?>
<Relationships xmlns="http://schemas.openxmlformats.org/package/2006/relationships"><Relationship Id="rId1" Type="http://schemas.openxmlformats.org/officeDocument/2006/relationships/image" Target="../media/image21.jpeg"/></Relationships>
</file>

<file path=ppt/diagrams/_rels/drawing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image" Target="../media/image43.png"/><Relationship Id="rId4" Type="http://schemas.openxmlformats.org/officeDocument/2006/relationships/image" Target="../media/image46.png"/></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4">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5">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CB5C862-F945-40A7-A69A-46594E9D816B}" type="doc">
      <dgm:prSet loTypeId="urn:microsoft.com/office/officeart/2005/8/layout/venn2" loCatId="relationship" qsTypeId="urn:microsoft.com/office/officeart/2005/8/quickstyle/simple1#1" qsCatId="simple" csTypeId="urn:microsoft.com/office/officeart/2005/8/colors/accent1_2#1" csCatId="accent1" phldr="1"/>
      <dgm:spPr/>
      <dgm:t>
        <a:bodyPr/>
        <a:lstStyle/>
        <a:p>
          <a:endParaRPr lang="en-US"/>
        </a:p>
      </dgm:t>
    </dgm:pt>
    <dgm:pt modelId="{B2A6A7A5-746C-4FCF-8BCD-55A7DDE1524D}">
      <dgm:prSet phldrT="[Text]"/>
      <dgm:spPr>
        <a:blipFill rotWithShape="0">
          <a:blip xmlns:r="http://schemas.openxmlformats.org/officeDocument/2006/relationships" r:embed="rId1"/>
          <a:srcRect/>
          <a:stretch>
            <a:fillRect l="-39000" r="-39000"/>
          </a:stretch>
        </a:blipFill>
      </dgm:spPr>
      <dgm:t>
        <a:bodyPr/>
        <a:lstStyle/>
        <a:p>
          <a:pPr algn="ctr"/>
          <a:r>
            <a:rPr lang="en-US" dirty="0"/>
            <a:t>     </a:t>
          </a:r>
        </a:p>
        <a:p>
          <a:pPr algn="r"/>
          <a:r>
            <a:rPr lang="en-US" dirty="0"/>
            <a:t>                      </a:t>
          </a:r>
          <a:endParaRPr lang="en-US" b="1" dirty="0">
            <a:solidFill>
              <a:schemeClr val="tx1"/>
            </a:solidFill>
          </a:endParaRPr>
        </a:p>
      </dgm:t>
    </dgm:pt>
    <dgm:pt modelId="{D84F88B8-D84A-4A23-BBD6-2A00B095B686}" type="parTrans" cxnId="{446A0D48-3D08-4CA9-A888-83C23AE76FFA}">
      <dgm:prSet/>
      <dgm:spPr/>
      <dgm:t>
        <a:bodyPr/>
        <a:lstStyle/>
        <a:p>
          <a:endParaRPr lang="en-US"/>
        </a:p>
      </dgm:t>
    </dgm:pt>
    <dgm:pt modelId="{3010E28A-172B-4BAA-B981-23F6452D2139}" type="sibTrans" cxnId="{446A0D48-3D08-4CA9-A888-83C23AE76FFA}">
      <dgm:prSet/>
      <dgm:spPr/>
      <dgm:t>
        <a:bodyPr/>
        <a:lstStyle/>
        <a:p>
          <a:endParaRPr lang="en-US"/>
        </a:p>
      </dgm:t>
    </dgm:pt>
    <dgm:pt modelId="{10FB5E9D-8E26-432F-9C9C-F4BB6E7F791D}" type="pres">
      <dgm:prSet presAssocID="{7CB5C862-F945-40A7-A69A-46594E9D816B}" presName="Name0" presStyleCnt="0">
        <dgm:presLayoutVars>
          <dgm:chMax val="7"/>
          <dgm:resizeHandles val="exact"/>
        </dgm:presLayoutVars>
      </dgm:prSet>
      <dgm:spPr/>
    </dgm:pt>
    <dgm:pt modelId="{F323EF86-331E-44BC-8031-75356F96C39F}" type="pres">
      <dgm:prSet presAssocID="{7CB5C862-F945-40A7-A69A-46594E9D816B}" presName="comp1" presStyleCnt="0"/>
      <dgm:spPr/>
    </dgm:pt>
    <dgm:pt modelId="{F70CABE7-0BE7-47DC-A71A-CEBAFFC72FDE}" type="pres">
      <dgm:prSet presAssocID="{7CB5C862-F945-40A7-A69A-46594E9D816B}" presName="circle1" presStyleLbl="node1" presStyleIdx="0" presStyleCnt="1" custScaleX="100537" custLinFactNeighborX="6474" custLinFactNeighborY="-3800"/>
      <dgm:spPr/>
    </dgm:pt>
    <dgm:pt modelId="{26D97B12-A7CE-408E-BAD8-3B2BA4D123B4}" type="pres">
      <dgm:prSet presAssocID="{7CB5C862-F945-40A7-A69A-46594E9D816B}" presName="c1text" presStyleLbl="node1" presStyleIdx="0" presStyleCnt="1">
        <dgm:presLayoutVars>
          <dgm:bulletEnabled val="1"/>
        </dgm:presLayoutVars>
      </dgm:prSet>
      <dgm:spPr/>
    </dgm:pt>
  </dgm:ptLst>
  <dgm:cxnLst>
    <dgm:cxn modelId="{446A0D48-3D08-4CA9-A888-83C23AE76FFA}" srcId="{7CB5C862-F945-40A7-A69A-46594E9D816B}" destId="{B2A6A7A5-746C-4FCF-8BCD-55A7DDE1524D}" srcOrd="0" destOrd="0" parTransId="{D84F88B8-D84A-4A23-BBD6-2A00B095B686}" sibTransId="{3010E28A-172B-4BAA-B981-23F6452D2139}"/>
    <dgm:cxn modelId="{9E50739C-D514-4672-9769-3618B95C76BF}" type="presOf" srcId="{B2A6A7A5-746C-4FCF-8BCD-55A7DDE1524D}" destId="{F70CABE7-0BE7-47DC-A71A-CEBAFFC72FDE}" srcOrd="0" destOrd="0" presId="urn:microsoft.com/office/officeart/2005/8/layout/venn2"/>
    <dgm:cxn modelId="{2543E4C9-58E4-4231-ACBD-8E81935934CE}" type="presOf" srcId="{7CB5C862-F945-40A7-A69A-46594E9D816B}" destId="{10FB5E9D-8E26-432F-9C9C-F4BB6E7F791D}" srcOrd="0" destOrd="0" presId="urn:microsoft.com/office/officeart/2005/8/layout/venn2"/>
    <dgm:cxn modelId="{153A62FB-9490-480C-934F-7D476FE32A3E}" type="presOf" srcId="{B2A6A7A5-746C-4FCF-8BCD-55A7DDE1524D}" destId="{26D97B12-A7CE-408E-BAD8-3B2BA4D123B4}" srcOrd="1" destOrd="0" presId="urn:microsoft.com/office/officeart/2005/8/layout/venn2"/>
    <dgm:cxn modelId="{90A80D4A-D701-4143-AF55-7F9C3F2B76FA}" type="presParOf" srcId="{10FB5E9D-8E26-432F-9C9C-F4BB6E7F791D}" destId="{F323EF86-331E-44BC-8031-75356F96C39F}" srcOrd="0" destOrd="0" presId="urn:microsoft.com/office/officeart/2005/8/layout/venn2"/>
    <dgm:cxn modelId="{D0D2CCB2-4CC1-4A72-9F67-B472B7E42ECE}" type="presParOf" srcId="{F323EF86-331E-44BC-8031-75356F96C39F}" destId="{F70CABE7-0BE7-47DC-A71A-CEBAFFC72FDE}" srcOrd="0" destOrd="0" presId="urn:microsoft.com/office/officeart/2005/8/layout/venn2"/>
    <dgm:cxn modelId="{BD357280-CD3C-42E5-BAFA-F421A40CE080}" type="presParOf" srcId="{F323EF86-331E-44BC-8031-75356F96C39F}" destId="{26D97B12-A7CE-408E-BAD8-3B2BA4D123B4}"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CB5C862-F945-40A7-A69A-46594E9D816B}" type="doc">
      <dgm:prSet loTypeId="urn:microsoft.com/office/officeart/2005/8/layout/venn2" loCatId="relationship" qsTypeId="urn:microsoft.com/office/officeart/2005/8/quickstyle/simple1#2" qsCatId="simple" csTypeId="urn:microsoft.com/office/officeart/2005/8/colors/accent1_2#2" csCatId="accent1" phldr="1"/>
      <dgm:spPr/>
      <dgm:t>
        <a:bodyPr/>
        <a:lstStyle/>
        <a:p>
          <a:endParaRPr lang="en-US"/>
        </a:p>
      </dgm:t>
    </dgm:pt>
    <dgm:pt modelId="{B2A6A7A5-746C-4FCF-8BCD-55A7DDE1524D}">
      <dgm:prSet phldrT="[Text]"/>
      <dgm:spPr>
        <a:blipFill rotWithShape="0">
          <a:blip xmlns:r="http://schemas.openxmlformats.org/officeDocument/2006/relationships" r:embed="rId1" cstate="email">
            <a:extLst>
              <a:ext uri="{28A0092B-C50C-407E-A947-70E740481C1C}">
                <a14:useLocalDpi xmlns:a14="http://schemas.microsoft.com/office/drawing/2010/main"/>
              </a:ext>
            </a:extLst>
          </a:blip>
          <a:srcRect/>
          <a:stretch>
            <a:fillRect l="-39000" r="-39000"/>
          </a:stretch>
        </a:blipFill>
      </dgm:spPr>
      <dgm:t>
        <a:bodyPr/>
        <a:lstStyle/>
        <a:p>
          <a:pPr algn="ctr"/>
          <a:r>
            <a:rPr lang="en-US" dirty="0"/>
            <a:t>     </a:t>
          </a:r>
        </a:p>
        <a:p>
          <a:pPr algn="r"/>
          <a:r>
            <a:rPr lang="en-US" dirty="0"/>
            <a:t>                 </a:t>
          </a:r>
          <a:r>
            <a:rPr lang="el-GR" b="1" dirty="0">
              <a:solidFill>
                <a:schemeClr val="tx1"/>
              </a:solidFill>
            </a:rPr>
            <a:t>Ασθενής</a:t>
          </a:r>
          <a:endParaRPr lang="en-US" b="1" dirty="0">
            <a:solidFill>
              <a:schemeClr val="tx1"/>
            </a:solidFill>
          </a:endParaRPr>
        </a:p>
      </dgm:t>
    </dgm:pt>
    <dgm:pt modelId="{D84F88B8-D84A-4A23-BBD6-2A00B095B686}" type="parTrans" cxnId="{446A0D48-3D08-4CA9-A888-83C23AE76FFA}">
      <dgm:prSet/>
      <dgm:spPr/>
      <dgm:t>
        <a:bodyPr/>
        <a:lstStyle/>
        <a:p>
          <a:endParaRPr lang="en-US"/>
        </a:p>
      </dgm:t>
    </dgm:pt>
    <dgm:pt modelId="{3010E28A-172B-4BAA-B981-23F6452D2139}" type="sibTrans" cxnId="{446A0D48-3D08-4CA9-A888-83C23AE76FFA}">
      <dgm:prSet/>
      <dgm:spPr/>
      <dgm:t>
        <a:bodyPr/>
        <a:lstStyle/>
        <a:p>
          <a:endParaRPr lang="en-US"/>
        </a:p>
      </dgm:t>
    </dgm:pt>
    <dgm:pt modelId="{10FB5E9D-8E26-432F-9C9C-F4BB6E7F791D}" type="pres">
      <dgm:prSet presAssocID="{7CB5C862-F945-40A7-A69A-46594E9D816B}" presName="Name0" presStyleCnt="0">
        <dgm:presLayoutVars>
          <dgm:chMax val="7"/>
          <dgm:resizeHandles val="exact"/>
        </dgm:presLayoutVars>
      </dgm:prSet>
      <dgm:spPr/>
    </dgm:pt>
    <dgm:pt modelId="{F323EF86-331E-44BC-8031-75356F96C39F}" type="pres">
      <dgm:prSet presAssocID="{7CB5C862-F945-40A7-A69A-46594E9D816B}" presName="comp1" presStyleCnt="0"/>
      <dgm:spPr/>
    </dgm:pt>
    <dgm:pt modelId="{F70CABE7-0BE7-47DC-A71A-CEBAFFC72FDE}" type="pres">
      <dgm:prSet presAssocID="{7CB5C862-F945-40A7-A69A-46594E9D816B}" presName="circle1" presStyleLbl="node1" presStyleIdx="0" presStyleCnt="1" custScaleX="99819" custLinFactNeighborX="20433"/>
      <dgm:spPr/>
    </dgm:pt>
    <dgm:pt modelId="{26D97B12-A7CE-408E-BAD8-3B2BA4D123B4}" type="pres">
      <dgm:prSet presAssocID="{7CB5C862-F945-40A7-A69A-46594E9D816B}" presName="c1text" presStyleLbl="node1" presStyleIdx="0" presStyleCnt="1">
        <dgm:presLayoutVars>
          <dgm:bulletEnabled val="1"/>
        </dgm:presLayoutVars>
      </dgm:prSet>
      <dgm:spPr/>
    </dgm:pt>
  </dgm:ptLst>
  <dgm:cxnLst>
    <dgm:cxn modelId="{493C9C2C-E7D1-4FAC-95E2-43541D4A143A}" type="presOf" srcId="{B2A6A7A5-746C-4FCF-8BCD-55A7DDE1524D}" destId="{26D97B12-A7CE-408E-BAD8-3B2BA4D123B4}" srcOrd="1" destOrd="0" presId="urn:microsoft.com/office/officeart/2005/8/layout/venn2"/>
    <dgm:cxn modelId="{446A0D48-3D08-4CA9-A888-83C23AE76FFA}" srcId="{7CB5C862-F945-40A7-A69A-46594E9D816B}" destId="{B2A6A7A5-746C-4FCF-8BCD-55A7DDE1524D}" srcOrd="0" destOrd="0" parTransId="{D84F88B8-D84A-4A23-BBD6-2A00B095B686}" sibTransId="{3010E28A-172B-4BAA-B981-23F6452D2139}"/>
    <dgm:cxn modelId="{1269AC9B-360E-4636-9030-EA04B4C094F6}" type="presOf" srcId="{7CB5C862-F945-40A7-A69A-46594E9D816B}" destId="{10FB5E9D-8E26-432F-9C9C-F4BB6E7F791D}" srcOrd="0" destOrd="0" presId="urn:microsoft.com/office/officeart/2005/8/layout/venn2"/>
    <dgm:cxn modelId="{66FE0CF0-D0A2-409F-9DCE-D1FB3EBB2815}" type="presOf" srcId="{B2A6A7A5-746C-4FCF-8BCD-55A7DDE1524D}" destId="{F70CABE7-0BE7-47DC-A71A-CEBAFFC72FDE}" srcOrd="0" destOrd="0" presId="urn:microsoft.com/office/officeart/2005/8/layout/venn2"/>
    <dgm:cxn modelId="{B5EE755B-821B-473D-A9C6-33CFB50460FF}" type="presParOf" srcId="{10FB5E9D-8E26-432F-9C9C-F4BB6E7F791D}" destId="{F323EF86-331E-44BC-8031-75356F96C39F}" srcOrd="0" destOrd="0" presId="urn:microsoft.com/office/officeart/2005/8/layout/venn2"/>
    <dgm:cxn modelId="{AC2E8F4E-BE08-4DAC-B453-940685C2051C}" type="presParOf" srcId="{F323EF86-331E-44BC-8031-75356F96C39F}" destId="{F70CABE7-0BE7-47DC-A71A-CEBAFFC72FDE}" srcOrd="0" destOrd="0" presId="urn:microsoft.com/office/officeart/2005/8/layout/venn2"/>
    <dgm:cxn modelId="{307434D6-18F3-4380-95B5-48831612FC4E}" type="presParOf" srcId="{F323EF86-331E-44BC-8031-75356F96C39F}" destId="{26D97B12-A7CE-408E-BAD8-3B2BA4D123B4}" srcOrd="1" destOrd="0" presId="urn:microsoft.com/office/officeart/2005/8/layout/venn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CB5C862-F945-40A7-A69A-46594E9D816B}" type="doc">
      <dgm:prSet loTypeId="urn:microsoft.com/office/officeart/2005/8/layout/venn2" loCatId="relationship" qsTypeId="urn:microsoft.com/office/officeart/2005/8/quickstyle/simple1#3" qsCatId="simple" csTypeId="urn:microsoft.com/office/officeart/2005/8/colors/accent1_2#3" csCatId="accent1" phldr="1"/>
      <dgm:spPr/>
      <dgm:t>
        <a:bodyPr/>
        <a:lstStyle/>
        <a:p>
          <a:endParaRPr lang="en-US"/>
        </a:p>
      </dgm:t>
    </dgm:pt>
    <dgm:pt modelId="{B2A6A7A5-746C-4FCF-8BCD-55A7DDE1524D}">
      <dgm:prSet phldrT="[Text]"/>
      <dgm:spPr>
        <a:blipFill rotWithShape="0">
          <a:blip xmlns:r="http://schemas.openxmlformats.org/officeDocument/2006/relationships" r:embed="rId1" cstate="email">
            <a:extLst>
              <a:ext uri="{28A0092B-C50C-407E-A947-70E740481C1C}">
                <a14:useLocalDpi xmlns:a14="http://schemas.microsoft.com/office/drawing/2010/main"/>
              </a:ext>
            </a:extLst>
          </a:blip>
          <a:srcRect/>
          <a:stretch>
            <a:fillRect l="-39000" r="-39000"/>
          </a:stretch>
        </a:blipFill>
      </dgm:spPr>
      <dgm:t>
        <a:bodyPr/>
        <a:lstStyle/>
        <a:p>
          <a:pPr algn="ctr"/>
          <a:r>
            <a:rPr lang="en-US" dirty="0"/>
            <a:t>     </a:t>
          </a:r>
        </a:p>
        <a:p>
          <a:pPr algn="r"/>
          <a:r>
            <a:rPr lang="en-US" dirty="0"/>
            <a:t>                   </a:t>
          </a:r>
          <a:r>
            <a:rPr lang="el-GR" b="1" dirty="0">
              <a:solidFill>
                <a:schemeClr val="tx1"/>
              </a:solidFill>
            </a:rPr>
            <a:t>Ασθενής</a:t>
          </a:r>
          <a:endParaRPr lang="en-US" b="1" dirty="0">
            <a:solidFill>
              <a:schemeClr val="tx1"/>
            </a:solidFill>
          </a:endParaRPr>
        </a:p>
      </dgm:t>
    </dgm:pt>
    <dgm:pt modelId="{D84F88B8-D84A-4A23-BBD6-2A00B095B686}" type="parTrans" cxnId="{446A0D48-3D08-4CA9-A888-83C23AE76FFA}">
      <dgm:prSet/>
      <dgm:spPr/>
      <dgm:t>
        <a:bodyPr/>
        <a:lstStyle/>
        <a:p>
          <a:endParaRPr lang="en-US"/>
        </a:p>
      </dgm:t>
    </dgm:pt>
    <dgm:pt modelId="{3010E28A-172B-4BAA-B981-23F6452D2139}" type="sibTrans" cxnId="{446A0D48-3D08-4CA9-A888-83C23AE76FFA}">
      <dgm:prSet/>
      <dgm:spPr/>
      <dgm:t>
        <a:bodyPr/>
        <a:lstStyle/>
        <a:p>
          <a:endParaRPr lang="en-US"/>
        </a:p>
      </dgm:t>
    </dgm:pt>
    <dgm:pt modelId="{10FB5E9D-8E26-432F-9C9C-F4BB6E7F791D}" type="pres">
      <dgm:prSet presAssocID="{7CB5C862-F945-40A7-A69A-46594E9D816B}" presName="Name0" presStyleCnt="0">
        <dgm:presLayoutVars>
          <dgm:chMax val="7"/>
          <dgm:resizeHandles val="exact"/>
        </dgm:presLayoutVars>
      </dgm:prSet>
      <dgm:spPr/>
    </dgm:pt>
    <dgm:pt modelId="{F323EF86-331E-44BC-8031-75356F96C39F}" type="pres">
      <dgm:prSet presAssocID="{7CB5C862-F945-40A7-A69A-46594E9D816B}" presName="comp1" presStyleCnt="0"/>
      <dgm:spPr/>
    </dgm:pt>
    <dgm:pt modelId="{F70CABE7-0BE7-47DC-A71A-CEBAFFC72FDE}" type="pres">
      <dgm:prSet presAssocID="{7CB5C862-F945-40A7-A69A-46594E9D816B}" presName="circle1" presStyleLbl="node1" presStyleIdx="0" presStyleCnt="1" custScaleX="99819" custLinFactNeighborX="20433"/>
      <dgm:spPr/>
    </dgm:pt>
    <dgm:pt modelId="{26D97B12-A7CE-408E-BAD8-3B2BA4D123B4}" type="pres">
      <dgm:prSet presAssocID="{7CB5C862-F945-40A7-A69A-46594E9D816B}" presName="c1text" presStyleLbl="node1" presStyleIdx="0" presStyleCnt="1">
        <dgm:presLayoutVars>
          <dgm:bulletEnabled val="1"/>
        </dgm:presLayoutVars>
      </dgm:prSet>
      <dgm:spPr/>
    </dgm:pt>
  </dgm:ptLst>
  <dgm:cxnLst>
    <dgm:cxn modelId="{493C9C2C-E7D1-4FAC-95E2-43541D4A143A}" type="presOf" srcId="{B2A6A7A5-746C-4FCF-8BCD-55A7DDE1524D}" destId="{26D97B12-A7CE-408E-BAD8-3B2BA4D123B4}" srcOrd="1" destOrd="0" presId="urn:microsoft.com/office/officeart/2005/8/layout/venn2"/>
    <dgm:cxn modelId="{446A0D48-3D08-4CA9-A888-83C23AE76FFA}" srcId="{7CB5C862-F945-40A7-A69A-46594E9D816B}" destId="{B2A6A7A5-746C-4FCF-8BCD-55A7DDE1524D}" srcOrd="0" destOrd="0" parTransId="{D84F88B8-D84A-4A23-BBD6-2A00B095B686}" sibTransId="{3010E28A-172B-4BAA-B981-23F6452D2139}"/>
    <dgm:cxn modelId="{1269AC9B-360E-4636-9030-EA04B4C094F6}" type="presOf" srcId="{7CB5C862-F945-40A7-A69A-46594E9D816B}" destId="{10FB5E9D-8E26-432F-9C9C-F4BB6E7F791D}" srcOrd="0" destOrd="0" presId="urn:microsoft.com/office/officeart/2005/8/layout/venn2"/>
    <dgm:cxn modelId="{66FE0CF0-D0A2-409F-9DCE-D1FB3EBB2815}" type="presOf" srcId="{B2A6A7A5-746C-4FCF-8BCD-55A7DDE1524D}" destId="{F70CABE7-0BE7-47DC-A71A-CEBAFFC72FDE}" srcOrd="0" destOrd="0" presId="urn:microsoft.com/office/officeart/2005/8/layout/venn2"/>
    <dgm:cxn modelId="{B5EE755B-821B-473D-A9C6-33CFB50460FF}" type="presParOf" srcId="{10FB5E9D-8E26-432F-9C9C-F4BB6E7F791D}" destId="{F323EF86-331E-44BC-8031-75356F96C39F}" srcOrd="0" destOrd="0" presId="urn:microsoft.com/office/officeart/2005/8/layout/venn2"/>
    <dgm:cxn modelId="{AC2E8F4E-BE08-4DAC-B453-940685C2051C}" type="presParOf" srcId="{F323EF86-331E-44BC-8031-75356F96C39F}" destId="{F70CABE7-0BE7-47DC-A71A-CEBAFFC72FDE}" srcOrd="0" destOrd="0" presId="urn:microsoft.com/office/officeart/2005/8/layout/venn2"/>
    <dgm:cxn modelId="{307434D6-18F3-4380-95B5-48831612FC4E}" type="presParOf" srcId="{F323EF86-331E-44BC-8031-75356F96C39F}" destId="{26D97B12-A7CE-408E-BAD8-3B2BA4D123B4}" srcOrd="1" destOrd="0" presId="urn:microsoft.com/office/officeart/2005/8/layout/venn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CB5C862-F945-40A7-A69A-46594E9D816B}" type="doc">
      <dgm:prSet loTypeId="urn:microsoft.com/office/officeart/2005/8/layout/venn2" loCatId="relationship" qsTypeId="urn:microsoft.com/office/officeart/2005/8/quickstyle/simple1#4" qsCatId="simple" csTypeId="urn:microsoft.com/office/officeart/2005/8/colors/accent1_2#4" csCatId="accent1" phldr="1"/>
      <dgm:spPr/>
      <dgm:t>
        <a:bodyPr/>
        <a:lstStyle/>
        <a:p>
          <a:endParaRPr lang="en-US"/>
        </a:p>
      </dgm:t>
    </dgm:pt>
    <dgm:pt modelId="{B2A6A7A5-746C-4FCF-8BCD-55A7DDE1524D}">
      <dgm:prSet phldrT="[Text]"/>
      <dgm:spPr>
        <a:blipFill rotWithShape="0">
          <a:blip xmlns:r="http://schemas.openxmlformats.org/officeDocument/2006/relationships" r:embed="rId1" cstate="email">
            <a:extLst>
              <a:ext uri="{28A0092B-C50C-407E-A947-70E740481C1C}">
                <a14:useLocalDpi xmlns:a14="http://schemas.microsoft.com/office/drawing/2010/main"/>
              </a:ext>
            </a:extLst>
          </a:blip>
          <a:srcRect/>
          <a:stretch>
            <a:fillRect l="-39000" r="-39000"/>
          </a:stretch>
        </a:blipFill>
      </dgm:spPr>
      <dgm:t>
        <a:bodyPr/>
        <a:lstStyle/>
        <a:p>
          <a:pPr algn="ctr"/>
          <a:r>
            <a:rPr lang="en-US" dirty="0"/>
            <a:t>     </a:t>
          </a:r>
        </a:p>
        <a:p>
          <a:pPr algn="r"/>
          <a:r>
            <a:rPr lang="en-US" dirty="0"/>
            <a:t>                 </a:t>
          </a:r>
          <a:r>
            <a:rPr lang="el-GR" b="1" dirty="0">
              <a:solidFill>
                <a:schemeClr val="tx1"/>
              </a:solidFill>
            </a:rPr>
            <a:t>Ασθενής</a:t>
          </a:r>
          <a:endParaRPr lang="en-US" b="1" dirty="0">
            <a:solidFill>
              <a:schemeClr val="tx1"/>
            </a:solidFill>
          </a:endParaRPr>
        </a:p>
      </dgm:t>
    </dgm:pt>
    <dgm:pt modelId="{D84F88B8-D84A-4A23-BBD6-2A00B095B686}" type="parTrans" cxnId="{446A0D48-3D08-4CA9-A888-83C23AE76FFA}">
      <dgm:prSet/>
      <dgm:spPr/>
      <dgm:t>
        <a:bodyPr/>
        <a:lstStyle/>
        <a:p>
          <a:endParaRPr lang="en-US"/>
        </a:p>
      </dgm:t>
    </dgm:pt>
    <dgm:pt modelId="{3010E28A-172B-4BAA-B981-23F6452D2139}" type="sibTrans" cxnId="{446A0D48-3D08-4CA9-A888-83C23AE76FFA}">
      <dgm:prSet/>
      <dgm:spPr/>
      <dgm:t>
        <a:bodyPr/>
        <a:lstStyle/>
        <a:p>
          <a:endParaRPr lang="en-US"/>
        </a:p>
      </dgm:t>
    </dgm:pt>
    <dgm:pt modelId="{10FB5E9D-8E26-432F-9C9C-F4BB6E7F791D}" type="pres">
      <dgm:prSet presAssocID="{7CB5C862-F945-40A7-A69A-46594E9D816B}" presName="Name0" presStyleCnt="0">
        <dgm:presLayoutVars>
          <dgm:chMax val="7"/>
          <dgm:resizeHandles val="exact"/>
        </dgm:presLayoutVars>
      </dgm:prSet>
      <dgm:spPr/>
    </dgm:pt>
    <dgm:pt modelId="{F323EF86-331E-44BC-8031-75356F96C39F}" type="pres">
      <dgm:prSet presAssocID="{7CB5C862-F945-40A7-A69A-46594E9D816B}" presName="comp1" presStyleCnt="0"/>
      <dgm:spPr/>
    </dgm:pt>
    <dgm:pt modelId="{F70CABE7-0BE7-47DC-A71A-CEBAFFC72FDE}" type="pres">
      <dgm:prSet presAssocID="{7CB5C862-F945-40A7-A69A-46594E9D816B}" presName="circle1" presStyleLbl="node1" presStyleIdx="0" presStyleCnt="1" custScaleX="99819" custLinFactNeighborX="20433"/>
      <dgm:spPr/>
    </dgm:pt>
    <dgm:pt modelId="{26D97B12-A7CE-408E-BAD8-3B2BA4D123B4}" type="pres">
      <dgm:prSet presAssocID="{7CB5C862-F945-40A7-A69A-46594E9D816B}" presName="c1text" presStyleLbl="node1" presStyleIdx="0" presStyleCnt="1">
        <dgm:presLayoutVars>
          <dgm:bulletEnabled val="1"/>
        </dgm:presLayoutVars>
      </dgm:prSet>
      <dgm:spPr/>
    </dgm:pt>
  </dgm:ptLst>
  <dgm:cxnLst>
    <dgm:cxn modelId="{493C9C2C-E7D1-4FAC-95E2-43541D4A143A}" type="presOf" srcId="{B2A6A7A5-746C-4FCF-8BCD-55A7DDE1524D}" destId="{26D97B12-A7CE-408E-BAD8-3B2BA4D123B4}" srcOrd="1" destOrd="0" presId="urn:microsoft.com/office/officeart/2005/8/layout/venn2"/>
    <dgm:cxn modelId="{446A0D48-3D08-4CA9-A888-83C23AE76FFA}" srcId="{7CB5C862-F945-40A7-A69A-46594E9D816B}" destId="{B2A6A7A5-746C-4FCF-8BCD-55A7DDE1524D}" srcOrd="0" destOrd="0" parTransId="{D84F88B8-D84A-4A23-BBD6-2A00B095B686}" sibTransId="{3010E28A-172B-4BAA-B981-23F6452D2139}"/>
    <dgm:cxn modelId="{1269AC9B-360E-4636-9030-EA04B4C094F6}" type="presOf" srcId="{7CB5C862-F945-40A7-A69A-46594E9D816B}" destId="{10FB5E9D-8E26-432F-9C9C-F4BB6E7F791D}" srcOrd="0" destOrd="0" presId="urn:microsoft.com/office/officeart/2005/8/layout/venn2"/>
    <dgm:cxn modelId="{66FE0CF0-D0A2-409F-9DCE-D1FB3EBB2815}" type="presOf" srcId="{B2A6A7A5-746C-4FCF-8BCD-55A7DDE1524D}" destId="{F70CABE7-0BE7-47DC-A71A-CEBAFFC72FDE}" srcOrd="0" destOrd="0" presId="urn:microsoft.com/office/officeart/2005/8/layout/venn2"/>
    <dgm:cxn modelId="{B5EE755B-821B-473D-A9C6-33CFB50460FF}" type="presParOf" srcId="{10FB5E9D-8E26-432F-9C9C-F4BB6E7F791D}" destId="{F323EF86-331E-44BC-8031-75356F96C39F}" srcOrd="0" destOrd="0" presId="urn:microsoft.com/office/officeart/2005/8/layout/venn2"/>
    <dgm:cxn modelId="{AC2E8F4E-BE08-4DAC-B453-940685C2051C}" type="presParOf" srcId="{F323EF86-331E-44BC-8031-75356F96C39F}" destId="{F70CABE7-0BE7-47DC-A71A-CEBAFFC72FDE}" srcOrd="0" destOrd="0" presId="urn:microsoft.com/office/officeart/2005/8/layout/venn2"/>
    <dgm:cxn modelId="{307434D6-18F3-4380-95B5-48831612FC4E}" type="presParOf" srcId="{F323EF86-331E-44BC-8031-75356F96C39F}" destId="{26D97B12-A7CE-408E-BAD8-3B2BA4D123B4}" srcOrd="1" destOrd="0" presId="urn:microsoft.com/office/officeart/2005/8/layout/venn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15A9EF9-FB76-483F-832B-A12C6C215668}" type="doc">
      <dgm:prSet loTypeId="urn:microsoft.com/office/officeart/2008/layout/AlternatingHexagons" loCatId="list" qsTypeId="urn:microsoft.com/office/officeart/2005/8/quickstyle/simple1#5" qsCatId="simple" csTypeId="urn:microsoft.com/office/officeart/2005/8/colors/accent1_2#5" csCatId="accent1" phldr="1"/>
      <dgm:spPr/>
      <dgm:t>
        <a:bodyPr/>
        <a:lstStyle/>
        <a:p>
          <a:endParaRPr lang="en-US"/>
        </a:p>
      </dgm:t>
    </dgm:pt>
    <dgm:pt modelId="{86782E02-8890-4035-922D-77D0D53BA2E5}">
      <dgm:prSet phldrT="[Text]"/>
      <dgm:spPr>
        <a:noFill/>
        <a:ln>
          <a:noFill/>
        </a:ln>
      </dgm:spPr>
      <dgm:t>
        <a:bodyPr/>
        <a:lstStyle/>
        <a:p>
          <a:endParaRPr lang="en-US"/>
        </a:p>
      </dgm:t>
    </dgm:pt>
    <dgm:pt modelId="{E86F3CD2-6991-4D26-93E4-8C5E8431DD5E}" type="parTrans" cxnId="{285EFF8D-DDC1-4123-878E-720BAFDD1CA3}">
      <dgm:prSet/>
      <dgm:spPr/>
      <dgm:t>
        <a:bodyPr/>
        <a:lstStyle/>
        <a:p>
          <a:endParaRPr lang="en-US"/>
        </a:p>
      </dgm:t>
    </dgm:pt>
    <dgm:pt modelId="{E4051463-FAAC-4CBB-86B4-99A2CAC6C6C6}" type="sibTrans" cxnId="{285EFF8D-DDC1-4123-878E-720BAFDD1CA3}">
      <dgm:prSet/>
      <dgm:spPr>
        <a:noFill/>
      </dgm:spPr>
      <dgm:t>
        <a:bodyPr/>
        <a:lstStyle/>
        <a:p>
          <a:pPr marL="0" lvl="0" defTabSz="1600200">
            <a:lnSpc>
              <a:spcPct val="90000"/>
            </a:lnSpc>
            <a:spcBef>
              <a:spcPct val="0"/>
            </a:spcBef>
            <a:spcAft>
              <a:spcPct val="35000"/>
            </a:spcAft>
            <a:buNone/>
          </a:pPr>
          <a:endParaRPr lang="en-US"/>
        </a:p>
      </dgm:t>
    </dgm:pt>
    <dgm:pt modelId="{0710BAEC-47BB-4AB3-98D9-FC97E3958197}">
      <dgm:prSet phldrT="[Text]" custT="1"/>
      <dgm:spPr/>
      <dgm:t>
        <a:bodyPr/>
        <a:lstStyle/>
        <a:p>
          <a:r>
            <a:rPr lang="el-GR" sz="1800">
              <a:solidFill>
                <a:schemeClr val="tx1"/>
              </a:solidFill>
            </a:rPr>
            <a:t>Ευαισθητοποίηση για την άνοια</a:t>
          </a:r>
          <a:endParaRPr lang="en-US" sz="1800">
            <a:solidFill>
              <a:schemeClr val="tx1"/>
            </a:solidFill>
          </a:endParaRPr>
        </a:p>
      </dgm:t>
    </dgm:pt>
    <dgm:pt modelId="{9C9378EF-E1C9-4E41-8B56-AC4B4F1D6213}" type="parTrans" cxnId="{77F20B17-F07F-45E9-BDE9-DF27A8F21F21}">
      <dgm:prSet/>
      <dgm:spPr/>
      <dgm:t>
        <a:bodyPr/>
        <a:lstStyle/>
        <a:p>
          <a:endParaRPr lang="en-US"/>
        </a:p>
      </dgm:t>
    </dgm:pt>
    <dgm:pt modelId="{0B9F0BB9-64BC-4BA5-96A0-48174B4E22BF}" type="sibTrans" cxnId="{77F20B17-F07F-45E9-BDE9-DF27A8F21F21}">
      <dgm:prSet/>
      <dgm:spPr/>
      <dgm:t>
        <a:bodyPr/>
        <a:lstStyle/>
        <a:p>
          <a:endParaRPr lang="en-US"/>
        </a:p>
      </dgm:t>
    </dgm:pt>
    <dgm:pt modelId="{BF28AC27-A92D-43EA-8F53-79C2CDB37584}">
      <dgm:prSet phldrT="[Text]" custT="1"/>
      <dgm:spPr/>
      <dgm:t>
        <a:bodyPr/>
        <a:lstStyle/>
        <a:p>
          <a:pPr algn="l"/>
          <a:r>
            <a:rPr lang="el-GR" sz="1800"/>
            <a:t>Μείωση κινδύνου</a:t>
          </a:r>
          <a:endParaRPr lang="en-US" sz="1800"/>
        </a:p>
      </dgm:t>
    </dgm:pt>
    <dgm:pt modelId="{C0C17DA8-210E-4B1D-8886-3D8CFA5E33DD}" type="parTrans" cxnId="{E7FE9F4B-F988-4673-AEEF-3965F5FA566E}">
      <dgm:prSet/>
      <dgm:spPr/>
      <dgm:t>
        <a:bodyPr/>
        <a:lstStyle/>
        <a:p>
          <a:endParaRPr lang="en-US"/>
        </a:p>
      </dgm:t>
    </dgm:pt>
    <dgm:pt modelId="{9EC33510-ED23-47C1-81E6-0EEC9543BD35}" type="sibTrans" cxnId="{E7FE9F4B-F988-4673-AEEF-3965F5FA566E}">
      <dgm:prSet/>
      <dgm:spPr/>
      <dgm:t>
        <a:bodyPr/>
        <a:lstStyle/>
        <a:p>
          <a:endParaRPr lang="en-US"/>
        </a:p>
      </dgm:t>
    </dgm:pt>
    <dgm:pt modelId="{8B7D7BA0-FB5E-4657-93FF-BE4F4F6D1DEB}">
      <dgm:prSet phldrT="[Text]"/>
      <dgm:spPr>
        <a:solidFill>
          <a:schemeClr val="bg1"/>
        </a:solidFill>
        <a:ln>
          <a:noFill/>
        </a:ln>
      </dgm:spPr>
      <dgm:t>
        <a:bodyPr/>
        <a:lstStyle/>
        <a:p>
          <a:endParaRPr lang="en-US"/>
        </a:p>
      </dgm:t>
    </dgm:pt>
    <dgm:pt modelId="{5CB082D9-0749-40BA-8A5D-471E82A09554}" type="parTrans" cxnId="{0EA2AED9-88EB-431E-BF8A-089662B5830F}">
      <dgm:prSet/>
      <dgm:spPr/>
      <dgm:t>
        <a:bodyPr/>
        <a:lstStyle/>
        <a:p>
          <a:endParaRPr lang="en-US"/>
        </a:p>
      </dgm:t>
    </dgm:pt>
    <dgm:pt modelId="{B82D4C67-0FA0-4202-B218-22C7BD78A23A}" type="sibTrans" cxnId="{0EA2AED9-88EB-431E-BF8A-089662B5830F}">
      <dgm:prSet/>
      <dgm:spPr>
        <a:solidFill>
          <a:schemeClr val="bg1"/>
        </a:solidFill>
        <a:ln>
          <a:noFill/>
        </a:ln>
      </dgm:spPr>
      <dgm:t>
        <a:bodyPr/>
        <a:lstStyle/>
        <a:p>
          <a:endParaRPr lang="en-US"/>
        </a:p>
      </dgm:t>
    </dgm:pt>
    <dgm:pt modelId="{9AAEE243-31A9-4FB6-9839-3274C0DBCDAE}">
      <dgm:prSet phldrT="[Text]" custT="1"/>
      <dgm:spPr/>
      <dgm:t>
        <a:bodyPr/>
        <a:lstStyle/>
        <a:p>
          <a:r>
            <a:rPr lang="el-GR" sz="1800"/>
            <a:t>Διάγνωση &amp;Θεραπεία</a:t>
          </a:r>
          <a:endParaRPr lang="en-US" sz="1800"/>
        </a:p>
      </dgm:t>
    </dgm:pt>
    <dgm:pt modelId="{BC3B59BE-42A3-401C-970D-A2B63174BCC2}" type="parTrans" cxnId="{FE7C0AAB-8F3A-4D3D-8FAF-E63D47D7FD85}">
      <dgm:prSet/>
      <dgm:spPr/>
      <dgm:t>
        <a:bodyPr/>
        <a:lstStyle/>
        <a:p>
          <a:endParaRPr lang="en-US"/>
        </a:p>
      </dgm:t>
    </dgm:pt>
    <dgm:pt modelId="{04E001F3-BDA2-4F42-87A2-73FC261EE0C9}" type="sibTrans" cxnId="{FE7C0AAB-8F3A-4D3D-8FAF-E63D47D7FD85}">
      <dgm:prSet/>
      <dgm:spPr/>
      <dgm:t>
        <a:bodyPr/>
        <a:lstStyle/>
        <a:p>
          <a:endParaRPr lang="en-US"/>
        </a:p>
      </dgm:t>
    </dgm:pt>
    <dgm:pt modelId="{FAEEEB3E-82AB-4CD7-9B41-B05A2E066A60}">
      <dgm:prSet phldrT="[Text]"/>
      <dgm:spPr>
        <a:solidFill>
          <a:schemeClr val="bg1"/>
        </a:solidFill>
        <a:ln>
          <a:noFill/>
        </a:ln>
      </dgm:spPr>
      <dgm:t>
        <a:bodyPr/>
        <a:lstStyle/>
        <a:p>
          <a:endParaRPr lang="en-US"/>
        </a:p>
      </dgm:t>
    </dgm:pt>
    <dgm:pt modelId="{0581A1DD-1C28-459E-9A50-7800D4B4B896}" type="parTrans" cxnId="{66EFA99F-1F02-4804-8879-D373AFDB253F}">
      <dgm:prSet/>
      <dgm:spPr/>
      <dgm:t>
        <a:bodyPr/>
        <a:lstStyle/>
        <a:p>
          <a:endParaRPr lang="en-US"/>
        </a:p>
      </dgm:t>
    </dgm:pt>
    <dgm:pt modelId="{9043D876-08A5-4D13-ADA3-BFC5F1E4DCC3}" type="sibTrans" cxnId="{66EFA99F-1F02-4804-8879-D373AFDB253F}">
      <dgm:prSet/>
      <dgm:spPr>
        <a:solidFill>
          <a:schemeClr val="bg1"/>
        </a:solidFill>
        <a:ln>
          <a:noFill/>
        </a:ln>
      </dgm:spPr>
      <dgm:t>
        <a:bodyPr/>
        <a:lstStyle/>
        <a:p>
          <a:endParaRPr lang="en-US"/>
        </a:p>
      </dgm:t>
    </dgm:pt>
    <dgm:pt modelId="{EC84991A-72B6-47DF-A0AF-BE2BB61EBDFF}">
      <dgm:prSet phldrT="[Text]" custT="1"/>
      <dgm:spPr/>
      <dgm:t>
        <a:bodyPr/>
        <a:lstStyle/>
        <a:p>
          <a:pPr algn="r"/>
          <a:r>
            <a:rPr lang="el-GR" sz="1800"/>
            <a:t>φροντίδα</a:t>
          </a:r>
          <a:endParaRPr lang="en-US" sz="1800"/>
        </a:p>
      </dgm:t>
    </dgm:pt>
    <dgm:pt modelId="{D46E247D-6356-457E-9838-3D60BA1C8CF0}" type="parTrans" cxnId="{D13410AA-EC7F-4EA3-8CA0-6C7B5F7E8C7F}">
      <dgm:prSet/>
      <dgm:spPr/>
      <dgm:t>
        <a:bodyPr/>
        <a:lstStyle/>
        <a:p>
          <a:endParaRPr lang="en-US"/>
        </a:p>
      </dgm:t>
    </dgm:pt>
    <dgm:pt modelId="{154F2350-6CA1-45F4-95E9-FF70C5D5F58F}" type="sibTrans" cxnId="{D13410AA-EC7F-4EA3-8CA0-6C7B5F7E8C7F}">
      <dgm:prSet/>
      <dgm:spPr/>
      <dgm:t>
        <a:bodyPr/>
        <a:lstStyle/>
        <a:p>
          <a:endParaRPr lang="en-US"/>
        </a:p>
      </dgm:t>
    </dgm:pt>
    <dgm:pt modelId="{3857BF54-FEDC-4F44-9B88-159A36CCCF0A}">
      <dgm:prSet phldrT="[Text]"/>
      <dgm:spPr>
        <a:solidFill>
          <a:schemeClr val="bg1"/>
        </a:solidFill>
        <a:ln>
          <a:noFill/>
        </a:ln>
      </dgm:spPr>
      <dgm:t>
        <a:bodyPr/>
        <a:lstStyle/>
        <a:p>
          <a:endParaRPr lang="en-US"/>
        </a:p>
      </dgm:t>
    </dgm:pt>
    <dgm:pt modelId="{137AF3A6-B4C4-4CD7-A911-6206A7195EED}" type="sibTrans" cxnId="{02DB8324-AEB9-4DDB-BACF-C77206DBEBB9}">
      <dgm:prSet/>
      <dgm:spPr>
        <a:solidFill>
          <a:schemeClr val="bg1"/>
        </a:solidFill>
        <a:ln>
          <a:noFill/>
        </a:ln>
      </dgm:spPr>
      <dgm:t>
        <a:bodyPr/>
        <a:lstStyle/>
        <a:p>
          <a:endParaRPr lang="en-US"/>
        </a:p>
      </dgm:t>
    </dgm:pt>
    <dgm:pt modelId="{145A207B-B6D2-4FBC-955E-FC54D4176727}" type="parTrans" cxnId="{02DB8324-AEB9-4DDB-BACF-C77206DBEBB9}">
      <dgm:prSet/>
      <dgm:spPr/>
      <dgm:t>
        <a:bodyPr/>
        <a:lstStyle/>
        <a:p>
          <a:endParaRPr lang="en-US"/>
        </a:p>
      </dgm:t>
    </dgm:pt>
    <dgm:pt modelId="{C53DD9B5-D635-4875-A79F-F396D4603E75}" type="pres">
      <dgm:prSet presAssocID="{615A9EF9-FB76-483F-832B-A12C6C215668}" presName="Name0" presStyleCnt="0">
        <dgm:presLayoutVars>
          <dgm:chMax/>
          <dgm:chPref/>
          <dgm:dir/>
          <dgm:animLvl val="lvl"/>
        </dgm:presLayoutVars>
      </dgm:prSet>
      <dgm:spPr/>
    </dgm:pt>
    <dgm:pt modelId="{03DA344F-8037-4DC4-9C0E-31BE6C58E5E3}" type="pres">
      <dgm:prSet presAssocID="{86782E02-8890-4035-922D-77D0D53BA2E5}" presName="composite" presStyleCnt="0"/>
      <dgm:spPr/>
    </dgm:pt>
    <dgm:pt modelId="{55664F53-0B84-4207-A1F2-60CAF3165D77}" type="pres">
      <dgm:prSet presAssocID="{86782E02-8890-4035-922D-77D0D53BA2E5}" presName="Parent1" presStyleLbl="node1" presStyleIdx="0" presStyleCnt="8" custLinFactNeighborX="71180" custLinFactNeighborY="-4444">
        <dgm:presLayoutVars>
          <dgm:chMax val="1"/>
          <dgm:chPref val="1"/>
          <dgm:bulletEnabled val="1"/>
        </dgm:presLayoutVars>
      </dgm:prSet>
      <dgm:spPr/>
    </dgm:pt>
    <dgm:pt modelId="{720EC5E4-9341-40D3-8310-3339C0A196FF}" type="pres">
      <dgm:prSet presAssocID="{86782E02-8890-4035-922D-77D0D53BA2E5}" presName="Childtext1" presStyleLbl="revTx" presStyleIdx="0" presStyleCnt="4" custScaleX="236504" custLinFactNeighborX="93330" custLinFactNeighborY="-33306">
        <dgm:presLayoutVars>
          <dgm:chMax val="0"/>
          <dgm:chPref val="0"/>
          <dgm:bulletEnabled val="1"/>
        </dgm:presLayoutVars>
      </dgm:prSet>
      <dgm:spPr/>
    </dgm:pt>
    <dgm:pt modelId="{FF3FDE7C-797C-4CD7-BBEF-F76BAEA03B11}" type="pres">
      <dgm:prSet presAssocID="{86782E02-8890-4035-922D-77D0D53BA2E5}" presName="BalanceSpacing" presStyleCnt="0"/>
      <dgm:spPr/>
    </dgm:pt>
    <dgm:pt modelId="{0A0BFBE6-9906-419E-85F8-BA4EF901762D}" type="pres">
      <dgm:prSet presAssocID="{86782E02-8890-4035-922D-77D0D53BA2E5}" presName="BalanceSpacing1" presStyleCnt="0"/>
      <dgm:spPr/>
    </dgm:pt>
    <dgm:pt modelId="{013D3E3F-3C5D-4A4F-8064-189E650005CD}" type="pres">
      <dgm:prSet presAssocID="{E4051463-FAAC-4CBB-86B4-99A2CAC6C6C6}" presName="Accent1Text" presStyleLbl="node1" presStyleIdx="1" presStyleCnt="8" custScaleX="151413" custScaleY="151196" custLinFactNeighborX="-54510" custLinFactNeighborY="9563"/>
      <dgm:spPr/>
    </dgm:pt>
    <dgm:pt modelId="{FD1A058D-CDD5-4B87-BA29-8695504783A8}" type="pres">
      <dgm:prSet presAssocID="{E4051463-FAAC-4CBB-86B4-99A2CAC6C6C6}" presName="spaceBetweenRectangles" presStyleCnt="0"/>
      <dgm:spPr/>
    </dgm:pt>
    <dgm:pt modelId="{DFBCD7A3-AEB7-488B-89FF-6E86250A3D68}" type="pres">
      <dgm:prSet presAssocID="{3857BF54-FEDC-4F44-9B88-159A36CCCF0A}" presName="composite" presStyleCnt="0"/>
      <dgm:spPr/>
    </dgm:pt>
    <dgm:pt modelId="{C18755A6-A43D-4F75-89BE-C468BF901EA9}" type="pres">
      <dgm:prSet presAssocID="{3857BF54-FEDC-4F44-9B88-159A36CCCF0A}" presName="Parent1" presStyleLbl="node1" presStyleIdx="2" presStyleCnt="8" custLinFactX="-51404" custLinFactNeighborX="-100000" custLinFactNeighborY="34177">
        <dgm:presLayoutVars>
          <dgm:chMax val="1"/>
          <dgm:chPref val="1"/>
          <dgm:bulletEnabled val="1"/>
        </dgm:presLayoutVars>
      </dgm:prSet>
      <dgm:spPr/>
    </dgm:pt>
    <dgm:pt modelId="{2B0D645B-7440-4237-B7D2-A86D3CE4B88E}" type="pres">
      <dgm:prSet presAssocID="{3857BF54-FEDC-4F44-9B88-159A36CCCF0A}" presName="Childtext1" presStyleLbl="revTx" presStyleIdx="1" presStyleCnt="4" custScaleX="92152" custLinFactX="-44460" custLinFactNeighborX="-100000" custLinFactNeighborY="-33255">
        <dgm:presLayoutVars>
          <dgm:chMax val="0"/>
          <dgm:chPref val="0"/>
          <dgm:bulletEnabled val="1"/>
        </dgm:presLayoutVars>
      </dgm:prSet>
      <dgm:spPr/>
    </dgm:pt>
    <dgm:pt modelId="{7C9B9AEE-BDEC-4969-BEA4-9D63053A0C7B}" type="pres">
      <dgm:prSet presAssocID="{3857BF54-FEDC-4F44-9B88-159A36CCCF0A}" presName="BalanceSpacing" presStyleCnt="0"/>
      <dgm:spPr/>
    </dgm:pt>
    <dgm:pt modelId="{DA6CDCC6-F84D-4529-97DB-B78FF9DAE9BB}" type="pres">
      <dgm:prSet presAssocID="{3857BF54-FEDC-4F44-9B88-159A36CCCF0A}" presName="BalanceSpacing1" presStyleCnt="0"/>
      <dgm:spPr/>
    </dgm:pt>
    <dgm:pt modelId="{E145BBA5-B42C-4CFF-BE4A-D380B656FB45}" type="pres">
      <dgm:prSet presAssocID="{137AF3A6-B4C4-4CD7-A911-6206A7195EED}" presName="Accent1Text" presStyleLbl="node1" presStyleIdx="3" presStyleCnt="8" custLinFactNeighborX="-98385" custLinFactNeighborY="12888"/>
      <dgm:spPr/>
    </dgm:pt>
    <dgm:pt modelId="{40E8AC23-EBE4-461D-B3A1-A8C67F16FC0F}" type="pres">
      <dgm:prSet presAssocID="{137AF3A6-B4C4-4CD7-A911-6206A7195EED}" presName="spaceBetweenRectangles" presStyleCnt="0"/>
      <dgm:spPr/>
    </dgm:pt>
    <dgm:pt modelId="{FCD4E077-9674-46DB-AC59-67660E5F4AA9}" type="pres">
      <dgm:prSet presAssocID="{8B7D7BA0-FB5E-4657-93FF-BE4F4F6D1DEB}" presName="composite" presStyleCnt="0"/>
      <dgm:spPr/>
    </dgm:pt>
    <dgm:pt modelId="{3A1FE1C8-1B12-4522-A87D-5CCAE8013BDC}" type="pres">
      <dgm:prSet presAssocID="{8B7D7BA0-FB5E-4657-93FF-BE4F4F6D1DEB}" presName="Parent1" presStyleLbl="node1" presStyleIdx="4" presStyleCnt="8" custLinFactNeighborX="505" custLinFactNeighborY="8519">
        <dgm:presLayoutVars>
          <dgm:chMax val="1"/>
          <dgm:chPref val="1"/>
          <dgm:bulletEnabled val="1"/>
        </dgm:presLayoutVars>
      </dgm:prSet>
      <dgm:spPr/>
    </dgm:pt>
    <dgm:pt modelId="{1D62E618-C1BF-44EA-8048-91ACA5822BF6}" type="pres">
      <dgm:prSet presAssocID="{8B7D7BA0-FB5E-4657-93FF-BE4F4F6D1DEB}" presName="Childtext1" presStyleLbl="revTx" presStyleIdx="2" presStyleCnt="4" custScaleX="191909" custLinFactY="-71088" custLinFactNeighborX="52507" custLinFactNeighborY="-100000">
        <dgm:presLayoutVars>
          <dgm:chMax val="0"/>
          <dgm:chPref val="0"/>
          <dgm:bulletEnabled val="1"/>
        </dgm:presLayoutVars>
      </dgm:prSet>
      <dgm:spPr/>
    </dgm:pt>
    <dgm:pt modelId="{B105DE26-3237-4247-BCF9-FEF3F7F24362}" type="pres">
      <dgm:prSet presAssocID="{8B7D7BA0-FB5E-4657-93FF-BE4F4F6D1DEB}" presName="BalanceSpacing" presStyleCnt="0"/>
      <dgm:spPr/>
    </dgm:pt>
    <dgm:pt modelId="{B9E03009-F1BD-489F-9856-0F83AE2AB043}" type="pres">
      <dgm:prSet presAssocID="{8B7D7BA0-FB5E-4657-93FF-BE4F4F6D1DEB}" presName="BalanceSpacing1" presStyleCnt="0"/>
      <dgm:spPr/>
    </dgm:pt>
    <dgm:pt modelId="{A0B6F2B1-787B-4EFB-B15F-5F34B21C16ED}" type="pres">
      <dgm:prSet presAssocID="{B82D4C67-0FA0-4202-B218-22C7BD78A23A}" presName="Accent1Text" presStyleLbl="node1" presStyleIdx="5" presStyleCnt="8" custLinFactNeighborX="-84044" custLinFactNeighborY="36176"/>
      <dgm:spPr/>
    </dgm:pt>
    <dgm:pt modelId="{4BB2B30D-E002-40FC-98EB-5F1906AE6D0A}" type="pres">
      <dgm:prSet presAssocID="{B82D4C67-0FA0-4202-B218-22C7BD78A23A}" presName="spaceBetweenRectangles" presStyleCnt="0"/>
      <dgm:spPr/>
    </dgm:pt>
    <dgm:pt modelId="{B1393B0E-BFD5-42F3-BCB1-CC5C99F1C18F}" type="pres">
      <dgm:prSet presAssocID="{FAEEEB3E-82AB-4CD7-9B41-B05A2E066A60}" presName="composite" presStyleCnt="0"/>
      <dgm:spPr/>
    </dgm:pt>
    <dgm:pt modelId="{D59FC4C6-8266-44D0-B9E8-ECF2A2F992DE}" type="pres">
      <dgm:prSet presAssocID="{FAEEEB3E-82AB-4CD7-9B41-B05A2E066A60}" presName="Parent1" presStyleLbl="node1" presStyleIdx="6" presStyleCnt="8" custScaleY="74715" custLinFactNeighborX="-4652" custLinFactNeighborY="23360">
        <dgm:presLayoutVars>
          <dgm:chMax val="1"/>
          <dgm:chPref val="1"/>
          <dgm:bulletEnabled val="1"/>
        </dgm:presLayoutVars>
      </dgm:prSet>
      <dgm:spPr/>
    </dgm:pt>
    <dgm:pt modelId="{7A9889BB-87F8-406F-91FF-C5F578CB5E3B}" type="pres">
      <dgm:prSet presAssocID="{FAEEEB3E-82AB-4CD7-9B41-B05A2E066A60}" presName="Childtext1" presStyleLbl="revTx" presStyleIdx="3" presStyleCnt="4" custScaleX="99056" custScaleY="84227" custLinFactX="-33667" custLinFactY="-37674" custLinFactNeighborX="-100000" custLinFactNeighborY="-100000">
        <dgm:presLayoutVars>
          <dgm:chMax val="0"/>
          <dgm:chPref val="0"/>
          <dgm:bulletEnabled val="1"/>
        </dgm:presLayoutVars>
      </dgm:prSet>
      <dgm:spPr/>
    </dgm:pt>
    <dgm:pt modelId="{C607DACF-A842-4D63-828A-6B064ED84EB1}" type="pres">
      <dgm:prSet presAssocID="{FAEEEB3E-82AB-4CD7-9B41-B05A2E066A60}" presName="BalanceSpacing" presStyleCnt="0"/>
      <dgm:spPr/>
    </dgm:pt>
    <dgm:pt modelId="{2070FF5D-7F39-4517-AB21-1AFBBFCB4682}" type="pres">
      <dgm:prSet presAssocID="{FAEEEB3E-82AB-4CD7-9B41-B05A2E066A60}" presName="BalanceSpacing1" presStyleCnt="0"/>
      <dgm:spPr/>
    </dgm:pt>
    <dgm:pt modelId="{4989498F-C696-445C-9251-FE0EBFB963EC}" type="pres">
      <dgm:prSet presAssocID="{9043D876-08A5-4D13-ADA3-BFC5F1E4DCC3}" presName="Accent1Text" presStyleLbl="node1" presStyleIdx="7" presStyleCnt="8" custLinFactNeighborX="43494" custLinFactNeighborY="12664"/>
      <dgm:spPr/>
    </dgm:pt>
  </dgm:ptLst>
  <dgm:cxnLst>
    <dgm:cxn modelId="{A726BF12-15C9-4D97-B0FA-C1F3809DA026}" type="presOf" srcId="{E4051463-FAAC-4CBB-86B4-99A2CAC6C6C6}" destId="{013D3E3F-3C5D-4A4F-8064-189E650005CD}" srcOrd="0" destOrd="0" presId="urn:microsoft.com/office/officeart/2008/layout/AlternatingHexagons"/>
    <dgm:cxn modelId="{77F20B17-F07F-45E9-BDE9-DF27A8F21F21}" srcId="{86782E02-8890-4035-922D-77D0D53BA2E5}" destId="{0710BAEC-47BB-4AB3-98D9-FC97E3958197}" srcOrd="0" destOrd="0" parTransId="{9C9378EF-E1C9-4E41-8B56-AC4B4F1D6213}" sibTransId="{0B9F0BB9-64BC-4BA5-96A0-48174B4E22BF}"/>
    <dgm:cxn modelId="{02DB8324-AEB9-4DDB-BACF-C77206DBEBB9}" srcId="{615A9EF9-FB76-483F-832B-A12C6C215668}" destId="{3857BF54-FEDC-4F44-9B88-159A36CCCF0A}" srcOrd="1" destOrd="0" parTransId="{145A207B-B6D2-4FBC-955E-FC54D4176727}" sibTransId="{137AF3A6-B4C4-4CD7-A911-6206A7195EED}"/>
    <dgm:cxn modelId="{798C7A39-C688-42A0-9099-C783DFCA1354}" type="presOf" srcId="{0710BAEC-47BB-4AB3-98D9-FC97E3958197}" destId="{720EC5E4-9341-40D3-8310-3339C0A196FF}" srcOrd="0" destOrd="0" presId="urn:microsoft.com/office/officeart/2008/layout/AlternatingHexagons"/>
    <dgm:cxn modelId="{A6FA8B5D-A3ED-41A6-A9D8-E1C91F24CCA3}" type="presOf" srcId="{9043D876-08A5-4D13-ADA3-BFC5F1E4DCC3}" destId="{4989498F-C696-445C-9251-FE0EBFB963EC}" srcOrd="0" destOrd="0" presId="urn:microsoft.com/office/officeart/2008/layout/AlternatingHexagons"/>
    <dgm:cxn modelId="{75042F46-74D6-4BDB-80A9-A6C8C9B5F19B}" type="presOf" srcId="{86782E02-8890-4035-922D-77D0D53BA2E5}" destId="{55664F53-0B84-4207-A1F2-60CAF3165D77}" srcOrd="0" destOrd="0" presId="urn:microsoft.com/office/officeart/2008/layout/AlternatingHexagons"/>
    <dgm:cxn modelId="{E7FE9F4B-F988-4673-AEEF-3965F5FA566E}" srcId="{3857BF54-FEDC-4F44-9B88-159A36CCCF0A}" destId="{BF28AC27-A92D-43EA-8F53-79C2CDB37584}" srcOrd="0" destOrd="0" parTransId="{C0C17DA8-210E-4B1D-8886-3D8CFA5E33DD}" sibTransId="{9EC33510-ED23-47C1-81E6-0EEC9543BD35}"/>
    <dgm:cxn modelId="{0B892C4D-97C5-4207-B58A-51F0E088E644}" type="presOf" srcId="{615A9EF9-FB76-483F-832B-A12C6C215668}" destId="{C53DD9B5-D635-4875-A79F-F396D4603E75}" srcOrd="0" destOrd="0" presId="urn:microsoft.com/office/officeart/2008/layout/AlternatingHexagons"/>
    <dgm:cxn modelId="{F1975073-ADB0-4988-9CA4-B2B1CBE993F3}" type="presOf" srcId="{B82D4C67-0FA0-4202-B218-22C7BD78A23A}" destId="{A0B6F2B1-787B-4EFB-B15F-5F34B21C16ED}" srcOrd="0" destOrd="0" presId="urn:microsoft.com/office/officeart/2008/layout/AlternatingHexagons"/>
    <dgm:cxn modelId="{285EFF8D-DDC1-4123-878E-720BAFDD1CA3}" srcId="{615A9EF9-FB76-483F-832B-A12C6C215668}" destId="{86782E02-8890-4035-922D-77D0D53BA2E5}" srcOrd="0" destOrd="0" parTransId="{E86F3CD2-6991-4D26-93E4-8C5E8431DD5E}" sibTransId="{E4051463-FAAC-4CBB-86B4-99A2CAC6C6C6}"/>
    <dgm:cxn modelId="{66EFA99F-1F02-4804-8879-D373AFDB253F}" srcId="{615A9EF9-FB76-483F-832B-A12C6C215668}" destId="{FAEEEB3E-82AB-4CD7-9B41-B05A2E066A60}" srcOrd="3" destOrd="0" parTransId="{0581A1DD-1C28-459E-9A50-7800D4B4B896}" sibTransId="{9043D876-08A5-4D13-ADA3-BFC5F1E4DCC3}"/>
    <dgm:cxn modelId="{ED6E85A7-156C-4F41-A39C-16BF82ADC108}" type="presOf" srcId="{9AAEE243-31A9-4FB6-9839-3274C0DBCDAE}" destId="{1D62E618-C1BF-44EA-8048-91ACA5822BF6}" srcOrd="0" destOrd="0" presId="urn:microsoft.com/office/officeart/2008/layout/AlternatingHexagons"/>
    <dgm:cxn modelId="{D13410AA-EC7F-4EA3-8CA0-6C7B5F7E8C7F}" srcId="{FAEEEB3E-82AB-4CD7-9B41-B05A2E066A60}" destId="{EC84991A-72B6-47DF-A0AF-BE2BB61EBDFF}" srcOrd="0" destOrd="0" parTransId="{D46E247D-6356-457E-9838-3D60BA1C8CF0}" sibTransId="{154F2350-6CA1-45F4-95E9-FF70C5D5F58F}"/>
    <dgm:cxn modelId="{FE7C0AAB-8F3A-4D3D-8FAF-E63D47D7FD85}" srcId="{8B7D7BA0-FB5E-4657-93FF-BE4F4F6D1DEB}" destId="{9AAEE243-31A9-4FB6-9839-3274C0DBCDAE}" srcOrd="0" destOrd="0" parTransId="{BC3B59BE-42A3-401C-970D-A2B63174BCC2}" sibTransId="{04E001F3-BDA2-4F42-87A2-73FC261EE0C9}"/>
    <dgm:cxn modelId="{30F73FAD-83BE-4610-9442-39F49BF712FF}" type="presOf" srcId="{3857BF54-FEDC-4F44-9B88-159A36CCCF0A}" destId="{C18755A6-A43D-4F75-89BE-C468BF901EA9}" srcOrd="0" destOrd="0" presId="urn:microsoft.com/office/officeart/2008/layout/AlternatingHexagons"/>
    <dgm:cxn modelId="{DE1B6DD2-3E62-4410-8C19-FCF67FB97C90}" type="presOf" srcId="{BF28AC27-A92D-43EA-8F53-79C2CDB37584}" destId="{2B0D645B-7440-4237-B7D2-A86D3CE4B88E}" srcOrd="0" destOrd="0" presId="urn:microsoft.com/office/officeart/2008/layout/AlternatingHexagons"/>
    <dgm:cxn modelId="{0EA2AED9-88EB-431E-BF8A-089662B5830F}" srcId="{615A9EF9-FB76-483F-832B-A12C6C215668}" destId="{8B7D7BA0-FB5E-4657-93FF-BE4F4F6D1DEB}" srcOrd="2" destOrd="0" parTransId="{5CB082D9-0749-40BA-8A5D-471E82A09554}" sibTransId="{B82D4C67-0FA0-4202-B218-22C7BD78A23A}"/>
    <dgm:cxn modelId="{D30EAEDD-F4FE-4677-9D64-271F241F28F7}" type="presOf" srcId="{137AF3A6-B4C4-4CD7-A911-6206A7195EED}" destId="{E145BBA5-B42C-4CFF-BE4A-D380B656FB45}" srcOrd="0" destOrd="0" presId="urn:microsoft.com/office/officeart/2008/layout/AlternatingHexagons"/>
    <dgm:cxn modelId="{BE0C4DED-B55D-4B63-96D8-0DDE9310DA77}" type="presOf" srcId="{EC84991A-72B6-47DF-A0AF-BE2BB61EBDFF}" destId="{7A9889BB-87F8-406F-91FF-C5F578CB5E3B}" srcOrd="0" destOrd="0" presId="urn:microsoft.com/office/officeart/2008/layout/AlternatingHexagons"/>
    <dgm:cxn modelId="{897769F1-428E-4C73-B458-ACFFDC2AD73F}" type="presOf" srcId="{8B7D7BA0-FB5E-4657-93FF-BE4F4F6D1DEB}" destId="{3A1FE1C8-1B12-4522-A87D-5CCAE8013BDC}" srcOrd="0" destOrd="0" presId="urn:microsoft.com/office/officeart/2008/layout/AlternatingHexagons"/>
    <dgm:cxn modelId="{284C66FB-2124-4217-B345-AE7FC009B32F}" type="presOf" srcId="{FAEEEB3E-82AB-4CD7-9B41-B05A2E066A60}" destId="{D59FC4C6-8266-44D0-B9E8-ECF2A2F992DE}" srcOrd="0" destOrd="0" presId="urn:microsoft.com/office/officeart/2008/layout/AlternatingHexagons"/>
    <dgm:cxn modelId="{6F59A6F0-E26B-4D9A-8F02-4D797F66618A}" type="presParOf" srcId="{C53DD9B5-D635-4875-A79F-F396D4603E75}" destId="{03DA344F-8037-4DC4-9C0E-31BE6C58E5E3}" srcOrd="0" destOrd="0" presId="urn:microsoft.com/office/officeart/2008/layout/AlternatingHexagons"/>
    <dgm:cxn modelId="{9BB4C857-5396-4E42-AA86-3729F6F5B95B}" type="presParOf" srcId="{03DA344F-8037-4DC4-9C0E-31BE6C58E5E3}" destId="{55664F53-0B84-4207-A1F2-60CAF3165D77}" srcOrd="0" destOrd="0" presId="urn:microsoft.com/office/officeart/2008/layout/AlternatingHexagons"/>
    <dgm:cxn modelId="{7E40D171-ED88-452D-94BD-6834D4049DE9}" type="presParOf" srcId="{03DA344F-8037-4DC4-9C0E-31BE6C58E5E3}" destId="{720EC5E4-9341-40D3-8310-3339C0A196FF}" srcOrd="1" destOrd="0" presId="urn:microsoft.com/office/officeart/2008/layout/AlternatingHexagons"/>
    <dgm:cxn modelId="{73A8A6F2-BFD6-4A44-B735-CF388BC3C401}" type="presParOf" srcId="{03DA344F-8037-4DC4-9C0E-31BE6C58E5E3}" destId="{FF3FDE7C-797C-4CD7-BBEF-F76BAEA03B11}" srcOrd="2" destOrd="0" presId="urn:microsoft.com/office/officeart/2008/layout/AlternatingHexagons"/>
    <dgm:cxn modelId="{9C35877A-2B42-4A50-8ED0-70E3F9D87D2A}" type="presParOf" srcId="{03DA344F-8037-4DC4-9C0E-31BE6C58E5E3}" destId="{0A0BFBE6-9906-419E-85F8-BA4EF901762D}" srcOrd="3" destOrd="0" presId="urn:microsoft.com/office/officeart/2008/layout/AlternatingHexagons"/>
    <dgm:cxn modelId="{19F718EE-B616-4A81-86AA-E7E6A464A1D7}" type="presParOf" srcId="{03DA344F-8037-4DC4-9C0E-31BE6C58E5E3}" destId="{013D3E3F-3C5D-4A4F-8064-189E650005CD}" srcOrd="4" destOrd="0" presId="urn:microsoft.com/office/officeart/2008/layout/AlternatingHexagons"/>
    <dgm:cxn modelId="{11913054-63D4-4FB6-A3F7-44C1C92F4911}" type="presParOf" srcId="{C53DD9B5-D635-4875-A79F-F396D4603E75}" destId="{FD1A058D-CDD5-4B87-BA29-8695504783A8}" srcOrd="1" destOrd="0" presId="urn:microsoft.com/office/officeart/2008/layout/AlternatingHexagons"/>
    <dgm:cxn modelId="{99E7E589-901B-4E26-8D89-73FA20D40FA7}" type="presParOf" srcId="{C53DD9B5-D635-4875-A79F-F396D4603E75}" destId="{DFBCD7A3-AEB7-488B-89FF-6E86250A3D68}" srcOrd="2" destOrd="0" presId="urn:microsoft.com/office/officeart/2008/layout/AlternatingHexagons"/>
    <dgm:cxn modelId="{8AB3751F-C58D-41B2-A815-37CB2E358876}" type="presParOf" srcId="{DFBCD7A3-AEB7-488B-89FF-6E86250A3D68}" destId="{C18755A6-A43D-4F75-89BE-C468BF901EA9}" srcOrd="0" destOrd="0" presId="urn:microsoft.com/office/officeart/2008/layout/AlternatingHexagons"/>
    <dgm:cxn modelId="{10819171-673B-4282-96A8-CA37E208EC83}" type="presParOf" srcId="{DFBCD7A3-AEB7-488B-89FF-6E86250A3D68}" destId="{2B0D645B-7440-4237-B7D2-A86D3CE4B88E}" srcOrd="1" destOrd="0" presId="urn:microsoft.com/office/officeart/2008/layout/AlternatingHexagons"/>
    <dgm:cxn modelId="{C2383F86-9136-45F9-8EAF-850D7E33C70C}" type="presParOf" srcId="{DFBCD7A3-AEB7-488B-89FF-6E86250A3D68}" destId="{7C9B9AEE-BDEC-4969-BEA4-9D63053A0C7B}" srcOrd="2" destOrd="0" presId="urn:microsoft.com/office/officeart/2008/layout/AlternatingHexagons"/>
    <dgm:cxn modelId="{1886511D-A423-4938-B247-B4D2B20FF6E3}" type="presParOf" srcId="{DFBCD7A3-AEB7-488B-89FF-6E86250A3D68}" destId="{DA6CDCC6-F84D-4529-97DB-B78FF9DAE9BB}" srcOrd="3" destOrd="0" presId="urn:microsoft.com/office/officeart/2008/layout/AlternatingHexagons"/>
    <dgm:cxn modelId="{1AF6E99C-CDB5-4189-B8D8-621E02E5731C}" type="presParOf" srcId="{DFBCD7A3-AEB7-488B-89FF-6E86250A3D68}" destId="{E145BBA5-B42C-4CFF-BE4A-D380B656FB45}" srcOrd="4" destOrd="0" presId="urn:microsoft.com/office/officeart/2008/layout/AlternatingHexagons"/>
    <dgm:cxn modelId="{77E01BAD-F5EB-4EC9-934D-0D5BD4D5A314}" type="presParOf" srcId="{C53DD9B5-D635-4875-A79F-F396D4603E75}" destId="{40E8AC23-EBE4-461D-B3A1-A8C67F16FC0F}" srcOrd="3" destOrd="0" presId="urn:microsoft.com/office/officeart/2008/layout/AlternatingHexagons"/>
    <dgm:cxn modelId="{AA73651F-7E66-47E5-8E43-25E2FCAFBAB1}" type="presParOf" srcId="{C53DD9B5-D635-4875-A79F-F396D4603E75}" destId="{FCD4E077-9674-46DB-AC59-67660E5F4AA9}" srcOrd="4" destOrd="0" presId="urn:microsoft.com/office/officeart/2008/layout/AlternatingHexagons"/>
    <dgm:cxn modelId="{8A1AB745-08F0-44C9-8CDC-58E65E75184B}" type="presParOf" srcId="{FCD4E077-9674-46DB-AC59-67660E5F4AA9}" destId="{3A1FE1C8-1B12-4522-A87D-5CCAE8013BDC}" srcOrd="0" destOrd="0" presId="urn:microsoft.com/office/officeart/2008/layout/AlternatingHexagons"/>
    <dgm:cxn modelId="{1E751690-5660-4435-8B19-7FCAD50DFB47}" type="presParOf" srcId="{FCD4E077-9674-46DB-AC59-67660E5F4AA9}" destId="{1D62E618-C1BF-44EA-8048-91ACA5822BF6}" srcOrd="1" destOrd="0" presId="urn:microsoft.com/office/officeart/2008/layout/AlternatingHexagons"/>
    <dgm:cxn modelId="{60A9DA72-4974-4983-A336-A9E955DF41C7}" type="presParOf" srcId="{FCD4E077-9674-46DB-AC59-67660E5F4AA9}" destId="{B105DE26-3237-4247-BCF9-FEF3F7F24362}" srcOrd="2" destOrd="0" presId="urn:microsoft.com/office/officeart/2008/layout/AlternatingHexagons"/>
    <dgm:cxn modelId="{BE74031C-FC41-425A-AA9E-725A7CEA2AB6}" type="presParOf" srcId="{FCD4E077-9674-46DB-AC59-67660E5F4AA9}" destId="{B9E03009-F1BD-489F-9856-0F83AE2AB043}" srcOrd="3" destOrd="0" presId="urn:microsoft.com/office/officeart/2008/layout/AlternatingHexagons"/>
    <dgm:cxn modelId="{5974FC07-457D-475A-8E8C-9BDB654D3209}" type="presParOf" srcId="{FCD4E077-9674-46DB-AC59-67660E5F4AA9}" destId="{A0B6F2B1-787B-4EFB-B15F-5F34B21C16ED}" srcOrd="4" destOrd="0" presId="urn:microsoft.com/office/officeart/2008/layout/AlternatingHexagons"/>
    <dgm:cxn modelId="{58E45BD9-712D-4A5E-AADD-578880884A43}" type="presParOf" srcId="{C53DD9B5-D635-4875-A79F-F396D4603E75}" destId="{4BB2B30D-E002-40FC-98EB-5F1906AE6D0A}" srcOrd="5" destOrd="0" presId="urn:microsoft.com/office/officeart/2008/layout/AlternatingHexagons"/>
    <dgm:cxn modelId="{D3ABEEAE-C1B0-4FCA-A618-83DAB65A2B23}" type="presParOf" srcId="{C53DD9B5-D635-4875-A79F-F396D4603E75}" destId="{B1393B0E-BFD5-42F3-BCB1-CC5C99F1C18F}" srcOrd="6" destOrd="0" presId="urn:microsoft.com/office/officeart/2008/layout/AlternatingHexagons"/>
    <dgm:cxn modelId="{6AC30BC4-7871-49F2-92B4-D41F5A85E2D2}" type="presParOf" srcId="{B1393B0E-BFD5-42F3-BCB1-CC5C99F1C18F}" destId="{D59FC4C6-8266-44D0-B9E8-ECF2A2F992DE}" srcOrd="0" destOrd="0" presId="urn:microsoft.com/office/officeart/2008/layout/AlternatingHexagons"/>
    <dgm:cxn modelId="{9C38805C-E275-45CC-BBBB-8039DBA765C1}" type="presParOf" srcId="{B1393B0E-BFD5-42F3-BCB1-CC5C99F1C18F}" destId="{7A9889BB-87F8-406F-91FF-C5F578CB5E3B}" srcOrd="1" destOrd="0" presId="urn:microsoft.com/office/officeart/2008/layout/AlternatingHexagons"/>
    <dgm:cxn modelId="{ADCA8269-1E14-44CE-937E-58448F663C62}" type="presParOf" srcId="{B1393B0E-BFD5-42F3-BCB1-CC5C99F1C18F}" destId="{C607DACF-A842-4D63-828A-6B064ED84EB1}" srcOrd="2" destOrd="0" presId="urn:microsoft.com/office/officeart/2008/layout/AlternatingHexagons"/>
    <dgm:cxn modelId="{D567FF75-7D88-467D-A846-8056FE80E1BA}" type="presParOf" srcId="{B1393B0E-BFD5-42F3-BCB1-CC5C99F1C18F}" destId="{2070FF5D-7F39-4517-AB21-1AFBBFCB4682}" srcOrd="3" destOrd="0" presId="urn:microsoft.com/office/officeart/2008/layout/AlternatingHexagons"/>
    <dgm:cxn modelId="{C84240FA-3F9F-4938-9D1A-8E0914D8DA94}" type="presParOf" srcId="{B1393B0E-BFD5-42F3-BCB1-CC5C99F1C18F}" destId="{4989498F-C696-445C-9251-FE0EBFB963EC}" srcOrd="4" destOrd="0" presId="urn:microsoft.com/office/officeart/2008/layout/AlternatingHexagons"/>
  </dgm:cxnLst>
  <dgm:bg>
    <a:solidFill>
      <a:schemeClr val="bg1"/>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B585C8C-590A-4E99-9408-8D945EBA0DFF}" type="doc">
      <dgm:prSet loTypeId="urn:microsoft.com/office/officeart/2005/8/layout/cycle4" loCatId="cycle" qsTypeId="urn:microsoft.com/office/officeart/2005/8/quickstyle/3d2" qsCatId="3D" csTypeId="urn:microsoft.com/office/officeart/2005/8/colors/accent1_2" csCatId="accent1" phldr="1"/>
      <dgm:spPr/>
      <dgm:t>
        <a:bodyPr/>
        <a:lstStyle/>
        <a:p>
          <a:endParaRPr lang="x-none"/>
        </a:p>
      </dgm:t>
    </dgm:pt>
    <dgm:pt modelId="{ECC4F1C5-412B-46A3-B337-C36CE94035A3}">
      <dgm:prSet phldrT="[Text]" phldr="1"/>
      <dgm:spPr>
        <a:blipFill rotWithShape="0">
          <a:blip xmlns:r="http://schemas.openxmlformats.org/officeDocument/2006/relationships" r:embed="rId1"/>
          <a:srcRect/>
          <a:stretch>
            <a:fillRect l="-16000" r="-16000"/>
          </a:stretch>
        </a:blipFill>
      </dgm:spPr>
      <dgm:t>
        <a:bodyPr/>
        <a:lstStyle/>
        <a:p>
          <a:endParaRPr lang="x-none" dirty="0"/>
        </a:p>
      </dgm:t>
    </dgm:pt>
    <dgm:pt modelId="{3089214B-E66C-42AB-BDEA-30C4EC6124A8}" type="parTrans" cxnId="{D6D778DD-4DD7-400E-ACB0-FD23ED974184}">
      <dgm:prSet/>
      <dgm:spPr/>
      <dgm:t>
        <a:bodyPr/>
        <a:lstStyle/>
        <a:p>
          <a:endParaRPr lang="x-none"/>
        </a:p>
      </dgm:t>
    </dgm:pt>
    <dgm:pt modelId="{CDF56786-DC61-4AA3-9D88-EFB3CDDC2EDC}" type="sibTrans" cxnId="{D6D778DD-4DD7-400E-ACB0-FD23ED974184}">
      <dgm:prSet/>
      <dgm:spPr/>
      <dgm:t>
        <a:bodyPr/>
        <a:lstStyle/>
        <a:p>
          <a:endParaRPr lang="x-none"/>
        </a:p>
      </dgm:t>
    </dgm:pt>
    <dgm:pt modelId="{A36ED984-F357-4E68-BEC3-A5BD45D1A52F}">
      <dgm:prSet phldrT="[Text]" custT="1"/>
      <dgm:spPr/>
      <dgm:t>
        <a:bodyPr/>
        <a:lstStyle/>
        <a:p>
          <a:r>
            <a:rPr lang="el-GR" sz="2000" dirty="0"/>
            <a:t>Εκπαίδευση</a:t>
          </a:r>
          <a:endParaRPr lang="x-none" sz="2000" dirty="0"/>
        </a:p>
      </dgm:t>
    </dgm:pt>
    <dgm:pt modelId="{DD830F3C-E618-4112-ABF8-5A664186102A}" type="parTrans" cxnId="{225880FD-F6C2-4A00-A751-AFF8AFEFE1F0}">
      <dgm:prSet/>
      <dgm:spPr/>
      <dgm:t>
        <a:bodyPr/>
        <a:lstStyle/>
        <a:p>
          <a:endParaRPr lang="x-none"/>
        </a:p>
      </dgm:t>
    </dgm:pt>
    <dgm:pt modelId="{58BEE9F3-AC94-4BFE-A293-B016ED0802C6}" type="sibTrans" cxnId="{225880FD-F6C2-4A00-A751-AFF8AFEFE1F0}">
      <dgm:prSet/>
      <dgm:spPr/>
      <dgm:t>
        <a:bodyPr/>
        <a:lstStyle/>
        <a:p>
          <a:endParaRPr lang="x-none"/>
        </a:p>
      </dgm:t>
    </dgm:pt>
    <dgm:pt modelId="{71DEEBB1-D6EA-4F52-AEA5-B851C71F4390}">
      <dgm:prSet phldrT="[Text]" phldr="1"/>
      <dgm:spPr>
        <a:blipFill rotWithShape="0">
          <a:blip xmlns:r="http://schemas.openxmlformats.org/officeDocument/2006/relationships" r:embed="rId2"/>
          <a:srcRect/>
          <a:stretch>
            <a:fillRect l="-15000" r="-15000"/>
          </a:stretch>
        </a:blipFill>
      </dgm:spPr>
      <dgm:t>
        <a:bodyPr/>
        <a:lstStyle/>
        <a:p>
          <a:endParaRPr lang="x-none" dirty="0"/>
        </a:p>
      </dgm:t>
    </dgm:pt>
    <dgm:pt modelId="{563B999D-C8FA-464A-9631-ABFE052526DF}" type="parTrans" cxnId="{50F25C2D-59B5-4A76-9B5B-94D69E20DB78}">
      <dgm:prSet/>
      <dgm:spPr/>
      <dgm:t>
        <a:bodyPr/>
        <a:lstStyle/>
        <a:p>
          <a:endParaRPr lang="x-none"/>
        </a:p>
      </dgm:t>
    </dgm:pt>
    <dgm:pt modelId="{A6F4E917-BA76-431C-A816-64E176F90169}" type="sibTrans" cxnId="{50F25C2D-59B5-4A76-9B5B-94D69E20DB78}">
      <dgm:prSet/>
      <dgm:spPr/>
      <dgm:t>
        <a:bodyPr/>
        <a:lstStyle/>
        <a:p>
          <a:endParaRPr lang="x-none"/>
        </a:p>
      </dgm:t>
    </dgm:pt>
    <dgm:pt modelId="{0BFD326F-DAD7-420E-9119-0F39829B20F0}">
      <dgm:prSet phldrT="[Text]" custT="1"/>
      <dgm:spPr/>
      <dgm:t>
        <a:bodyPr/>
        <a:lstStyle/>
        <a:p>
          <a:r>
            <a:rPr lang="el-GR" sz="1800" dirty="0"/>
            <a:t>Έρευνα, Καινοτομία και Μεταφορά Τεχνογνωσίας</a:t>
          </a:r>
          <a:endParaRPr lang="x-none" sz="1800" dirty="0"/>
        </a:p>
      </dgm:t>
    </dgm:pt>
    <dgm:pt modelId="{47E36D3B-1653-40D0-AF32-BF2FFE2BD471}" type="parTrans" cxnId="{629016D0-A397-44E5-BF89-937D45346486}">
      <dgm:prSet/>
      <dgm:spPr/>
      <dgm:t>
        <a:bodyPr/>
        <a:lstStyle/>
        <a:p>
          <a:endParaRPr lang="x-none"/>
        </a:p>
      </dgm:t>
    </dgm:pt>
    <dgm:pt modelId="{14668FD7-8F14-4569-9C9D-6BBBBCAB10DB}" type="sibTrans" cxnId="{629016D0-A397-44E5-BF89-937D45346486}">
      <dgm:prSet/>
      <dgm:spPr/>
      <dgm:t>
        <a:bodyPr/>
        <a:lstStyle/>
        <a:p>
          <a:endParaRPr lang="x-none"/>
        </a:p>
      </dgm:t>
    </dgm:pt>
    <dgm:pt modelId="{E7DCE3CB-7463-4CAD-8E96-C6A8DAF420BA}">
      <dgm:prSet phldrT="[Text]" phldr="1"/>
      <dgm:spPr>
        <a:blipFill rotWithShape="0">
          <a:blip xmlns:r="http://schemas.openxmlformats.org/officeDocument/2006/relationships" r:embed="rId3"/>
          <a:srcRect/>
          <a:stretch>
            <a:fillRect l="-16000" r="-16000"/>
          </a:stretch>
        </a:blipFill>
      </dgm:spPr>
      <dgm:t>
        <a:bodyPr/>
        <a:lstStyle/>
        <a:p>
          <a:endParaRPr lang="x-none" dirty="0"/>
        </a:p>
      </dgm:t>
    </dgm:pt>
    <dgm:pt modelId="{6DC72204-0E33-4092-8781-AAF3DB404B73}" type="parTrans" cxnId="{955C2D89-3703-490D-BEB8-CE6AB698751D}">
      <dgm:prSet/>
      <dgm:spPr/>
      <dgm:t>
        <a:bodyPr/>
        <a:lstStyle/>
        <a:p>
          <a:endParaRPr lang="x-none"/>
        </a:p>
      </dgm:t>
    </dgm:pt>
    <dgm:pt modelId="{67DCD7A8-DD80-4F97-B799-54BB8FD60AA4}" type="sibTrans" cxnId="{955C2D89-3703-490D-BEB8-CE6AB698751D}">
      <dgm:prSet/>
      <dgm:spPr/>
      <dgm:t>
        <a:bodyPr/>
        <a:lstStyle/>
        <a:p>
          <a:endParaRPr lang="x-none"/>
        </a:p>
      </dgm:t>
    </dgm:pt>
    <dgm:pt modelId="{3B57445F-E36F-48F3-9FB0-A64D12A861DC}">
      <dgm:prSet phldrT="[Text]" custT="1"/>
      <dgm:spPr/>
      <dgm:t>
        <a:bodyPr/>
        <a:lstStyle/>
        <a:p>
          <a:r>
            <a:rPr lang="el-GR" sz="1800" dirty="0"/>
            <a:t>Κοινωνική Προσφορά</a:t>
          </a:r>
          <a:endParaRPr lang="x-none" sz="1800" dirty="0"/>
        </a:p>
      </dgm:t>
    </dgm:pt>
    <dgm:pt modelId="{8F04F2C2-354A-4568-8378-AEA2C9816E35}" type="parTrans" cxnId="{E5B16CA2-3F5B-4916-809F-572F1C3AA5AA}">
      <dgm:prSet/>
      <dgm:spPr/>
      <dgm:t>
        <a:bodyPr/>
        <a:lstStyle/>
        <a:p>
          <a:endParaRPr lang="x-none"/>
        </a:p>
      </dgm:t>
    </dgm:pt>
    <dgm:pt modelId="{28826E38-3F02-4315-A608-B99C109642E5}" type="sibTrans" cxnId="{E5B16CA2-3F5B-4916-809F-572F1C3AA5AA}">
      <dgm:prSet/>
      <dgm:spPr/>
      <dgm:t>
        <a:bodyPr/>
        <a:lstStyle/>
        <a:p>
          <a:endParaRPr lang="x-none"/>
        </a:p>
      </dgm:t>
    </dgm:pt>
    <dgm:pt modelId="{A3993774-35C7-4473-ABAF-580AD22D9A35}">
      <dgm:prSet phldrT="[Text]" phldr="1"/>
      <dgm:spPr>
        <a:blipFill rotWithShape="0">
          <a:blip xmlns:r="http://schemas.openxmlformats.org/officeDocument/2006/relationships" r:embed="rId4"/>
          <a:srcRect/>
          <a:stretch>
            <a:fillRect l="-15000" r="-15000"/>
          </a:stretch>
        </a:blipFill>
      </dgm:spPr>
      <dgm:t>
        <a:bodyPr/>
        <a:lstStyle/>
        <a:p>
          <a:endParaRPr lang="x-none" dirty="0"/>
        </a:p>
      </dgm:t>
    </dgm:pt>
    <dgm:pt modelId="{A4FF9507-8AA4-4B9F-A44C-05F1D4FC381C}" type="parTrans" cxnId="{F490035A-BAAC-433A-B5FD-2775D39F97E0}">
      <dgm:prSet/>
      <dgm:spPr/>
      <dgm:t>
        <a:bodyPr/>
        <a:lstStyle/>
        <a:p>
          <a:endParaRPr lang="x-none"/>
        </a:p>
      </dgm:t>
    </dgm:pt>
    <dgm:pt modelId="{D857366E-9CB5-46BC-B98E-5CFAC444F2B2}" type="sibTrans" cxnId="{F490035A-BAAC-433A-B5FD-2775D39F97E0}">
      <dgm:prSet/>
      <dgm:spPr/>
      <dgm:t>
        <a:bodyPr/>
        <a:lstStyle/>
        <a:p>
          <a:endParaRPr lang="x-none"/>
        </a:p>
      </dgm:t>
    </dgm:pt>
    <dgm:pt modelId="{75038A57-23FE-48D6-90D8-2F503EC4CB4B}">
      <dgm:prSet phldrT="[Text]" custT="1"/>
      <dgm:spPr/>
      <dgm:t>
        <a:bodyPr/>
        <a:lstStyle/>
        <a:p>
          <a:pPr algn="l"/>
          <a:r>
            <a:rPr lang="el-GR" sz="1600" b="1" dirty="0">
              <a:latin typeface="+mj-lt"/>
            </a:rPr>
            <a:t>Συνεργασίες  σε εθνικό και διεθνές επίπεδο και άλλους  αρμόδιους ακαδημαϊκούς και επαγγελματικούς φορείς</a:t>
          </a:r>
          <a:endParaRPr lang="x-none" sz="1600" b="1" dirty="0">
            <a:latin typeface="+mj-lt"/>
          </a:endParaRPr>
        </a:p>
      </dgm:t>
    </dgm:pt>
    <dgm:pt modelId="{14E1B284-B2E5-4CA5-B82B-E29EA36572E0}" type="sibTrans" cxnId="{AFE7C0B7-EC03-42AD-9230-CECB63118D42}">
      <dgm:prSet/>
      <dgm:spPr/>
      <dgm:t>
        <a:bodyPr/>
        <a:lstStyle/>
        <a:p>
          <a:endParaRPr lang="x-none"/>
        </a:p>
      </dgm:t>
    </dgm:pt>
    <dgm:pt modelId="{0921CA40-CFD8-4F0F-8BE6-C7089BA99850}" type="parTrans" cxnId="{AFE7C0B7-EC03-42AD-9230-CECB63118D42}">
      <dgm:prSet/>
      <dgm:spPr/>
      <dgm:t>
        <a:bodyPr/>
        <a:lstStyle/>
        <a:p>
          <a:endParaRPr lang="x-none"/>
        </a:p>
      </dgm:t>
    </dgm:pt>
    <dgm:pt modelId="{F3C683EC-1328-4483-B8C8-B8FEB431AF51}" type="pres">
      <dgm:prSet presAssocID="{EB585C8C-590A-4E99-9408-8D945EBA0DFF}" presName="cycleMatrixDiagram" presStyleCnt="0">
        <dgm:presLayoutVars>
          <dgm:chMax val="1"/>
          <dgm:dir/>
          <dgm:animLvl val="lvl"/>
          <dgm:resizeHandles val="exact"/>
        </dgm:presLayoutVars>
      </dgm:prSet>
      <dgm:spPr/>
    </dgm:pt>
    <dgm:pt modelId="{84BA024C-C20D-451C-A1EC-0376B0104E0C}" type="pres">
      <dgm:prSet presAssocID="{EB585C8C-590A-4E99-9408-8D945EBA0DFF}" presName="children" presStyleCnt="0"/>
      <dgm:spPr/>
    </dgm:pt>
    <dgm:pt modelId="{0C7A44BF-6E63-4292-82A1-48903046C8F2}" type="pres">
      <dgm:prSet presAssocID="{EB585C8C-590A-4E99-9408-8D945EBA0DFF}" presName="child1group" presStyleCnt="0"/>
      <dgm:spPr/>
    </dgm:pt>
    <dgm:pt modelId="{F7C6C4BC-090D-4C9F-9D9C-ED167E9595F7}" type="pres">
      <dgm:prSet presAssocID="{EB585C8C-590A-4E99-9408-8D945EBA0DFF}" presName="child1" presStyleLbl="bgAcc1" presStyleIdx="0" presStyleCnt="4" custScaleX="129629"/>
      <dgm:spPr/>
    </dgm:pt>
    <dgm:pt modelId="{D57F8194-FBF4-4AF9-934D-213538C499D6}" type="pres">
      <dgm:prSet presAssocID="{EB585C8C-590A-4E99-9408-8D945EBA0DFF}" presName="child1Text" presStyleLbl="bgAcc1" presStyleIdx="0" presStyleCnt="4">
        <dgm:presLayoutVars>
          <dgm:bulletEnabled val="1"/>
        </dgm:presLayoutVars>
      </dgm:prSet>
      <dgm:spPr/>
    </dgm:pt>
    <dgm:pt modelId="{81C94C05-A9F8-4D8F-9152-B24E4363F35E}" type="pres">
      <dgm:prSet presAssocID="{EB585C8C-590A-4E99-9408-8D945EBA0DFF}" presName="child2group" presStyleCnt="0"/>
      <dgm:spPr/>
    </dgm:pt>
    <dgm:pt modelId="{08338AAB-A362-46ED-BE4C-6B167651A6CC}" type="pres">
      <dgm:prSet presAssocID="{EB585C8C-590A-4E99-9408-8D945EBA0DFF}" presName="child2" presStyleLbl="bgAcc1" presStyleIdx="1" presStyleCnt="4"/>
      <dgm:spPr/>
    </dgm:pt>
    <dgm:pt modelId="{902058CD-A057-490D-9133-B7625EF0D83B}" type="pres">
      <dgm:prSet presAssocID="{EB585C8C-590A-4E99-9408-8D945EBA0DFF}" presName="child2Text" presStyleLbl="bgAcc1" presStyleIdx="1" presStyleCnt="4">
        <dgm:presLayoutVars>
          <dgm:bulletEnabled val="1"/>
        </dgm:presLayoutVars>
      </dgm:prSet>
      <dgm:spPr/>
    </dgm:pt>
    <dgm:pt modelId="{174001A0-D597-4DAB-BBF8-DBC1FDB8E950}" type="pres">
      <dgm:prSet presAssocID="{EB585C8C-590A-4E99-9408-8D945EBA0DFF}" presName="child3group" presStyleCnt="0"/>
      <dgm:spPr/>
    </dgm:pt>
    <dgm:pt modelId="{E9035606-B0F2-4CC4-9C45-563762E1BDD3}" type="pres">
      <dgm:prSet presAssocID="{EB585C8C-590A-4E99-9408-8D945EBA0DFF}" presName="child3" presStyleLbl="bgAcc1" presStyleIdx="2" presStyleCnt="4"/>
      <dgm:spPr/>
    </dgm:pt>
    <dgm:pt modelId="{90C82248-E472-40F7-877E-E4E3C4269081}" type="pres">
      <dgm:prSet presAssocID="{EB585C8C-590A-4E99-9408-8D945EBA0DFF}" presName="child3Text" presStyleLbl="bgAcc1" presStyleIdx="2" presStyleCnt="4">
        <dgm:presLayoutVars>
          <dgm:bulletEnabled val="1"/>
        </dgm:presLayoutVars>
      </dgm:prSet>
      <dgm:spPr/>
    </dgm:pt>
    <dgm:pt modelId="{B073E4CB-4F72-4612-9A25-78F1129E5B26}" type="pres">
      <dgm:prSet presAssocID="{EB585C8C-590A-4E99-9408-8D945EBA0DFF}" presName="child4group" presStyleCnt="0"/>
      <dgm:spPr/>
    </dgm:pt>
    <dgm:pt modelId="{0D113CD5-F5D4-4135-B7EA-BF15A353CA08}" type="pres">
      <dgm:prSet presAssocID="{EB585C8C-590A-4E99-9408-8D945EBA0DFF}" presName="child4" presStyleLbl="bgAcc1" presStyleIdx="3" presStyleCnt="4" custScaleX="136696" custScaleY="99949" custLinFactNeighborX="-23935" custLinFactNeighborY="-5859"/>
      <dgm:spPr/>
    </dgm:pt>
    <dgm:pt modelId="{FD1F1A5E-0545-455B-9D27-1BBC69863315}" type="pres">
      <dgm:prSet presAssocID="{EB585C8C-590A-4E99-9408-8D945EBA0DFF}" presName="child4Text" presStyleLbl="bgAcc1" presStyleIdx="3" presStyleCnt="4">
        <dgm:presLayoutVars>
          <dgm:bulletEnabled val="1"/>
        </dgm:presLayoutVars>
      </dgm:prSet>
      <dgm:spPr/>
    </dgm:pt>
    <dgm:pt modelId="{1319D9C5-87C1-427D-9CF2-0E969323A06F}" type="pres">
      <dgm:prSet presAssocID="{EB585C8C-590A-4E99-9408-8D945EBA0DFF}" presName="childPlaceholder" presStyleCnt="0"/>
      <dgm:spPr/>
    </dgm:pt>
    <dgm:pt modelId="{FF7D6231-FBE9-4903-B7EE-BC58A6835DF5}" type="pres">
      <dgm:prSet presAssocID="{EB585C8C-590A-4E99-9408-8D945EBA0DFF}" presName="circle" presStyleCnt="0"/>
      <dgm:spPr/>
    </dgm:pt>
    <dgm:pt modelId="{0B6609CA-6C33-4118-B12C-E62A58FAEFE0}" type="pres">
      <dgm:prSet presAssocID="{EB585C8C-590A-4E99-9408-8D945EBA0DFF}" presName="quadrant1" presStyleLbl="node1" presStyleIdx="0" presStyleCnt="4">
        <dgm:presLayoutVars>
          <dgm:chMax val="1"/>
          <dgm:bulletEnabled val="1"/>
        </dgm:presLayoutVars>
      </dgm:prSet>
      <dgm:spPr/>
    </dgm:pt>
    <dgm:pt modelId="{A095E098-7F5E-477D-897B-59F48C670A41}" type="pres">
      <dgm:prSet presAssocID="{EB585C8C-590A-4E99-9408-8D945EBA0DFF}" presName="quadrant2" presStyleLbl="node1" presStyleIdx="1" presStyleCnt="4">
        <dgm:presLayoutVars>
          <dgm:chMax val="1"/>
          <dgm:bulletEnabled val="1"/>
        </dgm:presLayoutVars>
      </dgm:prSet>
      <dgm:spPr/>
    </dgm:pt>
    <dgm:pt modelId="{EDDEB509-48A1-4AF0-AAFF-8656478ED785}" type="pres">
      <dgm:prSet presAssocID="{EB585C8C-590A-4E99-9408-8D945EBA0DFF}" presName="quadrant3" presStyleLbl="node1" presStyleIdx="2" presStyleCnt="4">
        <dgm:presLayoutVars>
          <dgm:chMax val="1"/>
          <dgm:bulletEnabled val="1"/>
        </dgm:presLayoutVars>
      </dgm:prSet>
      <dgm:spPr/>
    </dgm:pt>
    <dgm:pt modelId="{7D91DF97-1731-4E61-8114-BA14583B4E87}" type="pres">
      <dgm:prSet presAssocID="{EB585C8C-590A-4E99-9408-8D945EBA0DFF}" presName="quadrant4" presStyleLbl="node1" presStyleIdx="3" presStyleCnt="4">
        <dgm:presLayoutVars>
          <dgm:chMax val="1"/>
          <dgm:bulletEnabled val="1"/>
        </dgm:presLayoutVars>
      </dgm:prSet>
      <dgm:spPr/>
    </dgm:pt>
    <dgm:pt modelId="{343DC0BD-65BB-451B-BB41-4875A1A101A3}" type="pres">
      <dgm:prSet presAssocID="{EB585C8C-590A-4E99-9408-8D945EBA0DFF}" presName="quadrantPlaceholder" presStyleCnt="0"/>
      <dgm:spPr/>
    </dgm:pt>
    <dgm:pt modelId="{6B4084CD-C58E-4E5E-BEF8-997B3D66C8BD}" type="pres">
      <dgm:prSet presAssocID="{EB585C8C-590A-4E99-9408-8D945EBA0DFF}" presName="center1" presStyleLbl="fgShp" presStyleIdx="0" presStyleCnt="2"/>
      <dgm:spPr/>
    </dgm:pt>
    <dgm:pt modelId="{4577FA7A-4CF5-4923-B993-00BA19DF349A}" type="pres">
      <dgm:prSet presAssocID="{EB585C8C-590A-4E99-9408-8D945EBA0DFF}" presName="center2" presStyleLbl="fgShp" presStyleIdx="1" presStyleCnt="2"/>
      <dgm:spPr/>
    </dgm:pt>
  </dgm:ptLst>
  <dgm:cxnLst>
    <dgm:cxn modelId="{AE9F4019-3A1D-4ABB-B67B-068E89A2B949}" type="presOf" srcId="{A3993774-35C7-4473-ABAF-580AD22D9A35}" destId="{7D91DF97-1731-4E61-8114-BA14583B4E87}" srcOrd="0" destOrd="0" presId="urn:microsoft.com/office/officeart/2005/8/layout/cycle4"/>
    <dgm:cxn modelId="{50F25C2D-59B5-4A76-9B5B-94D69E20DB78}" srcId="{EB585C8C-590A-4E99-9408-8D945EBA0DFF}" destId="{71DEEBB1-D6EA-4F52-AEA5-B851C71F4390}" srcOrd="1" destOrd="0" parTransId="{563B999D-C8FA-464A-9631-ABFE052526DF}" sibTransId="{A6F4E917-BA76-431C-A816-64E176F90169}"/>
    <dgm:cxn modelId="{4DBF7D39-000A-49F1-ACD7-0C4F76E54AF7}" type="presOf" srcId="{75038A57-23FE-48D6-90D8-2F503EC4CB4B}" destId="{FD1F1A5E-0545-455B-9D27-1BBC69863315}" srcOrd="1" destOrd="0" presId="urn:microsoft.com/office/officeart/2005/8/layout/cycle4"/>
    <dgm:cxn modelId="{B7B56B40-3BA6-4AEE-A6C2-EFF669790BA4}" type="presOf" srcId="{E7DCE3CB-7463-4CAD-8E96-C6A8DAF420BA}" destId="{EDDEB509-48A1-4AF0-AAFF-8656478ED785}" srcOrd="0" destOrd="0" presId="urn:microsoft.com/office/officeart/2005/8/layout/cycle4"/>
    <dgm:cxn modelId="{E459E55D-2197-46A1-ACBF-D4092108F626}" type="presOf" srcId="{EB585C8C-590A-4E99-9408-8D945EBA0DFF}" destId="{F3C683EC-1328-4483-B8C8-B8FEB431AF51}" srcOrd="0" destOrd="0" presId="urn:microsoft.com/office/officeart/2005/8/layout/cycle4"/>
    <dgm:cxn modelId="{6759FD5E-A0F4-481E-B1AB-927FE1356660}" type="presOf" srcId="{0BFD326F-DAD7-420E-9119-0F39829B20F0}" destId="{902058CD-A057-490D-9133-B7625EF0D83B}" srcOrd="1" destOrd="0" presId="urn:microsoft.com/office/officeart/2005/8/layout/cycle4"/>
    <dgm:cxn modelId="{6C0F2149-A2EB-496E-B495-0E319EAD7739}" type="presOf" srcId="{A36ED984-F357-4E68-BEC3-A5BD45D1A52F}" destId="{D57F8194-FBF4-4AF9-934D-213538C499D6}" srcOrd="1" destOrd="0" presId="urn:microsoft.com/office/officeart/2005/8/layout/cycle4"/>
    <dgm:cxn modelId="{42F4EA77-42BB-41A7-87EC-9E591FFCCA31}" type="presOf" srcId="{3B57445F-E36F-48F3-9FB0-A64D12A861DC}" destId="{90C82248-E472-40F7-877E-E4E3C4269081}" srcOrd="1" destOrd="0" presId="urn:microsoft.com/office/officeart/2005/8/layout/cycle4"/>
    <dgm:cxn modelId="{F490035A-BAAC-433A-B5FD-2775D39F97E0}" srcId="{EB585C8C-590A-4E99-9408-8D945EBA0DFF}" destId="{A3993774-35C7-4473-ABAF-580AD22D9A35}" srcOrd="3" destOrd="0" parTransId="{A4FF9507-8AA4-4B9F-A44C-05F1D4FC381C}" sibTransId="{D857366E-9CB5-46BC-B98E-5CFAC444F2B2}"/>
    <dgm:cxn modelId="{955C2D89-3703-490D-BEB8-CE6AB698751D}" srcId="{EB585C8C-590A-4E99-9408-8D945EBA0DFF}" destId="{E7DCE3CB-7463-4CAD-8E96-C6A8DAF420BA}" srcOrd="2" destOrd="0" parTransId="{6DC72204-0E33-4092-8781-AAF3DB404B73}" sibTransId="{67DCD7A8-DD80-4F97-B799-54BB8FD60AA4}"/>
    <dgm:cxn modelId="{AFAC498F-2639-4559-A783-3667946F6A5B}" type="presOf" srcId="{75038A57-23FE-48D6-90D8-2F503EC4CB4B}" destId="{0D113CD5-F5D4-4135-B7EA-BF15A353CA08}" srcOrd="0" destOrd="0" presId="urn:microsoft.com/office/officeart/2005/8/layout/cycle4"/>
    <dgm:cxn modelId="{E5B16CA2-3F5B-4916-809F-572F1C3AA5AA}" srcId="{E7DCE3CB-7463-4CAD-8E96-C6A8DAF420BA}" destId="{3B57445F-E36F-48F3-9FB0-A64D12A861DC}" srcOrd="0" destOrd="0" parTransId="{8F04F2C2-354A-4568-8378-AEA2C9816E35}" sibTransId="{28826E38-3F02-4315-A608-B99C109642E5}"/>
    <dgm:cxn modelId="{AFE7C0B7-EC03-42AD-9230-CECB63118D42}" srcId="{A3993774-35C7-4473-ABAF-580AD22D9A35}" destId="{75038A57-23FE-48D6-90D8-2F503EC4CB4B}" srcOrd="0" destOrd="0" parTransId="{0921CA40-CFD8-4F0F-8BE6-C7089BA99850}" sibTransId="{14E1B284-B2E5-4CA5-B82B-E29EA36572E0}"/>
    <dgm:cxn modelId="{4CC770BF-09A2-456D-8B78-E5EB974DF7CC}" type="presOf" srcId="{71DEEBB1-D6EA-4F52-AEA5-B851C71F4390}" destId="{A095E098-7F5E-477D-897B-59F48C670A41}" srcOrd="0" destOrd="0" presId="urn:microsoft.com/office/officeart/2005/8/layout/cycle4"/>
    <dgm:cxn modelId="{0E89A7C7-CF92-44EE-B204-FC3C10347476}" type="presOf" srcId="{0BFD326F-DAD7-420E-9119-0F39829B20F0}" destId="{08338AAB-A362-46ED-BE4C-6B167651A6CC}" srcOrd="0" destOrd="0" presId="urn:microsoft.com/office/officeart/2005/8/layout/cycle4"/>
    <dgm:cxn modelId="{629016D0-A397-44E5-BF89-937D45346486}" srcId="{71DEEBB1-D6EA-4F52-AEA5-B851C71F4390}" destId="{0BFD326F-DAD7-420E-9119-0F39829B20F0}" srcOrd="0" destOrd="0" parTransId="{47E36D3B-1653-40D0-AF32-BF2FFE2BD471}" sibTransId="{14668FD7-8F14-4569-9C9D-6BBBBCAB10DB}"/>
    <dgm:cxn modelId="{D6D778DD-4DD7-400E-ACB0-FD23ED974184}" srcId="{EB585C8C-590A-4E99-9408-8D945EBA0DFF}" destId="{ECC4F1C5-412B-46A3-B337-C36CE94035A3}" srcOrd="0" destOrd="0" parTransId="{3089214B-E66C-42AB-BDEA-30C4EC6124A8}" sibTransId="{CDF56786-DC61-4AA3-9D88-EFB3CDDC2EDC}"/>
    <dgm:cxn modelId="{B29954E9-42F8-4CA2-B1D7-D5754DFE815E}" type="presOf" srcId="{ECC4F1C5-412B-46A3-B337-C36CE94035A3}" destId="{0B6609CA-6C33-4118-B12C-E62A58FAEFE0}" srcOrd="0" destOrd="0" presId="urn:microsoft.com/office/officeart/2005/8/layout/cycle4"/>
    <dgm:cxn modelId="{A7C622FA-2F26-47A5-BDD6-C6FB90324C09}" type="presOf" srcId="{3B57445F-E36F-48F3-9FB0-A64D12A861DC}" destId="{E9035606-B0F2-4CC4-9C45-563762E1BDD3}" srcOrd="0" destOrd="0" presId="urn:microsoft.com/office/officeart/2005/8/layout/cycle4"/>
    <dgm:cxn modelId="{225880FD-F6C2-4A00-A751-AFF8AFEFE1F0}" srcId="{ECC4F1C5-412B-46A3-B337-C36CE94035A3}" destId="{A36ED984-F357-4E68-BEC3-A5BD45D1A52F}" srcOrd="0" destOrd="0" parTransId="{DD830F3C-E618-4112-ABF8-5A664186102A}" sibTransId="{58BEE9F3-AC94-4BFE-A293-B016ED0802C6}"/>
    <dgm:cxn modelId="{6291CCFE-61D8-440F-989E-F884CB5E338E}" type="presOf" srcId="{A36ED984-F357-4E68-BEC3-A5BD45D1A52F}" destId="{F7C6C4BC-090D-4C9F-9D9C-ED167E9595F7}" srcOrd="0" destOrd="0" presId="urn:microsoft.com/office/officeart/2005/8/layout/cycle4"/>
    <dgm:cxn modelId="{447137D6-C199-4C33-AAE4-BC011F6C0E59}" type="presParOf" srcId="{F3C683EC-1328-4483-B8C8-B8FEB431AF51}" destId="{84BA024C-C20D-451C-A1EC-0376B0104E0C}" srcOrd="0" destOrd="0" presId="urn:microsoft.com/office/officeart/2005/8/layout/cycle4"/>
    <dgm:cxn modelId="{ACA99C00-ED3F-4350-961C-318ABE641F5E}" type="presParOf" srcId="{84BA024C-C20D-451C-A1EC-0376B0104E0C}" destId="{0C7A44BF-6E63-4292-82A1-48903046C8F2}" srcOrd="0" destOrd="0" presId="urn:microsoft.com/office/officeart/2005/8/layout/cycle4"/>
    <dgm:cxn modelId="{05489DD1-168E-45EB-B819-72E79C2798CB}" type="presParOf" srcId="{0C7A44BF-6E63-4292-82A1-48903046C8F2}" destId="{F7C6C4BC-090D-4C9F-9D9C-ED167E9595F7}" srcOrd="0" destOrd="0" presId="urn:microsoft.com/office/officeart/2005/8/layout/cycle4"/>
    <dgm:cxn modelId="{501122E9-A610-4240-85CA-CBB5F1050FB5}" type="presParOf" srcId="{0C7A44BF-6E63-4292-82A1-48903046C8F2}" destId="{D57F8194-FBF4-4AF9-934D-213538C499D6}" srcOrd="1" destOrd="0" presId="urn:microsoft.com/office/officeart/2005/8/layout/cycle4"/>
    <dgm:cxn modelId="{A794F930-8E63-4EDE-B048-B75F27AAAC35}" type="presParOf" srcId="{84BA024C-C20D-451C-A1EC-0376B0104E0C}" destId="{81C94C05-A9F8-4D8F-9152-B24E4363F35E}" srcOrd="1" destOrd="0" presId="urn:microsoft.com/office/officeart/2005/8/layout/cycle4"/>
    <dgm:cxn modelId="{C04E9D6F-A462-48DD-BC2E-7399190E1A46}" type="presParOf" srcId="{81C94C05-A9F8-4D8F-9152-B24E4363F35E}" destId="{08338AAB-A362-46ED-BE4C-6B167651A6CC}" srcOrd="0" destOrd="0" presId="urn:microsoft.com/office/officeart/2005/8/layout/cycle4"/>
    <dgm:cxn modelId="{7F11D085-C479-4C15-B72B-23B0C9A4F22F}" type="presParOf" srcId="{81C94C05-A9F8-4D8F-9152-B24E4363F35E}" destId="{902058CD-A057-490D-9133-B7625EF0D83B}" srcOrd="1" destOrd="0" presId="urn:microsoft.com/office/officeart/2005/8/layout/cycle4"/>
    <dgm:cxn modelId="{06521118-CD06-4B4E-A9F5-1685D9FCA811}" type="presParOf" srcId="{84BA024C-C20D-451C-A1EC-0376B0104E0C}" destId="{174001A0-D597-4DAB-BBF8-DBC1FDB8E950}" srcOrd="2" destOrd="0" presId="urn:microsoft.com/office/officeart/2005/8/layout/cycle4"/>
    <dgm:cxn modelId="{0C6AF881-B188-49AA-BCF2-0A0A1B1BADAD}" type="presParOf" srcId="{174001A0-D597-4DAB-BBF8-DBC1FDB8E950}" destId="{E9035606-B0F2-4CC4-9C45-563762E1BDD3}" srcOrd="0" destOrd="0" presId="urn:microsoft.com/office/officeart/2005/8/layout/cycle4"/>
    <dgm:cxn modelId="{95D7DE6D-AC34-4908-854F-F20EAB0F13ED}" type="presParOf" srcId="{174001A0-D597-4DAB-BBF8-DBC1FDB8E950}" destId="{90C82248-E472-40F7-877E-E4E3C4269081}" srcOrd="1" destOrd="0" presId="urn:microsoft.com/office/officeart/2005/8/layout/cycle4"/>
    <dgm:cxn modelId="{D1DC8B96-DE83-4F22-A336-23E732F45D88}" type="presParOf" srcId="{84BA024C-C20D-451C-A1EC-0376B0104E0C}" destId="{B073E4CB-4F72-4612-9A25-78F1129E5B26}" srcOrd="3" destOrd="0" presId="urn:microsoft.com/office/officeart/2005/8/layout/cycle4"/>
    <dgm:cxn modelId="{B30CE40A-5B47-496F-A5A1-5EF1B0089E17}" type="presParOf" srcId="{B073E4CB-4F72-4612-9A25-78F1129E5B26}" destId="{0D113CD5-F5D4-4135-B7EA-BF15A353CA08}" srcOrd="0" destOrd="0" presId="urn:microsoft.com/office/officeart/2005/8/layout/cycle4"/>
    <dgm:cxn modelId="{E33F8F59-7420-4FE0-A90F-8A736939511B}" type="presParOf" srcId="{B073E4CB-4F72-4612-9A25-78F1129E5B26}" destId="{FD1F1A5E-0545-455B-9D27-1BBC69863315}" srcOrd="1" destOrd="0" presId="urn:microsoft.com/office/officeart/2005/8/layout/cycle4"/>
    <dgm:cxn modelId="{0CD8BEA0-BD95-45D0-BC0D-1EBFF8304619}" type="presParOf" srcId="{84BA024C-C20D-451C-A1EC-0376B0104E0C}" destId="{1319D9C5-87C1-427D-9CF2-0E969323A06F}" srcOrd="4" destOrd="0" presId="urn:microsoft.com/office/officeart/2005/8/layout/cycle4"/>
    <dgm:cxn modelId="{38C1C3AB-8C84-4089-A73E-B9B59E24D902}" type="presParOf" srcId="{F3C683EC-1328-4483-B8C8-B8FEB431AF51}" destId="{FF7D6231-FBE9-4903-B7EE-BC58A6835DF5}" srcOrd="1" destOrd="0" presId="urn:microsoft.com/office/officeart/2005/8/layout/cycle4"/>
    <dgm:cxn modelId="{1C00E265-3F5F-47C6-B6C6-C58EA5265CF2}" type="presParOf" srcId="{FF7D6231-FBE9-4903-B7EE-BC58A6835DF5}" destId="{0B6609CA-6C33-4118-B12C-E62A58FAEFE0}" srcOrd="0" destOrd="0" presId="urn:microsoft.com/office/officeart/2005/8/layout/cycle4"/>
    <dgm:cxn modelId="{306744BC-9589-4BA1-86BE-E717046831B6}" type="presParOf" srcId="{FF7D6231-FBE9-4903-B7EE-BC58A6835DF5}" destId="{A095E098-7F5E-477D-897B-59F48C670A41}" srcOrd="1" destOrd="0" presId="urn:microsoft.com/office/officeart/2005/8/layout/cycle4"/>
    <dgm:cxn modelId="{82A0C77A-B912-446A-A395-925D493DE869}" type="presParOf" srcId="{FF7D6231-FBE9-4903-B7EE-BC58A6835DF5}" destId="{EDDEB509-48A1-4AF0-AAFF-8656478ED785}" srcOrd="2" destOrd="0" presId="urn:microsoft.com/office/officeart/2005/8/layout/cycle4"/>
    <dgm:cxn modelId="{86185A59-A0DA-477D-BE2B-70C7B8D2D2F3}" type="presParOf" srcId="{FF7D6231-FBE9-4903-B7EE-BC58A6835DF5}" destId="{7D91DF97-1731-4E61-8114-BA14583B4E87}" srcOrd="3" destOrd="0" presId="urn:microsoft.com/office/officeart/2005/8/layout/cycle4"/>
    <dgm:cxn modelId="{57678452-EA85-49E9-89B3-7309D30D9649}" type="presParOf" srcId="{FF7D6231-FBE9-4903-B7EE-BC58A6835DF5}" destId="{343DC0BD-65BB-451B-BB41-4875A1A101A3}" srcOrd="4" destOrd="0" presId="urn:microsoft.com/office/officeart/2005/8/layout/cycle4"/>
    <dgm:cxn modelId="{6E2504ED-C15C-4A5A-8B4F-1745FB7F07DC}" type="presParOf" srcId="{F3C683EC-1328-4483-B8C8-B8FEB431AF51}" destId="{6B4084CD-C58E-4E5E-BEF8-997B3D66C8BD}" srcOrd="2" destOrd="0" presId="urn:microsoft.com/office/officeart/2005/8/layout/cycle4"/>
    <dgm:cxn modelId="{E5DD21F2-B7D2-496E-8A32-5FD02D5F341B}" type="presParOf" srcId="{F3C683EC-1328-4483-B8C8-B8FEB431AF51}" destId="{4577FA7A-4CF5-4923-B993-00BA19DF349A}"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0CABE7-0BE7-47DC-A71A-CEBAFFC72FDE}">
      <dsp:nvSpPr>
        <dsp:cNvPr id="0" name=""/>
        <dsp:cNvSpPr/>
      </dsp:nvSpPr>
      <dsp:spPr>
        <a:xfrm>
          <a:off x="2398979" y="0"/>
          <a:ext cx="4062541" cy="4040842"/>
        </a:xfrm>
        <a:prstGeom prst="ellipse">
          <a:avLst/>
        </a:prstGeom>
        <a:blipFill rotWithShape="0">
          <a:blip xmlns:r="http://schemas.openxmlformats.org/officeDocument/2006/relationships" r:embed="rId1"/>
          <a:srcRect/>
          <a:stretch>
            <a:fillRect l="-39000" r="-39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8704" tIns="298704" rIns="298704" bIns="298704" numCol="1" spcCol="1270" anchor="ctr" anchorCtr="0">
          <a:noAutofit/>
        </a:bodyPr>
        <a:lstStyle/>
        <a:p>
          <a:pPr marL="0" lvl="0" indent="0" algn="ctr" defTabSz="1866900">
            <a:lnSpc>
              <a:spcPct val="90000"/>
            </a:lnSpc>
            <a:spcBef>
              <a:spcPct val="0"/>
            </a:spcBef>
            <a:spcAft>
              <a:spcPct val="35000"/>
            </a:spcAft>
            <a:buNone/>
          </a:pPr>
          <a:r>
            <a:rPr lang="en-US" sz="4200" kern="1200" dirty="0"/>
            <a:t>     </a:t>
          </a:r>
        </a:p>
        <a:p>
          <a:pPr marL="0" lvl="0" indent="0" algn="r" defTabSz="1866900">
            <a:lnSpc>
              <a:spcPct val="90000"/>
            </a:lnSpc>
            <a:spcBef>
              <a:spcPct val="0"/>
            </a:spcBef>
            <a:spcAft>
              <a:spcPct val="35000"/>
            </a:spcAft>
            <a:buNone/>
          </a:pPr>
          <a:r>
            <a:rPr lang="en-US" sz="4200" kern="1200" dirty="0"/>
            <a:t>                      </a:t>
          </a:r>
          <a:endParaRPr lang="en-US" sz="4200" b="1" kern="1200" dirty="0">
            <a:solidFill>
              <a:schemeClr val="tx1"/>
            </a:solidFill>
          </a:endParaRPr>
        </a:p>
      </dsp:txBody>
      <dsp:txXfrm>
        <a:off x="2993924" y="1010210"/>
        <a:ext cx="2872650" cy="202042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0CABE7-0BE7-47DC-A71A-CEBAFFC72FDE}">
      <dsp:nvSpPr>
        <dsp:cNvPr id="0" name=""/>
        <dsp:cNvSpPr/>
      </dsp:nvSpPr>
      <dsp:spPr>
        <a:xfrm>
          <a:off x="3549693" y="0"/>
          <a:ext cx="1488972" cy="1491672"/>
        </a:xfrm>
        <a:prstGeom prst="ellipse">
          <a:avLst/>
        </a:prstGeom>
        <a:blipFill rotWithShape="0">
          <a:blip xmlns:r="http://schemas.openxmlformats.org/officeDocument/2006/relationships" r:embed="rId1" cstate="email">
            <a:extLst>
              <a:ext uri="{28A0092B-C50C-407E-A947-70E740481C1C}">
                <a14:useLocalDpi xmlns:a14="http://schemas.microsoft.com/office/drawing/2010/main"/>
              </a:ext>
            </a:extLst>
          </a:blip>
          <a:srcRect/>
          <a:stretch>
            <a:fillRect l="-39000" r="-39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US" sz="1200" kern="1200" dirty="0"/>
            <a:t>     </a:t>
          </a:r>
        </a:p>
        <a:p>
          <a:pPr marL="0" lvl="0" indent="0" algn="r" defTabSz="533400">
            <a:lnSpc>
              <a:spcPct val="90000"/>
            </a:lnSpc>
            <a:spcBef>
              <a:spcPct val="0"/>
            </a:spcBef>
            <a:spcAft>
              <a:spcPct val="35000"/>
            </a:spcAft>
            <a:buNone/>
          </a:pPr>
          <a:r>
            <a:rPr lang="en-US" sz="1200" kern="1200" dirty="0"/>
            <a:t>                 </a:t>
          </a:r>
          <a:r>
            <a:rPr lang="el-GR" sz="1200" b="1" kern="1200" dirty="0">
              <a:solidFill>
                <a:schemeClr val="tx1"/>
              </a:solidFill>
            </a:rPr>
            <a:t>Ασθενής</a:t>
          </a:r>
          <a:endParaRPr lang="en-US" sz="1200" b="1" kern="1200" dirty="0">
            <a:solidFill>
              <a:schemeClr val="tx1"/>
            </a:solidFill>
          </a:endParaRPr>
        </a:p>
      </dsp:txBody>
      <dsp:txXfrm>
        <a:off x="3767748" y="372918"/>
        <a:ext cx="1052862" cy="74583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0CABE7-0BE7-47DC-A71A-CEBAFFC72FDE}">
      <dsp:nvSpPr>
        <dsp:cNvPr id="0" name=""/>
        <dsp:cNvSpPr/>
      </dsp:nvSpPr>
      <dsp:spPr>
        <a:xfrm>
          <a:off x="3549693" y="0"/>
          <a:ext cx="1488972" cy="1491672"/>
        </a:xfrm>
        <a:prstGeom prst="ellipse">
          <a:avLst/>
        </a:prstGeom>
        <a:blipFill rotWithShape="0">
          <a:blip xmlns:r="http://schemas.openxmlformats.org/officeDocument/2006/relationships" r:embed="rId1" cstate="email">
            <a:extLst>
              <a:ext uri="{28A0092B-C50C-407E-A947-70E740481C1C}">
                <a14:useLocalDpi xmlns:a14="http://schemas.microsoft.com/office/drawing/2010/main"/>
              </a:ext>
            </a:extLst>
          </a:blip>
          <a:srcRect/>
          <a:stretch>
            <a:fillRect l="-39000" r="-39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US" sz="1200" kern="1200" dirty="0"/>
            <a:t>     </a:t>
          </a:r>
        </a:p>
        <a:p>
          <a:pPr marL="0" lvl="0" indent="0" algn="r" defTabSz="533400">
            <a:lnSpc>
              <a:spcPct val="90000"/>
            </a:lnSpc>
            <a:spcBef>
              <a:spcPct val="0"/>
            </a:spcBef>
            <a:spcAft>
              <a:spcPct val="35000"/>
            </a:spcAft>
            <a:buNone/>
          </a:pPr>
          <a:r>
            <a:rPr lang="en-US" sz="1200" kern="1200" dirty="0"/>
            <a:t>                   </a:t>
          </a:r>
          <a:r>
            <a:rPr lang="el-GR" sz="1200" b="1" kern="1200" dirty="0">
              <a:solidFill>
                <a:schemeClr val="tx1"/>
              </a:solidFill>
            </a:rPr>
            <a:t>Ασθενής</a:t>
          </a:r>
          <a:endParaRPr lang="en-US" sz="1200" b="1" kern="1200" dirty="0">
            <a:solidFill>
              <a:schemeClr val="tx1"/>
            </a:solidFill>
          </a:endParaRPr>
        </a:p>
      </dsp:txBody>
      <dsp:txXfrm>
        <a:off x="3767748" y="372918"/>
        <a:ext cx="1052862" cy="74583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0CABE7-0BE7-47DC-A71A-CEBAFFC72FDE}">
      <dsp:nvSpPr>
        <dsp:cNvPr id="0" name=""/>
        <dsp:cNvSpPr/>
      </dsp:nvSpPr>
      <dsp:spPr>
        <a:xfrm>
          <a:off x="3549693" y="0"/>
          <a:ext cx="1488972" cy="1491672"/>
        </a:xfrm>
        <a:prstGeom prst="ellipse">
          <a:avLst/>
        </a:prstGeom>
        <a:blipFill rotWithShape="0">
          <a:blip xmlns:r="http://schemas.openxmlformats.org/officeDocument/2006/relationships" r:embed="rId1" cstate="email">
            <a:extLst>
              <a:ext uri="{28A0092B-C50C-407E-A947-70E740481C1C}">
                <a14:useLocalDpi xmlns:a14="http://schemas.microsoft.com/office/drawing/2010/main"/>
              </a:ext>
            </a:extLst>
          </a:blip>
          <a:srcRect/>
          <a:stretch>
            <a:fillRect l="-39000" r="-39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US" sz="1200" kern="1200" dirty="0"/>
            <a:t>     </a:t>
          </a:r>
        </a:p>
        <a:p>
          <a:pPr marL="0" lvl="0" indent="0" algn="r" defTabSz="533400">
            <a:lnSpc>
              <a:spcPct val="90000"/>
            </a:lnSpc>
            <a:spcBef>
              <a:spcPct val="0"/>
            </a:spcBef>
            <a:spcAft>
              <a:spcPct val="35000"/>
            </a:spcAft>
            <a:buNone/>
          </a:pPr>
          <a:r>
            <a:rPr lang="en-US" sz="1200" kern="1200" dirty="0"/>
            <a:t>                 </a:t>
          </a:r>
          <a:r>
            <a:rPr lang="el-GR" sz="1200" b="1" kern="1200" dirty="0">
              <a:solidFill>
                <a:schemeClr val="tx1"/>
              </a:solidFill>
            </a:rPr>
            <a:t>Ασθενής</a:t>
          </a:r>
          <a:endParaRPr lang="en-US" sz="1200" b="1" kern="1200" dirty="0">
            <a:solidFill>
              <a:schemeClr val="tx1"/>
            </a:solidFill>
          </a:endParaRPr>
        </a:p>
      </dsp:txBody>
      <dsp:txXfrm>
        <a:off x="3767748" y="372918"/>
        <a:ext cx="1052862" cy="74583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664F53-0B84-4207-A1F2-60CAF3165D77}">
      <dsp:nvSpPr>
        <dsp:cNvPr id="0" name=""/>
        <dsp:cNvSpPr/>
      </dsp:nvSpPr>
      <dsp:spPr>
        <a:xfrm rot="5400000">
          <a:off x="5566639" y="403803"/>
          <a:ext cx="1456806" cy="1267421"/>
        </a:xfrm>
        <a:prstGeom prst="hexagon">
          <a:avLst>
            <a:gd name="adj" fmla="val 25000"/>
            <a:gd name="vf" fmla="val 115470"/>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5260" tIns="175260" rIns="175260" bIns="175260" numCol="1" spcCol="1270" anchor="ctr" anchorCtr="0">
          <a:noAutofit/>
        </a:bodyPr>
        <a:lstStyle/>
        <a:p>
          <a:pPr marL="0" lvl="0" indent="0" algn="ctr" defTabSz="2044700">
            <a:lnSpc>
              <a:spcPct val="90000"/>
            </a:lnSpc>
            <a:spcBef>
              <a:spcPct val="0"/>
            </a:spcBef>
            <a:spcAft>
              <a:spcPct val="35000"/>
            </a:spcAft>
            <a:buNone/>
          </a:pPr>
          <a:endParaRPr lang="en-US" sz="4600" kern="1200"/>
        </a:p>
      </dsp:txBody>
      <dsp:txXfrm rot="-5400000">
        <a:off x="5858837" y="536130"/>
        <a:ext cx="872409" cy="1002768"/>
      </dsp:txXfrm>
    </dsp:sp>
    <dsp:sp modelId="{720EC5E4-9341-40D3-8310-3339C0A196FF}">
      <dsp:nvSpPr>
        <dsp:cNvPr id="0" name=""/>
        <dsp:cNvSpPr/>
      </dsp:nvSpPr>
      <dsp:spPr>
        <a:xfrm>
          <a:off x="6472779" y="374090"/>
          <a:ext cx="3845072" cy="8740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l-GR" sz="1800" kern="1200">
              <a:solidFill>
                <a:schemeClr val="tx1"/>
              </a:solidFill>
            </a:rPr>
            <a:t>Ευαισθητοποίηση για την άνοια</a:t>
          </a:r>
          <a:endParaRPr lang="en-US" sz="1800" kern="1200">
            <a:solidFill>
              <a:schemeClr val="tx1"/>
            </a:solidFill>
          </a:endParaRPr>
        </a:p>
      </dsp:txBody>
      <dsp:txXfrm>
        <a:off x="6472779" y="374090"/>
        <a:ext cx="3845072" cy="874083"/>
      </dsp:txXfrm>
    </dsp:sp>
    <dsp:sp modelId="{013D3E3F-3C5D-4A4F-8064-189E650005CD}">
      <dsp:nvSpPr>
        <dsp:cNvPr id="0" name=""/>
        <dsp:cNvSpPr/>
      </dsp:nvSpPr>
      <dsp:spPr>
        <a:xfrm rot="5400000">
          <a:off x="2231888" y="282049"/>
          <a:ext cx="2202633" cy="1919041"/>
        </a:xfrm>
        <a:prstGeom prst="hexagon">
          <a:avLst>
            <a:gd name="adj" fmla="val 25000"/>
            <a:gd name="vf" fmla="val 115470"/>
          </a:avLst>
        </a:prstGeom>
        <a:no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rot="-5400000">
        <a:off x="2672934" y="483726"/>
        <a:ext cx="1320541" cy="1515687"/>
      </dsp:txXfrm>
    </dsp:sp>
    <dsp:sp modelId="{C18755A6-A43D-4F75-89BE-C468BF901EA9}">
      <dsp:nvSpPr>
        <dsp:cNvPr id="0" name=""/>
        <dsp:cNvSpPr/>
      </dsp:nvSpPr>
      <dsp:spPr>
        <a:xfrm rot="5400000">
          <a:off x="2613350" y="2575888"/>
          <a:ext cx="1456806" cy="1267421"/>
        </a:xfrm>
        <a:prstGeom prst="hexagon">
          <a:avLst>
            <a:gd name="adj" fmla="val 25000"/>
            <a:gd name="vf" fmla="val 115470"/>
          </a:avLst>
        </a:prstGeom>
        <a:solidFill>
          <a:schemeClr val="bg1"/>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5260" tIns="175260" rIns="175260" bIns="175260" numCol="1" spcCol="1270" anchor="ctr" anchorCtr="0">
          <a:noAutofit/>
        </a:bodyPr>
        <a:lstStyle/>
        <a:p>
          <a:pPr marL="0" lvl="0" indent="0" algn="ctr" defTabSz="2044700">
            <a:lnSpc>
              <a:spcPct val="90000"/>
            </a:lnSpc>
            <a:spcBef>
              <a:spcPct val="0"/>
            </a:spcBef>
            <a:spcAft>
              <a:spcPct val="35000"/>
            </a:spcAft>
            <a:buNone/>
          </a:pPr>
          <a:endParaRPr lang="en-US" sz="4600" kern="1200"/>
        </a:p>
      </dsp:txBody>
      <dsp:txXfrm rot="-5400000">
        <a:off x="2905548" y="2708215"/>
        <a:ext cx="872409" cy="1002768"/>
      </dsp:txXfrm>
    </dsp:sp>
    <dsp:sp modelId="{2B0D645B-7440-4237-B7D2-A86D3CE4B88E}">
      <dsp:nvSpPr>
        <dsp:cNvPr id="0" name=""/>
        <dsp:cNvSpPr/>
      </dsp:nvSpPr>
      <dsp:spPr>
        <a:xfrm>
          <a:off x="790049" y="1983987"/>
          <a:ext cx="1449874" cy="8740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l-GR" sz="1800" kern="1200"/>
            <a:t>Μείωση κινδύνου</a:t>
          </a:r>
          <a:endParaRPr lang="en-US" sz="1800" kern="1200"/>
        </a:p>
      </dsp:txBody>
      <dsp:txXfrm>
        <a:off x="790049" y="1983987"/>
        <a:ext cx="1449874" cy="874083"/>
      </dsp:txXfrm>
    </dsp:sp>
    <dsp:sp modelId="{E145BBA5-B42C-4CFF-BE4A-D380B656FB45}">
      <dsp:nvSpPr>
        <dsp:cNvPr id="0" name=""/>
        <dsp:cNvSpPr/>
      </dsp:nvSpPr>
      <dsp:spPr>
        <a:xfrm rot="5400000">
          <a:off x="4654140" y="2265748"/>
          <a:ext cx="1456806" cy="1267421"/>
        </a:xfrm>
        <a:prstGeom prst="hexagon">
          <a:avLst>
            <a:gd name="adj" fmla="val 25000"/>
            <a:gd name="vf" fmla="val 115470"/>
          </a:avLst>
        </a:prstGeom>
        <a:solidFill>
          <a:schemeClr val="bg1"/>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rot="-5400000">
        <a:off x="4946338" y="2398075"/>
        <a:ext cx="872409" cy="1002768"/>
      </dsp:txXfrm>
    </dsp:sp>
    <dsp:sp modelId="{3A1FE1C8-1B12-4522-A87D-5CCAE8013BDC}">
      <dsp:nvSpPr>
        <dsp:cNvPr id="0" name=""/>
        <dsp:cNvSpPr/>
      </dsp:nvSpPr>
      <dsp:spPr>
        <a:xfrm rot="5400000">
          <a:off x="4852145" y="3438638"/>
          <a:ext cx="1456806" cy="1267421"/>
        </a:xfrm>
        <a:prstGeom prst="hexagon">
          <a:avLst>
            <a:gd name="adj" fmla="val 25000"/>
            <a:gd name="vf" fmla="val 115470"/>
          </a:avLst>
        </a:prstGeom>
        <a:solidFill>
          <a:schemeClr val="bg1"/>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5260" tIns="175260" rIns="175260" bIns="175260" numCol="1" spcCol="1270" anchor="ctr" anchorCtr="0">
          <a:noAutofit/>
        </a:bodyPr>
        <a:lstStyle/>
        <a:p>
          <a:pPr marL="0" lvl="0" indent="0" algn="ctr" defTabSz="2044700">
            <a:lnSpc>
              <a:spcPct val="90000"/>
            </a:lnSpc>
            <a:spcBef>
              <a:spcPct val="0"/>
            </a:spcBef>
            <a:spcAft>
              <a:spcPct val="35000"/>
            </a:spcAft>
            <a:buNone/>
          </a:pPr>
          <a:endParaRPr lang="en-US" sz="4600" kern="1200"/>
        </a:p>
      </dsp:txBody>
      <dsp:txXfrm rot="-5400000">
        <a:off x="5144343" y="3570965"/>
        <a:ext cx="872409" cy="1002768"/>
      </dsp:txXfrm>
    </dsp:sp>
    <dsp:sp modelId="{1D62E618-C1BF-44EA-8048-91ACA5822BF6}">
      <dsp:nvSpPr>
        <dsp:cNvPr id="0" name=""/>
        <dsp:cNvSpPr/>
      </dsp:nvSpPr>
      <dsp:spPr>
        <a:xfrm>
          <a:off x="6352848" y="2015748"/>
          <a:ext cx="3120049" cy="8740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l-GR" sz="1800" kern="1200"/>
            <a:t>Διάγνωση &amp;Θεραπεία</a:t>
          </a:r>
          <a:endParaRPr lang="en-US" sz="1800" kern="1200"/>
        </a:p>
      </dsp:txBody>
      <dsp:txXfrm>
        <a:off x="6352848" y="2015748"/>
        <a:ext cx="3120049" cy="874083"/>
      </dsp:txXfrm>
    </dsp:sp>
    <dsp:sp modelId="{A0B6F2B1-787B-4EFB-B15F-5F34B21C16ED}">
      <dsp:nvSpPr>
        <dsp:cNvPr id="0" name=""/>
        <dsp:cNvSpPr/>
      </dsp:nvSpPr>
      <dsp:spPr>
        <a:xfrm rot="5400000">
          <a:off x="2411737" y="3841547"/>
          <a:ext cx="1456806" cy="1267421"/>
        </a:xfrm>
        <a:prstGeom prst="hexagon">
          <a:avLst>
            <a:gd name="adj" fmla="val 25000"/>
            <a:gd name="vf" fmla="val 115470"/>
          </a:avLst>
        </a:prstGeom>
        <a:solidFill>
          <a:schemeClr val="bg1"/>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rot="-5400000">
        <a:off x="2703935" y="3973874"/>
        <a:ext cx="872409" cy="1002768"/>
      </dsp:txXfrm>
    </dsp:sp>
    <dsp:sp modelId="{D59FC4C6-8266-44D0-B9E8-ECF2A2F992DE}">
      <dsp:nvSpPr>
        <dsp:cNvPr id="0" name=""/>
        <dsp:cNvSpPr/>
      </dsp:nvSpPr>
      <dsp:spPr>
        <a:xfrm rot="5400000">
          <a:off x="4657494" y="4736185"/>
          <a:ext cx="1088453" cy="1267421"/>
        </a:xfrm>
        <a:prstGeom prst="hexagon">
          <a:avLst>
            <a:gd name="adj" fmla="val 25000"/>
            <a:gd name="vf" fmla="val 115470"/>
          </a:avLst>
        </a:prstGeom>
        <a:solidFill>
          <a:schemeClr val="bg1"/>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endParaRPr lang="en-US" sz="3300" kern="1200"/>
        </a:p>
      </dsp:txBody>
      <dsp:txXfrm rot="-5400000">
        <a:off x="4779247" y="5007078"/>
        <a:ext cx="844947" cy="725635"/>
      </dsp:txXfrm>
    </dsp:sp>
    <dsp:sp modelId="{7A9889BB-87F8-406F-91FF-C5F578CB5E3B}">
      <dsp:nvSpPr>
        <dsp:cNvPr id="0" name=""/>
        <dsp:cNvSpPr/>
      </dsp:nvSpPr>
      <dsp:spPr>
        <a:xfrm>
          <a:off x="905549" y="3613287"/>
          <a:ext cx="1558498" cy="7362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r" defTabSz="800100">
            <a:lnSpc>
              <a:spcPct val="90000"/>
            </a:lnSpc>
            <a:spcBef>
              <a:spcPct val="0"/>
            </a:spcBef>
            <a:spcAft>
              <a:spcPct val="35000"/>
            </a:spcAft>
            <a:buNone/>
          </a:pPr>
          <a:r>
            <a:rPr lang="el-GR" sz="1800" kern="1200"/>
            <a:t>φροντίδα</a:t>
          </a:r>
          <a:endParaRPr lang="en-US" sz="1800" kern="1200"/>
        </a:p>
      </dsp:txBody>
      <dsp:txXfrm>
        <a:off x="905549" y="3613287"/>
        <a:ext cx="1558498" cy="736214"/>
      </dsp:txXfrm>
    </dsp:sp>
    <dsp:sp modelId="{4989498F-C696-445C-9251-FE0EBFB963EC}">
      <dsp:nvSpPr>
        <dsp:cNvPr id="0" name=""/>
        <dsp:cNvSpPr/>
      </dsp:nvSpPr>
      <dsp:spPr>
        <a:xfrm rot="5400000">
          <a:off x="6452345" y="4552008"/>
          <a:ext cx="1456806" cy="1267421"/>
        </a:xfrm>
        <a:prstGeom prst="hexagon">
          <a:avLst>
            <a:gd name="adj" fmla="val 25000"/>
            <a:gd name="vf" fmla="val 115470"/>
          </a:avLst>
        </a:prstGeom>
        <a:solidFill>
          <a:schemeClr val="bg1"/>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rot="-5400000">
        <a:off x="6744543" y="4684335"/>
        <a:ext cx="872409" cy="100276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035606-B0F2-4CC4-9C45-563762E1BDD3}">
      <dsp:nvSpPr>
        <dsp:cNvPr id="0" name=""/>
        <dsp:cNvSpPr/>
      </dsp:nvSpPr>
      <dsp:spPr>
        <a:xfrm>
          <a:off x="6764637" y="3684693"/>
          <a:ext cx="2676821" cy="1733973"/>
        </a:xfrm>
        <a:prstGeom prst="roundRect">
          <a:avLst>
            <a:gd name="adj" fmla="val 1000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171450" lvl="1" indent="-171450" algn="l" defTabSz="800100">
            <a:lnSpc>
              <a:spcPct val="90000"/>
            </a:lnSpc>
            <a:spcBef>
              <a:spcPct val="0"/>
            </a:spcBef>
            <a:spcAft>
              <a:spcPct val="15000"/>
            </a:spcAft>
            <a:buChar char="•"/>
          </a:pPr>
          <a:r>
            <a:rPr lang="el-GR" sz="1800" kern="1200" dirty="0"/>
            <a:t>Κοινωνική Προσφορά</a:t>
          </a:r>
          <a:endParaRPr lang="x-none" sz="1800" kern="1200" dirty="0"/>
        </a:p>
      </dsp:txBody>
      <dsp:txXfrm>
        <a:off x="7605774" y="4156276"/>
        <a:ext cx="1797595" cy="1224300"/>
      </dsp:txXfrm>
    </dsp:sp>
    <dsp:sp modelId="{0D113CD5-F5D4-4135-B7EA-BF15A353CA08}">
      <dsp:nvSpPr>
        <dsp:cNvPr id="0" name=""/>
        <dsp:cNvSpPr/>
      </dsp:nvSpPr>
      <dsp:spPr>
        <a:xfrm>
          <a:off x="1265351" y="3583542"/>
          <a:ext cx="3659107" cy="1733089"/>
        </a:xfrm>
        <a:prstGeom prst="roundRect">
          <a:avLst>
            <a:gd name="adj" fmla="val 1000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marL="171450" lvl="1" indent="-171450" algn="l" defTabSz="711200">
            <a:lnSpc>
              <a:spcPct val="90000"/>
            </a:lnSpc>
            <a:spcBef>
              <a:spcPct val="0"/>
            </a:spcBef>
            <a:spcAft>
              <a:spcPct val="15000"/>
            </a:spcAft>
            <a:buChar char="•"/>
          </a:pPr>
          <a:r>
            <a:rPr lang="el-GR" sz="1600" b="1" kern="1200" dirty="0">
              <a:latin typeface="+mj-lt"/>
            </a:rPr>
            <a:t>Συνεργασίες  σε εθνικό και διεθνές επίπεδο και άλλους  αρμόδιους ακαδημαϊκούς και επαγγελματικούς φορείς</a:t>
          </a:r>
          <a:endParaRPr lang="x-none" sz="1600" b="1" kern="1200" dirty="0">
            <a:latin typeface="+mj-lt"/>
          </a:endParaRPr>
        </a:p>
      </dsp:txBody>
      <dsp:txXfrm>
        <a:off x="1303421" y="4054884"/>
        <a:ext cx="2485235" cy="1223676"/>
      </dsp:txXfrm>
    </dsp:sp>
    <dsp:sp modelId="{08338AAB-A362-46ED-BE4C-6B167651A6CC}">
      <dsp:nvSpPr>
        <dsp:cNvPr id="0" name=""/>
        <dsp:cNvSpPr/>
      </dsp:nvSpPr>
      <dsp:spPr>
        <a:xfrm>
          <a:off x="6764637" y="0"/>
          <a:ext cx="2676821" cy="1733973"/>
        </a:xfrm>
        <a:prstGeom prst="roundRect">
          <a:avLst>
            <a:gd name="adj" fmla="val 1000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171450" lvl="1" indent="-171450" algn="l" defTabSz="800100">
            <a:lnSpc>
              <a:spcPct val="90000"/>
            </a:lnSpc>
            <a:spcBef>
              <a:spcPct val="0"/>
            </a:spcBef>
            <a:spcAft>
              <a:spcPct val="15000"/>
            </a:spcAft>
            <a:buChar char="•"/>
          </a:pPr>
          <a:r>
            <a:rPr lang="el-GR" sz="1800" kern="1200" dirty="0"/>
            <a:t>Έρευνα, Καινοτομία και Μεταφορά Τεχνογνωσίας</a:t>
          </a:r>
          <a:endParaRPr lang="x-none" sz="1800" kern="1200" dirty="0"/>
        </a:p>
      </dsp:txBody>
      <dsp:txXfrm>
        <a:off x="7605774" y="38090"/>
        <a:ext cx="1797595" cy="1224300"/>
      </dsp:txXfrm>
    </dsp:sp>
    <dsp:sp modelId="{F7C6C4BC-090D-4C9F-9D9C-ED167E9595F7}">
      <dsp:nvSpPr>
        <dsp:cNvPr id="0" name=""/>
        <dsp:cNvSpPr/>
      </dsp:nvSpPr>
      <dsp:spPr>
        <a:xfrm>
          <a:off x="2000634" y="0"/>
          <a:ext cx="3469936" cy="1733973"/>
        </a:xfrm>
        <a:prstGeom prst="roundRect">
          <a:avLst>
            <a:gd name="adj" fmla="val 1000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t" anchorCtr="0">
          <a:noAutofit/>
        </a:bodyPr>
        <a:lstStyle/>
        <a:p>
          <a:pPr marL="228600" lvl="1" indent="-228600" algn="l" defTabSz="889000">
            <a:lnSpc>
              <a:spcPct val="90000"/>
            </a:lnSpc>
            <a:spcBef>
              <a:spcPct val="0"/>
            </a:spcBef>
            <a:spcAft>
              <a:spcPct val="15000"/>
            </a:spcAft>
            <a:buChar char="•"/>
          </a:pPr>
          <a:r>
            <a:rPr lang="el-GR" sz="2000" kern="1200" dirty="0"/>
            <a:t>Εκπαίδευση</a:t>
          </a:r>
          <a:endParaRPr lang="x-none" sz="2000" kern="1200" dirty="0"/>
        </a:p>
      </dsp:txBody>
      <dsp:txXfrm>
        <a:off x="2038724" y="38090"/>
        <a:ext cx="2352775" cy="1224300"/>
      </dsp:txXfrm>
    </dsp:sp>
    <dsp:sp modelId="{0B6609CA-6C33-4118-B12C-E62A58FAEFE0}">
      <dsp:nvSpPr>
        <dsp:cNvPr id="0" name=""/>
        <dsp:cNvSpPr/>
      </dsp:nvSpPr>
      <dsp:spPr>
        <a:xfrm>
          <a:off x="3273284" y="308864"/>
          <a:ext cx="2346282" cy="2346282"/>
        </a:xfrm>
        <a:prstGeom prst="pieWedge">
          <a:avLst/>
        </a:prstGeom>
        <a:blipFill rotWithShape="0">
          <a:blip xmlns:r="http://schemas.openxmlformats.org/officeDocument/2006/relationships" r:embed="rId1"/>
          <a:srcRect/>
          <a:stretch>
            <a:fillRect l="-16000" r="-16000"/>
          </a:stretch>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70256" tIns="270256" rIns="270256" bIns="270256" numCol="1" spcCol="1270" anchor="ctr" anchorCtr="0">
          <a:noAutofit/>
        </a:bodyPr>
        <a:lstStyle/>
        <a:p>
          <a:pPr marL="0" lvl="0" indent="0" algn="ctr" defTabSz="1689100">
            <a:lnSpc>
              <a:spcPct val="90000"/>
            </a:lnSpc>
            <a:spcBef>
              <a:spcPct val="0"/>
            </a:spcBef>
            <a:spcAft>
              <a:spcPct val="35000"/>
            </a:spcAft>
            <a:buNone/>
          </a:pPr>
          <a:endParaRPr lang="x-none" sz="3800" kern="1200" dirty="0"/>
        </a:p>
      </dsp:txBody>
      <dsp:txXfrm>
        <a:off x="3960494" y="996074"/>
        <a:ext cx="1659072" cy="1659072"/>
      </dsp:txXfrm>
    </dsp:sp>
    <dsp:sp modelId="{A095E098-7F5E-477D-897B-59F48C670A41}">
      <dsp:nvSpPr>
        <dsp:cNvPr id="0" name=""/>
        <dsp:cNvSpPr/>
      </dsp:nvSpPr>
      <dsp:spPr>
        <a:xfrm rot="5400000">
          <a:off x="5727940" y="308864"/>
          <a:ext cx="2346282" cy="2346282"/>
        </a:xfrm>
        <a:prstGeom prst="pieWedge">
          <a:avLst/>
        </a:prstGeom>
        <a:blipFill rotWithShape="0">
          <a:blip xmlns:r="http://schemas.openxmlformats.org/officeDocument/2006/relationships" r:embed="rId2"/>
          <a:srcRect/>
          <a:stretch>
            <a:fillRect l="-15000" r="-15000"/>
          </a:stretch>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70256" tIns="270256" rIns="270256" bIns="270256" numCol="1" spcCol="1270" anchor="ctr" anchorCtr="0">
          <a:noAutofit/>
        </a:bodyPr>
        <a:lstStyle/>
        <a:p>
          <a:pPr marL="0" lvl="0" indent="0" algn="ctr" defTabSz="1689100">
            <a:lnSpc>
              <a:spcPct val="90000"/>
            </a:lnSpc>
            <a:spcBef>
              <a:spcPct val="0"/>
            </a:spcBef>
            <a:spcAft>
              <a:spcPct val="35000"/>
            </a:spcAft>
            <a:buNone/>
          </a:pPr>
          <a:endParaRPr lang="x-none" sz="3800" kern="1200" dirty="0"/>
        </a:p>
      </dsp:txBody>
      <dsp:txXfrm rot="-5400000">
        <a:off x="5727940" y="996074"/>
        <a:ext cx="1659072" cy="1659072"/>
      </dsp:txXfrm>
    </dsp:sp>
    <dsp:sp modelId="{EDDEB509-48A1-4AF0-AAFF-8656478ED785}">
      <dsp:nvSpPr>
        <dsp:cNvPr id="0" name=""/>
        <dsp:cNvSpPr/>
      </dsp:nvSpPr>
      <dsp:spPr>
        <a:xfrm rot="10800000">
          <a:off x="5727940" y="2763520"/>
          <a:ext cx="2346282" cy="2346282"/>
        </a:xfrm>
        <a:prstGeom prst="pieWedge">
          <a:avLst/>
        </a:prstGeom>
        <a:blipFill rotWithShape="0">
          <a:blip xmlns:r="http://schemas.openxmlformats.org/officeDocument/2006/relationships" r:embed="rId3"/>
          <a:srcRect/>
          <a:stretch>
            <a:fillRect l="-16000" r="-16000"/>
          </a:stretch>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70256" tIns="270256" rIns="270256" bIns="270256" numCol="1" spcCol="1270" anchor="ctr" anchorCtr="0">
          <a:noAutofit/>
        </a:bodyPr>
        <a:lstStyle/>
        <a:p>
          <a:pPr marL="0" lvl="0" indent="0" algn="ctr" defTabSz="1689100">
            <a:lnSpc>
              <a:spcPct val="90000"/>
            </a:lnSpc>
            <a:spcBef>
              <a:spcPct val="0"/>
            </a:spcBef>
            <a:spcAft>
              <a:spcPct val="35000"/>
            </a:spcAft>
            <a:buNone/>
          </a:pPr>
          <a:endParaRPr lang="x-none" sz="3800" kern="1200" dirty="0"/>
        </a:p>
      </dsp:txBody>
      <dsp:txXfrm rot="10800000">
        <a:off x="5727940" y="2763520"/>
        <a:ext cx="1659072" cy="1659072"/>
      </dsp:txXfrm>
    </dsp:sp>
    <dsp:sp modelId="{7D91DF97-1731-4E61-8114-BA14583B4E87}">
      <dsp:nvSpPr>
        <dsp:cNvPr id="0" name=""/>
        <dsp:cNvSpPr/>
      </dsp:nvSpPr>
      <dsp:spPr>
        <a:xfrm rot="16200000">
          <a:off x="3273284" y="2763520"/>
          <a:ext cx="2346282" cy="2346282"/>
        </a:xfrm>
        <a:prstGeom prst="pieWedge">
          <a:avLst/>
        </a:prstGeom>
        <a:blipFill rotWithShape="0">
          <a:blip xmlns:r="http://schemas.openxmlformats.org/officeDocument/2006/relationships" r:embed="rId4"/>
          <a:srcRect/>
          <a:stretch>
            <a:fillRect l="-15000" r="-15000"/>
          </a:stretch>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70256" tIns="270256" rIns="270256" bIns="270256" numCol="1" spcCol="1270" anchor="ctr" anchorCtr="0">
          <a:noAutofit/>
        </a:bodyPr>
        <a:lstStyle/>
        <a:p>
          <a:pPr marL="0" lvl="0" indent="0" algn="ctr" defTabSz="1689100">
            <a:lnSpc>
              <a:spcPct val="90000"/>
            </a:lnSpc>
            <a:spcBef>
              <a:spcPct val="0"/>
            </a:spcBef>
            <a:spcAft>
              <a:spcPct val="35000"/>
            </a:spcAft>
            <a:buNone/>
          </a:pPr>
          <a:endParaRPr lang="x-none" sz="3800" kern="1200" dirty="0"/>
        </a:p>
      </dsp:txBody>
      <dsp:txXfrm rot="5400000">
        <a:off x="3960494" y="2763520"/>
        <a:ext cx="1659072" cy="1659072"/>
      </dsp:txXfrm>
    </dsp:sp>
    <dsp:sp modelId="{6B4084CD-C58E-4E5E-BEF8-997B3D66C8BD}">
      <dsp:nvSpPr>
        <dsp:cNvPr id="0" name=""/>
        <dsp:cNvSpPr/>
      </dsp:nvSpPr>
      <dsp:spPr>
        <a:xfrm>
          <a:off x="5268708" y="2221653"/>
          <a:ext cx="810090" cy="704426"/>
        </a:xfrm>
        <a:prstGeom prst="circularArrow">
          <a:avLst/>
        </a:prstGeom>
        <a:solidFill>
          <a:schemeClr val="accent1">
            <a:tint val="60000"/>
            <a:hueOff val="0"/>
            <a:satOff val="0"/>
            <a:lumOff val="0"/>
            <a:alphaOff val="0"/>
          </a:schemeClr>
        </a:solid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4577FA7A-4CF5-4923-B993-00BA19DF349A}">
      <dsp:nvSpPr>
        <dsp:cNvPr id="0" name=""/>
        <dsp:cNvSpPr/>
      </dsp:nvSpPr>
      <dsp:spPr>
        <a:xfrm rot="10800000">
          <a:off x="5268708" y="2492586"/>
          <a:ext cx="810090" cy="704426"/>
        </a:xfrm>
        <a:prstGeom prst="circularArrow">
          <a:avLst/>
        </a:prstGeom>
        <a:solidFill>
          <a:schemeClr val="accent1">
            <a:tint val="60000"/>
            <a:hueOff val="0"/>
            <a:satOff val="0"/>
            <a:lumOff val="0"/>
            <a:alphaOff val="0"/>
          </a:schemeClr>
        </a:solid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2.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3.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4.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5.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4">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5">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37584D-1235-47AC-9358-628DFD7B3421}" type="datetimeFigureOut">
              <a:rPr lang="el-GR" smtClean="0"/>
              <a:t>2/9/2025</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E12BD19-F76F-4005-9C7D-5D9A8BB76DD0}" type="slidenum">
              <a:rPr lang="el-GR" smtClean="0"/>
              <a:t>‹#›</a:t>
            </a:fld>
            <a:endParaRPr lang="el-GR"/>
          </a:p>
        </p:txBody>
      </p:sp>
    </p:spTree>
    <p:extLst>
      <p:ext uri="{BB962C8B-B14F-4D97-AF65-F5344CB8AC3E}">
        <p14:creationId xmlns:p14="http://schemas.microsoft.com/office/powerpoint/2010/main" val="34119750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12BD19-F76F-4005-9C7D-5D9A8BB76DD0}" type="slidenum">
              <a:rPr lang="el-GR" smtClean="0"/>
              <a:t>1</a:t>
            </a:fld>
            <a:endParaRPr lang="el-GR"/>
          </a:p>
        </p:txBody>
      </p:sp>
    </p:spTree>
    <p:extLst>
      <p:ext uri="{BB962C8B-B14F-4D97-AF65-F5344CB8AC3E}">
        <p14:creationId xmlns:p14="http://schemas.microsoft.com/office/powerpoint/2010/main" val="11375607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fld id="{FE12BD19-F76F-4005-9C7D-5D9A8BB76DD0}" type="slidenum">
              <a:rPr lang="el-GR" smtClean="0"/>
              <a:t>22</a:t>
            </a:fld>
            <a:endParaRPr lang="el-GR"/>
          </a:p>
        </p:txBody>
      </p:sp>
    </p:spTree>
    <p:extLst>
      <p:ext uri="{BB962C8B-B14F-4D97-AF65-F5344CB8AC3E}">
        <p14:creationId xmlns:p14="http://schemas.microsoft.com/office/powerpoint/2010/main" val="9211773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FE12BD19-F76F-4005-9C7D-5D9A8BB76DD0}" type="slidenum">
              <a:rPr lang="el-GR" smtClean="0"/>
              <a:t>24</a:t>
            </a:fld>
            <a:endParaRPr lang="el-GR"/>
          </a:p>
        </p:txBody>
      </p:sp>
    </p:spTree>
    <p:extLst>
      <p:ext uri="{BB962C8B-B14F-4D97-AF65-F5344CB8AC3E}">
        <p14:creationId xmlns:p14="http://schemas.microsoft.com/office/powerpoint/2010/main" val="37641881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50000"/>
              </a:lnSpc>
              <a:spcAft>
                <a:spcPts val="1000"/>
              </a:spcAft>
            </a:pPr>
            <a:r>
              <a:rPr lang="el-GR" sz="1800" dirty="0">
                <a:effectLst/>
                <a:latin typeface="Arial Narrow" panose="020B0606020202030204" pitchFamily="34" charset="0"/>
                <a:ea typeface="Calibri" panose="020F0502020204030204" pitchFamily="34" charset="0"/>
                <a:cs typeface="Times New Roman" panose="02020603050405020304" pitchFamily="18" charset="0"/>
              </a:rPr>
              <a:t> </a:t>
            </a:r>
            <a:endParaRPr lang="el-G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1000"/>
              </a:spcAft>
            </a:pPr>
            <a:endParaRPr lang="el-G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l-GR"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15000"/>
              </a:lnSpc>
              <a:spcAft>
                <a:spcPts val="1000"/>
              </a:spcAft>
            </a:pPr>
            <a:r>
              <a:rPr lang="el-GR"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15000"/>
              </a:lnSpc>
              <a:spcAft>
                <a:spcPts val="1000"/>
              </a:spcAft>
            </a:pPr>
            <a:r>
              <a:rPr lang="el-GR" sz="1800" dirty="0">
                <a:effectLst/>
                <a:latin typeface="Calibri" panose="020F0502020204030204" pitchFamily="34" charset="0"/>
                <a:ea typeface="Calibri" panose="020F0502020204030204" pitchFamily="34" charset="0"/>
                <a:cs typeface="Times New Roman" panose="02020603050405020304" pitchFamily="18" charset="0"/>
              </a:rPr>
              <a:t> </a:t>
            </a:r>
          </a:p>
          <a:p>
            <a:endParaRPr lang="el-GR" dirty="0"/>
          </a:p>
        </p:txBody>
      </p:sp>
      <p:sp>
        <p:nvSpPr>
          <p:cNvPr id="4" name="Slide Number Placeholder 3"/>
          <p:cNvSpPr>
            <a:spLocks noGrp="1"/>
          </p:cNvSpPr>
          <p:nvPr>
            <p:ph type="sldNum" sz="quarter" idx="5"/>
          </p:nvPr>
        </p:nvSpPr>
        <p:spPr/>
        <p:txBody>
          <a:bodyPr/>
          <a:lstStyle/>
          <a:p>
            <a:fld id="{FE12BD19-F76F-4005-9C7D-5D9A8BB76DD0}" type="slidenum">
              <a:rPr lang="el-GR" smtClean="0"/>
              <a:t>25</a:t>
            </a:fld>
            <a:endParaRPr lang="el-G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FE12BD19-F76F-4005-9C7D-5D9A8BB76DD0}" type="slidenum">
              <a:rPr lang="el-GR" smtClean="0"/>
              <a:t>26</a:t>
            </a:fld>
            <a:endParaRPr lang="el-G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B854183-FCAC-4880-9100-4B5E744AD403}" type="slidenum">
              <a:rPr kumimoji="0" lang="x-none"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x-none"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2945432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50000"/>
              </a:lnSpc>
              <a:spcAft>
                <a:spcPts val="1000"/>
              </a:spcAft>
            </a:pPr>
            <a:r>
              <a:rPr lang="el-GR" sz="1800" dirty="0">
                <a:effectLst/>
                <a:latin typeface="Arial Narrow" panose="020B0606020202030204" pitchFamily="34" charset="0"/>
                <a:ea typeface="Calibri" panose="020F0502020204030204" pitchFamily="34" charset="0"/>
                <a:cs typeface="Times New Roman" panose="02020603050405020304" pitchFamily="18" charset="0"/>
              </a:rPr>
              <a:t> </a:t>
            </a:r>
            <a:endParaRPr lang="el-G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1000"/>
              </a:spcAft>
            </a:pPr>
            <a:endParaRPr lang="el-G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l-GR"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15000"/>
              </a:lnSpc>
              <a:spcAft>
                <a:spcPts val="1000"/>
              </a:spcAft>
            </a:pPr>
            <a:r>
              <a:rPr lang="el-GR"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15000"/>
              </a:lnSpc>
              <a:spcAft>
                <a:spcPts val="1000"/>
              </a:spcAft>
            </a:pPr>
            <a:r>
              <a:rPr lang="el-GR" sz="1800" dirty="0">
                <a:effectLst/>
                <a:latin typeface="Calibri" panose="020F0502020204030204" pitchFamily="34" charset="0"/>
                <a:ea typeface="Calibri" panose="020F0502020204030204" pitchFamily="34" charset="0"/>
                <a:cs typeface="Times New Roman" panose="02020603050405020304" pitchFamily="18" charset="0"/>
              </a:rPr>
              <a:t> </a:t>
            </a:r>
          </a:p>
          <a:p>
            <a:endParaRPr lang="el-GR" dirty="0"/>
          </a:p>
        </p:txBody>
      </p:sp>
      <p:sp>
        <p:nvSpPr>
          <p:cNvPr id="4" name="Slide Number Placeholder 3"/>
          <p:cNvSpPr>
            <a:spLocks noGrp="1"/>
          </p:cNvSpPr>
          <p:nvPr>
            <p:ph type="sldNum" sz="quarter" idx="5"/>
          </p:nvPr>
        </p:nvSpPr>
        <p:spPr/>
        <p:txBody>
          <a:bodyPr/>
          <a:lstStyle/>
          <a:p>
            <a:fld id="{FE12BD19-F76F-4005-9C7D-5D9A8BB76DD0}" type="slidenum">
              <a:rPr lang="el-GR" smtClean="0"/>
              <a:t>2</a:t>
            </a:fld>
            <a:endParaRPr lang="el-G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Text Placeholder 2"/>
          <p:cNvSpPr>
            <a:spLocks noGrp="1"/>
          </p:cNvSpPr>
          <p:nvPr>
            <p:ph type="body" idx="3"/>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Text Placeholder 2"/>
          <p:cNvSpPr>
            <a:spLocks noGrp="1"/>
          </p:cNvSpPr>
          <p:nvPr>
            <p:ph type="body" idx="3"/>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FE12BD19-F76F-4005-9C7D-5D9A8BB76DD0}" type="slidenum">
              <a:rPr lang="el-GR" smtClean="0"/>
              <a:t>13</a:t>
            </a:fld>
            <a:endParaRPr lang="el-G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err="1"/>
              <a:t>Τιτιλ</a:t>
            </a:r>
            <a:r>
              <a:rPr lang="el-GR" dirty="0"/>
              <a:t> </a:t>
            </a:r>
          </a:p>
        </p:txBody>
      </p:sp>
      <p:sp>
        <p:nvSpPr>
          <p:cNvPr id="4" name="Slide Number Placeholder 3"/>
          <p:cNvSpPr>
            <a:spLocks noGrp="1"/>
          </p:cNvSpPr>
          <p:nvPr>
            <p:ph type="sldNum" sz="quarter" idx="5"/>
          </p:nvPr>
        </p:nvSpPr>
        <p:spPr/>
        <p:txBody>
          <a:bodyPr/>
          <a:lstStyle/>
          <a:p>
            <a:fld id="{FE12BD19-F76F-4005-9C7D-5D9A8BB76DD0}" type="slidenum">
              <a:rPr lang="el-GR" smtClean="0"/>
              <a:t>15</a:t>
            </a:fld>
            <a:endParaRPr lang="el-G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Σχεδόν το 80% του ευρύτερου κοινού ανησυχεί για την ανάπτυξη άνοιας και 1 στους 4 ανθρώπους πιστεύει ότι δεν μπορούμε να κάνουμε τίποτα για να αποτρέψουμε την άνοια</a:t>
            </a:r>
          </a:p>
          <a:p>
            <a:r>
              <a:rPr lang="el-GR" sz="1200" dirty="0"/>
              <a:t>Σχεδόν το 62% των επαγγελματιών υγείας παγκοσμίως πιστεύουν λανθασμένα ότι η άνοια είναι μέρος της φυσιολογικής γήρανσης</a:t>
            </a:r>
            <a:endParaRPr lang="el-GR" dirty="0"/>
          </a:p>
          <a:p>
            <a:endParaRPr lang="el-GR" dirty="0"/>
          </a:p>
        </p:txBody>
      </p:sp>
      <p:sp>
        <p:nvSpPr>
          <p:cNvPr id="4" name="Slide Number Placeholder 3"/>
          <p:cNvSpPr>
            <a:spLocks noGrp="1"/>
          </p:cNvSpPr>
          <p:nvPr>
            <p:ph type="sldNum" sz="quarter" idx="5"/>
          </p:nvPr>
        </p:nvSpPr>
        <p:spPr/>
        <p:txBody>
          <a:bodyPr/>
          <a:lstStyle/>
          <a:p>
            <a:fld id="{FE12BD19-F76F-4005-9C7D-5D9A8BB76DD0}" type="slidenum">
              <a:rPr lang="el-GR" smtClean="0"/>
              <a:t>17</a:t>
            </a:fld>
            <a:endParaRPr lang="el-G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Dementia Australia 2023 https://www.dementia.org.au/sites/default/files/helpsheets/Helpsheet-AboutDementia11-DementiaResearch_english.pdf  </a:t>
            </a:r>
            <a:endParaRPr lang="el-GR"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FAE989-34A2-4477-8CFD-C14743BD7CF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066889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b="0" dirty="0"/>
              <a:t>Παλαιότερα δεν μπορούσε να </a:t>
            </a:r>
            <a:r>
              <a:rPr lang="el-GR" b="0" dirty="0" err="1"/>
              <a:t>μπεί</a:t>
            </a:r>
            <a:r>
              <a:rPr lang="el-GR" b="0" dirty="0"/>
              <a:t> διάγνωση εργαστηριακά δηλαδή με εξετάσεις αλλά μόνο κλινικά με βάση την κλινική εικόνα του ασθενή και τα συμπτώματα ή </a:t>
            </a:r>
            <a:r>
              <a:rPr lang="el-GR" b="0" dirty="0" err="1"/>
              <a:t>μετα</a:t>
            </a:r>
            <a:r>
              <a:rPr lang="el-GR" b="0" dirty="0"/>
              <a:t> θάνατο με νεκροτομή/βιοψία. Σήμερα οι επιστήμονες έχουν ανακαλύψει τους λεγόμενους </a:t>
            </a:r>
            <a:r>
              <a:rPr lang="el-GR" b="0" dirty="0" err="1"/>
              <a:t>βιοδείκτες</a:t>
            </a:r>
            <a:endParaRPr lang="el-GR" b="0" dirty="0"/>
          </a:p>
          <a:p>
            <a:r>
              <a:rPr lang="el-GR" b="1" dirty="0"/>
              <a:t>Βιοδείκτες </a:t>
            </a:r>
            <a:r>
              <a:rPr lang="el-GR" b="0" dirty="0"/>
              <a:t>είναι οποιοδήποτε μετρήσιμο στοιχείο μπορεί αξιόπιστα να βοηθήσει στην διάγνωση της νόσου</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1200" b="1" i="0" u="none" strike="noStrike" kern="1200" cap="none" spc="0" normalizeH="0" baseline="0" noProof="0" dirty="0">
                <a:ln>
                  <a:noFill/>
                </a:ln>
                <a:solidFill>
                  <a:prstClr val="black"/>
                </a:solidFill>
                <a:effectLst/>
                <a:uLnTx/>
                <a:uFillTx/>
                <a:latin typeface="Calibri" panose="020F0502020204030204"/>
                <a:ea typeface="+mn-ea"/>
                <a:cs typeface="+mn-cs"/>
              </a:rPr>
              <a:t>Βιοδείκτες-Απεικόνιση εγκεφάλου</a:t>
            </a:r>
            <a:r>
              <a:rPr kumimoji="0" lang="en-US" sz="1200" b="1" i="0" u="none" strike="noStrike" kern="1200" cap="none" spc="0" normalizeH="0" baseline="0" noProof="0" dirty="0">
                <a:ln>
                  <a:noFill/>
                </a:ln>
                <a:solidFill>
                  <a:prstClr val="black"/>
                </a:solidFill>
                <a:effectLst/>
                <a:uLnTx/>
                <a:uFillTx/>
                <a:latin typeface="Calibri" panose="020F0502020204030204"/>
                <a:ea typeface="+mn-ea"/>
                <a:cs typeface="+mn-cs"/>
              </a:rPr>
              <a:t> PET</a:t>
            </a:r>
            <a:endParaRPr lang="el-GR" b="0" dirty="0"/>
          </a:p>
          <a:p>
            <a:r>
              <a:rPr lang="el-GR" dirty="0"/>
              <a:t>Τώρα πλέον υπάρχει μια απεικονιστική μέθοδος που λέγεται </a:t>
            </a:r>
            <a:r>
              <a:rPr lang="en-US" dirty="0"/>
              <a:t>PET</a:t>
            </a:r>
            <a:r>
              <a:rPr lang="el-GR" dirty="0"/>
              <a:t> </a:t>
            </a:r>
            <a:r>
              <a:rPr lang="en-US" dirty="0"/>
              <a:t>Scan </a:t>
            </a:r>
            <a:r>
              <a:rPr lang="el-GR" dirty="0"/>
              <a:t>η οποία μπορεί να μας δείξει το </a:t>
            </a:r>
            <a:r>
              <a:rPr lang="el-GR" dirty="0" err="1"/>
              <a:t>αμυλοειδές</a:t>
            </a:r>
            <a:r>
              <a:rPr lang="el-GR" dirty="0"/>
              <a:t>  και την </a:t>
            </a:r>
            <a:r>
              <a:rPr lang="el-GR" dirty="0" err="1"/>
              <a:t>πρωτεϊνη</a:t>
            </a:r>
            <a:r>
              <a:rPr lang="el-GR" dirty="0"/>
              <a:t> </a:t>
            </a:r>
            <a:r>
              <a:rPr lang="en-US" dirty="0"/>
              <a:t>Tau </a:t>
            </a:r>
            <a:r>
              <a:rPr lang="el-GR" dirty="0"/>
              <a:t>στον εγκέφαλο. Μπορούμε δηλαδή να δούμε τις βλάβες στον εγκέφαλο.</a:t>
            </a:r>
          </a:p>
          <a:p>
            <a:r>
              <a:rPr lang="el-GR" dirty="0"/>
              <a:t>Τις βλάβες μπορούμε να τις μετρήσουμε και στο εγκεφαλονωτιαίο υγρό (το υγρό που κυκλοφορεί στον εγκέφαλο αλλά και στην σπονδυλική στήλη) με παρακέντηση. Παίρνουμε δηλαδή με βελόνα από την σπονδυλική στήλη το ΕΝΥ και μετρούμε σε αυτό το </a:t>
            </a:r>
            <a:r>
              <a:rPr lang="el-GR" dirty="0" err="1"/>
              <a:t>αμυλοειδές</a:t>
            </a:r>
            <a:r>
              <a:rPr lang="el-GR" dirty="0"/>
              <a:t> και την πρωτεΐνη </a:t>
            </a:r>
            <a:r>
              <a:rPr lang="en-US" dirty="0"/>
              <a:t>tau. </a:t>
            </a:r>
          </a:p>
          <a:p>
            <a:r>
              <a:rPr lang="el-GR" dirty="0"/>
              <a:t>Η φλεγμονή επίσης στον εγκέφαλο φαίνεται ότι παίζει ρόλο στο να αναπτύξει κάποιος άνοια</a:t>
            </a:r>
          </a:p>
          <a:p>
            <a:r>
              <a:rPr lang="el-GR" dirty="0"/>
              <a:t>Στο ΕΝΥ μετρούμε επίσης και άλλες ουσίες όπως τα </a:t>
            </a:r>
            <a:r>
              <a:rPr lang="el-GR" dirty="0" err="1"/>
              <a:t>νευροινίδια</a:t>
            </a:r>
            <a:r>
              <a:rPr lang="el-GR" dirty="0"/>
              <a:t> (νέοι </a:t>
            </a:r>
            <a:r>
              <a:rPr lang="el-GR" dirty="0" err="1"/>
              <a:t>βιοδείκτες</a:t>
            </a:r>
            <a:r>
              <a:rPr lang="el-GR" dirty="0"/>
              <a:t>) τα οποία φαίνεται να παίζουν ρόλο στην εξέλιξη της νοητικής ικανότητας.</a:t>
            </a:r>
          </a:p>
          <a:p>
            <a:r>
              <a:rPr lang="el-GR" b="1" dirty="0"/>
              <a:t>Γενετική</a:t>
            </a:r>
          </a:p>
          <a:p>
            <a:r>
              <a:rPr lang="el-GR" dirty="0"/>
              <a:t>Η σπάνια </a:t>
            </a:r>
            <a:r>
              <a:rPr lang="el-GR" dirty="0" err="1"/>
              <a:t>οικογενής</a:t>
            </a:r>
            <a:r>
              <a:rPr lang="el-GR" dirty="0"/>
              <a:t> μορφή της νόσου αντιπροσωπεύει το 1-2% του συνόλου των περιπτώσεων άνοιας, κληρονομείται από γενιά σε γενιά με πιθανότητα 50% από τους γονείς στα παιδιά και εκδηλώνεται σε νεαρά ηλικία (πχ ηλικία 50, 40 ή και 30 ετών). Η εμφάνιση της </a:t>
            </a:r>
            <a:r>
              <a:rPr lang="el-GR" dirty="0" err="1"/>
              <a:t>οικογενούς</a:t>
            </a:r>
            <a:r>
              <a:rPr lang="el-GR" dirty="0"/>
              <a:t> μορφή συνδέεται με μεταλλάξεις σε 3 γονίδια. </a:t>
            </a:r>
          </a:p>
          <a:p>
            <a:r>
              <a:rPr lang="el-GR" dirty="0"/>
              <a:t>Στη συνήθη μορφή της νόσου που ξεκινάει σε μεγάλη ηλικία έχουμε πολλά γονίδια που παίζουν ρόλο αλλά το καθένα έχει μια μικρή συμβολή. Αυτά λέγονται </a:t>
            </a:r>
            <a:r>
              <a:rPr lang="el-GR" dirty="0" err="1"/>
              <a:t>προδιαθεσικά</a:t>
            </a:r>
            <a:r>
              <a:rPr lang="el-GR" dirty="0"/>
              <a:t> γονίδια δεν είναι ικανά όμως από μόνα τους να προκαλέσουν τη νόσο αλλά πρέπει να συνδυαστούν με άλλους παράγοντες όπως οι ορμονικές ανωμαλίες, η φλεγμονή, ο τραυματισμός του εγκεφάλου , τα υψηλά επίπεδα χοληστερόλης, η οξειδωτική βλάβη και η έλλειψη βιταμινών. Συνολικά ο κίνδυνος </a:t>
            </a:r>
            <a:r>
              <a:rPr lang="el-GR" dirty="0" err="1"/>
              <a:t>νόσησης</a:t>
            </a:r>
            <a:r>
              <a:rPr lang="el-GR" dirty="0"/>
              <a:t> των πρώτου βαθμού συγγενών των ατόμων με νόσο </a:t>
            </a:r>
            <a:r>
              <a:rPr lang="el-GR" dirty="0" err="1"/>
              <a:t>Αλτσχάιμερ</a:t>
            </a:r>
            <a:r>
              <a:rPr lang="el-GR" dirty="0"/>
              <a:t> είναι 3-4 φορές μεγαλύτερος από τα άτομα χωρίς οικογενειακό ιστορικό. Επομένως αν κάποιος γνωρίζει ότι έχει προδιάθεση για άνοια πρέπει να αποφασίσει να περιορίσει τους λοιπούς </a:t>
            </a:r>
            <a:r>
              <a:rPr lang="el-GR" dirty="0" err="1"/>
              <a:t>προδιαθεσικούς</a:t>
            </a:r>
            <a:r>
              <a:rPr lang="el-GR" dirty="0"/>
              <a:t> παράγοντες και να ακολουθήσει ένα τρόπο ζωής που προάγει την υγεία του </a:t>
            </a:r>
            <a:r>
              <a:rPr lang="el-GR" dirty="0" err="1"/>
              <a:t>εγκεφάλου.και</a:t>
            </a:r>
            <a:r>
              <a:rPr lang="el-GR" dirty="0"/>
              <a:t> έχουν μικρό αποτέλεσμα αλλά αν κληρονομήσουμε πολλά από αυτά ενδεχομένως να πάθουμε τη νόσο. Ένας από τους πιο σημαντικούς γενετικούς παράγοντες κινδύνου είναι μια μορφή του γονιδίου της </a:t>
            </a:r>
            <a:r>
              <a:rPr lang="el-GR" dirty="0" err="1"/>
              <a:t>απολιποπρωτεΐνης</a:t>
            </a:r>
            <a:r>
              <a:rPr lang="el-GR" dirty="0"/>
              <a:t> Ε που ονομάζεται APOE4. Περίπου το 25% των ανθρώπων φέρει ένα αντίγραφο του APOE4 και το 2 έως 3% φέρει δύο αντίγραφα. Το γονίδιο APOE4 είναι ο ισχυρότερος παράγοντας κινδύνου για τη νόσο του Alzheimer, αν και η κληρονομικότητα του APOE4 δεν σημαίνει ότι ένα άτομο θα αναπτύξει σίγουρα τη νόσο.</a:t>
            </a:r>
          </a:p>
          <a:p>
            <a:r>
              <a:rPr lang="el-GR" b="1" dirty="0"/>
              <a:t>Αγγειακοί παράγοντες</a:t>
            </a:r>
          </a:p>
          <a:p>
            <a:r>
              <a:rPr lang="el-GR" dirty="0"/>
              <a:t>Έρευνες έχουν δείξει ότι βλάβες στα αγγεία αυξάνουν την πιθανότητα να νοσήσει κάποιος με άνοια. Οπότε γίνονται έρευνες για να </a:t>
            </a:r>
            <a:r>
              <a:rPr lang="el-GR" dirty="0" err="1"/>
              <a:t>δούν</a:t>
            </a:r>
            <a:r>
              <a:rPr lang="el-GR" dirty="0"/>
              <a:t> αν βελτιώσουμε αυτούς τους παράγοντες που προκαλούν αγγειακές βλάβες (διαβήτης, υπέρταση, παχυσαρκία, κάπνισμα) μπορούμε να βοηθήσουμε στην μείωση των πιθανοτήτων για να αναπτύξει κάποιος άνοια. Σε μια μελέτη με περίπου 9000 συμμετέχοντες που κράτησε 3 χρόνια προσπάθησαν να δουν αν το να χαμηλώσεις την Α/Π σε χαμηλά όρια βοηθάει, δηλαδή να την μειώσουν κάτω από 130 βοηθά στην πρόληψη της νόσου. Αυτό που είδαν ήταν ότι υπήρχε κάποιο όφελος όχι πολύ μεγάλο, δηλαδή αυτοί που είχαν ρίξει την πίεση κάτω από το 130 είχαν λιγότερες πιθανότητες να αναπτύξουν νοητικά προβλήματα μέσα στην τριετία. </a:t>
            </a:r>
          </a:p>
          <a:p>
            <a:r>
              <a:rPr lang="el-GR" b="1" dirty="0"/>
              <a:t>Τρόπος ζωής</a:t>
            </a:r>
          </a:p>
          <a:p>
            <a:r>
              <a:rPr lang="el-GR" dirty="0"/>
              <a:t>Έχουν γίνει μελέτες που έδειξαν ότι ο συνδυασμός άσκησης και διατροφής οδηγεί σε ψηλότερη νοητική ικανότητα από αυτούς που δεν ασκούνται και δεν τρέφονται σωστά ή που ασκούνται μόνο ή κάνουν διατροφή μόνο. Η διατροφή που φαίνεται να βοηθά είναι η μεσογειακή διατροφή, άνθρωποι που ακολουθούν αυτή τη διατροφή φαίνεται να συσσωρεύουν λιγότερο </a:t>
            </a:r>
            <a:r>
              <a:rPr lang="el-GR" dirty="0" err="1"/>
              <a:t>αμυλοειδές</a:t>
            </a:r>
            <a:r>
              <a:rPr lang="el-GR" dirty="0"/>
              <a:t>. Η έρευνα δείχνει επίσης ότι υπάρχουν κι άλλες συνήθειες που οι άνθρωποι μπορούν να υιοθετήσουν για να διατηρήσουν τον εγκέφαλό τους υγιή και να μειώσουν τον κίνδυνο γνωστικής έκπτωσης. Αυτές περιλαμβάνουν εκτός από την άσκηση και την διατροφή, την κοινωνικοποίηση την αποφυγή καπνίσματος και αλκοόλ και προστασία από τραυματισμούς στο κεφάλι. Επίσης διόρθωση της βαρηκοΐας.</a:t>
            </a:r>
          </a:p>
          <a:p>
            <a:r>
              <a:rPr lang="el-GR" b="1" dirty="0"/>
              <a:t>Φάρμακα</a:t>
            </a:r>
          </a:p>
          <a:p>
            <a:r>
              <a:rPr lang="el-GR" dirty="0"/>
              <a:t>Όπως έχουμε ήδη αναφέρει γίνονται αρκετές μελέτες σε φάρμακα που στοχεύουν το β-</a:t>
            </a:r>
            <a:r>
              <a:rPr lang="el-GR" dirty="0" err="1"/>
              <a:t>αμυλοειδες</a:t>
            </a:r>
            <a:r>
              <a:rPr lang="el-GR" dirty="0"/>
              <a:t> και την </a:t>
            </a:r>
            <a:r>
              <a:rPr lang="el-GR" dirty="0" err="1"/>
              <a:t>πρωτείνη</a:t>
            </a:r>
            <a:r>
              <a:rPr lang="el-GR" dirty="0"/>
              <a:t> </a:t>
            </a:r>
            <a:r>
              <a:rPr lang="en-US" dirty="0"/>
              <a:t>tau</a:t>
            </a:r>
            <a:r>
              <a:rPr lang="el-GR" dirty="0"/>
              <a:t> οι οποίες βρίσκονται στη φάση 3 δηλαδή λίγο πριν να </a:t>
            </a:r>
            <a:r>
              <a:rPr lang="el-GR" dirty="0" err="1"/>
              <a:t>βγούν</a:t>
            </a:r>
            <a:r>
              <a:rPr lang="el-GR" dirty="0"/>
              <a:t> στην αγορά</a:t>
            </a:r>
          </a:p>
          <a:p>
            <a:r>
              <a:rPr lang="el-GR" b="1" dirty="0"/>
              <a:t>Νέα διαγνωστικά κριτήρια</a:t>
            </a:r>
          </a:p>
          <a:p>
            <a:r>
              <a:rPr lang="el-GR" dirty="0"/>
              <a:t>Επιστήμονες έχουν ανακαλύψει ότι το β-</a:t>
            </a:r>
            <a:r>
              <a:rPr lang="el-GR" dirty="0" err="1"/>
              <a:t>αμυλοειδες</a:t>
            </a:r>
            <a:r>
              <a:rPr lang="el-GR" dirty="0"/>
              <a:t> και η </a:t>
            </a:r>
            <a:r>
              <a:rPr lang="el-GR" dirty="0" err="1"/>
              <a:t>πρωτεϊνη</a:t>
            </a:r>
            <a:r>
              <a:rPr lang="el-GR" dirty="0"/>
              <a:t> </a:t>
            </a:r>
            <a:r>
              <a:rPr lang="en-US" dirty="0"/>
              <a:t>tau </a:t>
            </a:r>
            <a:r>
              <a:rPr lang="el-GR" dirty="0"/>
              <a:t>αρχίζουν να συσσωρεύονται πολλά χρόνια πριν να εμφανιστεί η άνοια περίπου 15-20 χρόνια πριν. Οπότε οι έρευνες τώρα στοχεύουν στα πρώιμα στάδια της νόσου δηλαδή πριν ακόμα εμφανιστεί και να γίνουν παρεμβάσεις στον τρόπο ζωής</a:t>
            </a:r>
          </a:p>
          <a:p>
            <a:endParaRPr lang="el-GR"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FAE989-34A2-4477-8CFD-C14743BD7CF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916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44EED198-4D34-4DDC-B713-C152D00883E5}" type="datetimeFigureOut">
              <a:rPr lang="en-US" smtClean="0"/>
              <a:t>9/2/2025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118656-D6E8-409D-B41F-F619A0CFC06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4EED198-4D34-4DDC-B713-C152D00883E5}" type="datetimeFigureOut">
              <a:rPr lang="en-US" smtClean="0"/>
              <a:t>9/2/2025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118656-D6E8-409D-B41F-F619A0CFC06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899"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199"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4EED198-4D34-4DDC-B713-C152D00883E5}" type="datetimeFigureOut">
              <a:rPr lang="en-US" smtClean="0"/>
              <a:t>9/2/2025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118656-D6E8-409D-B41F-F619A0CFC06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4EED198-4D34-4DDC-B713-C152D00883E5}" type="datetimeFigureOut">
              <a:rPr lang="en-US" smtClean="0"/>
              <a:t>9/2/2025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118656-D6E8-409D-B41F-F619A0CFC06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3"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3" y="4589466"/>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4EED198-4D34-4DDC-B713-C152D00883E5}" type="datetimeFigureOut">
              <a:rPr lang="en-US" smtClean="0"/>
              <a:t>9/2/2025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118656-D6E8-409D-B41F-F619A0CFC06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1"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1"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4EED198-4D34-4DDC-B713-C152D00883E5}" type="datetimeFigureOut">
              <a:rPr lang="en-US" smtClean="0"/>
              <a:t>9/2/2025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118656-D6E8-409D-B41F-F619A0CFC06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9"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93"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93" y="2505076"/>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6"/>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4EED198-4D34-4DDC-B713-C152D00883E5}" type="datetimeFigureOut">
              <a:rPr lang="en-US" smtClean="0"/>
              <a:t>9/2/2025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5118656-D6E8-409D-B41F-F619A0CFC06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4EED198-4D34-4DDC-B713-C152D00883E5}" type="datetimeFigureOut">
              <a:rPr lang="en-US" smtClean="0"/>
              <a:t>9/2/2025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5118656-D6E8-409D-B41F-F619A0CFC06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EED198-4D34-4DDC-B713-C152D00883E5}" type="datetimeFigureOut">
              <a:rPr lang="en-US" smtClean="0"/>
              <a:t>9/2/2025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5118656-D6E8-409D-B41F-F619A0CFC06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91" y="457200"/>
            <a:ext cx="3932236"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92" y="987425"/>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91" y="2057400"/>
            <a:ext cx="3932236"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4EED198-4D34-4DDC-B713-C152D00883E5}" type="datetimeFigureOut">
              <a:rPr lang="en-US" smtClean="0"/>
              <a:t>9/2/2025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118656-D6E8-409D-B41F-F619A0CFC06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91" y="457200"/>
            <a:ext cx="3932236"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92" y="987425"/>
            <a:ext cx="6172201"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91" y="2057400"/>
            <a:ext cx="3932236"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4EED198-4D34-4DDC-B713-C152D00883E5}" type="datetimeFigureOut">
              <a:rPr lang="en-US" smtClean="0"/>
              <a:t>9/2/2025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118656-D6E8-409D-B41F-F619A0CFC06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5"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5"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1" y="6356353"/>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EED198-4D34-4DDC-B713-C152D00883E5}" type="datetimeFigureOut">
              <a:rPr lang="en-US" smtClean="0"/>
              <a:t>9/2/2025</a:t>
            </a:fld>
            <a:endParaRPr lang="en-US"/>
          </a:p>
        </p:txBody>
      </p:sp>
      <p:sp>
        <p:nvSpPr>
          <p:cNvPr id="5" name="Footer Placeholder 4"/>
          <p:cNvSpPr>
            <a:spLocks noGrp="1"/>
          </p:cNvSpPr>
          <p:nvPr>
            <p:ph type="ftr" sz="quarter" idx="3"/>
          </p:nvPr>
        </p:nvSpPr>
        <p:spPr>
          <a:xfrm>
            <a:off x="4038605" y="6356353"/>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1" y="6356353"/>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118656-D6E8-409D-B41F-F619A0CFC06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20.jpeg"/><Relationship Id="rId7" Type="http://schemas.openxmlformats.org/officeDocument/2006/relationships/diagramColors" Target="../diagrams/colors2.xml"/><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 Id="rId9" Type="http://schemas.openxmlformats.org/officeDocument/2006/relationships/image" Target="../media/image8.png"/></Relationships>
</file>

<file path=ppt/slides/_rels/slide15.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22.jpeg"/><Relationship Id="rId7" Type="http://schemas.openxmlformats.org/officeDocument/2006/relationships/diagramColors" Target="../diagrams/colors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 Id="rId9" Type="http://schemas.openxmlformats.org/officeDocument/2006/relationships/image" Target="../media/image8.png"/></Relationships>
</file>

<file path=ppt/slides/_rels/slide16.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19.png"/><Relationship Id="rId7" Type="http://schemas.openxmlformats.org/officeDocument/2006/relationships/diagramQuickStyle" Target="../diagrams/quickStyle4.xml"/><Relationship Id="rId2"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diagramLayout" Target="../diagrams/layout4.xml"/><Relationship Id="rId11" Type="http://schemas.openxmlformats.org/officeDocument/2006/relationships/image" Target="../media/image24.jpeg"/><Relationship Id="rId5" Type="http://schemas.openxmlformats.org/officeDocument/2006/relationships/diagramData" Target="../diagrams/data4.xml"/><Relationship Id="rId10" Type="http://schemas.openxmlformats.org/officeDocument/2006/relationships/image" Target="../media/image8.png"/><Relationship Id="rId4" Type="http://schemas.openxmlformats.org/officeDocument/2006/relationships/image" Target="../media/image20.jpeg"/><Relationship Id="rId9" Type="http://schemas.microsoft.com/office/2007/relationships/diagramDrawing" Target="../diagrams/drawing4.xml"/></Relationships>
</file>

<file path=ppt/slides/_rels/slide17.xml.rels><?xml version="1.0" encoding="UTF-8" standalone="yes"?>
<Relationships xmlns="http://schemas.openxmlformats.org/package/2006/relationships"><Relationship Id="rId8" Type="http://schemas.openxmlformats.org/officeDocument/2006/relationships/image" Target="../media/image25.jpeg"/><Relationship Id="rId13" Type="http://schemas.openxmlformats.org/officeDocument/2006/relationships/image" Target="../media/image30.jpeg"/><Relationship Id="rId3" Type="http://schemas.openxmlformats.org/officeDocument/2006/relationships/diagramData" Target="../diagrams/data5.xml"/><Relationship Id="rId7" Type="http://schemas.microsoft.com/office/2007/relationships/diagramDrawing" Target="../diagrams/drawing5.xml"/><Relationship Id="rId12" Type="http://schemas.openxmlformats.org/officeDocument/2006/relationships/image" Target="../media/image29.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5.xml"/><Relationship Id="rId11" Type="http://schemas.openxmlformats.org/officeDocument/2006/relationships/image" Target="../media/image28.jpeg"/><Relationship Id="rId5" Type="http://schemas.openxmlformats.org/officeDocument/2006/relationships/diagramQuickStyle" Target="../diagrams/quickStyle5.xml"/><Relationship Id="rId15" Type="http://schemas.openxmlformats.org/officeDocument/2006/relationships/image" Target="../media/image32.jpeg"/><Relationship Id="rId10" Type="http://schemas.openxmlformats.org/officeDocument/2006/relationships/image" Target="../media/image27.jpeg"/><Relationship Id="rId4" Type="http://schemas.openxmlformats.org/officeDocument/2006/relationships/diagramLayout" Target="../diagrams/layout5.xml"/><Relationship Id="rId9" Type="http://schemas.openxmlformats.org/officeDocument/2006/relationships/image" Target="../media/image26.jpeg"/><Relationship Id="rId14" Type="http://schemas.openxmlformats.org/officeDocument/2006/relationships/image" Target="../media/image31.png"/></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34.png"/></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9.xml"/><Relationship Id="rId1" Type="http://schemas.openxmlformats.org/officeDocument/2006/relationships/slideLayout" Target="../slideLayouts/slideLayout5.xml"/><Relationship Id="rId5" Type="http://schemas.openxmlformats.org/officeDocument/2006/relationships/image" Target="../media/image37.png"/><Relationship Id="rId4" Type="http://schemas.openxmlformats.org/officeDocument/2006/relationships/image" Target="../media/image36.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39.png"/></Relationships>
</file>

<file path=ppt/slides/_rels/slide21.xml.rels><?xml version="1.0" encoding="UTF-8" standalone="yes"?>
<Relationships xmlns="http://schemas.openxmlformats.org/package/2006/relationships"><Relationship Id="rId3" Type="http://schemas.openxmlformats.org/officeDocument/2006/relationships/image" Target="../media/image41.svg"/><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42.jpeg"/></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26.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hyperlink" Target="https://maps.app.goo.gl/KYUAVpoH6RxgiTC88" TargetMode="External"/><Relationship Id="rId4" Type="http://schemas.openxmlformats.org/officeDocument/2006/relationships/image" Target="../media/image52.png"/></Relationships>
</file>

<file path=ppt/slides/_rels/slide27.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53.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7.xml"/><Relationship Id="rId4" Type="http://schemas.openxmlformats.org/officeDocument/2006/relationships/image" Target="../media/image57.jpeg"/></Relationships>
</file>

<file path=ppt/slides/_rels/slide29.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30.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64.jpeg"/><Relationship Id="rId4" Type="http://schemas.openxmlformats.org/officeDocument/2006/relationships/image" Target="../media/image63.png"/></Relationships>
</file>

<file path=ppt/slides/_rels/slide33.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image" Target="../media/image65.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68.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jpeg"/><Relationship Id="rId1" Type="http://schemas.openxmlformats.org/officeDocument/2006/relationships/slideLayout" Target="../slideLayouts/slideLayout7.xml"/><Relationship Id="rId4" Type="http://schemas.openxmlformats.org/officeDocument/2006/relationships/image" Target="../media/image72.png"/></Relationships>
</file>

<file path=ppt/slides/_rels/slide37.xml.rels><?xml version="1.0" encoding="UTF-8" standalone="yes"?>
<Relationships xmlns="http://schemas.openxmlformats.org/package/2006/relationships"><Relationship Id="rId2" Type="http://schemas.openxmlformats.org/officeDocument/2006/relationships/image" Target="../media/image73.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7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8.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9">
            <a:extLst>
              <a:ext uri="{FF2B5EF4-FFF2-40B4-BE49-F238E27FC236}">
                <a16:creationId xmlns:a16="http://schemas.microsoft.com/office/drawing/2014/main" id="{AC26EE48-BD0F-273A-F183-FAB09FC61056}"/>
              </a:ext>
            </a:extLst>
          </p:cNvPr>
          <p:cNvSpPr txBox="1"/>
          <p:nvPr/>
        </p:nvSpPr>
        <p:spPr>
          <a:xfrm>
            <a:off x="0" y="63684"/>
            <a:ext cx="12192000" cy="769441"/>
          </a:xfrm>
          <a:prstGeom prst="rect">
            <a:avLst/>
          </a:prstGeom>
        </p:spPr>
        <p:txBody>
          <a:bodyPr wrap="square" lIns="0" tIns="0" rIns="0" bIns="0" rtlCol="0" anchor="t">
            <a:spAutoFit/>
          </a:bodyPr>
          <a:lstStyle/>
          <a:p>
            <a:pPr algn="ctr">
              <a:lnSpc>
                <a:spcPts val="3000"/>
              </a:lnSpc>
              <a:spcBef>
                <a:spcPct val="0"/>
              </a:spcBef>
            </a:pPr>
            <a:r>
              <a:rPr lang="en-US" sz="2400" b="1" dirty="0">
                <a:solidFill>
                  <a:srgbClr val="FFFFFF"/>
                </a:solidFill>
                <a:latin typeface="Noto Sans Bold"/>
                <a:ea typeface="Noto Sans Bold"/>
                <a:cs typeface="Noto Sans Bold"/>
                <a:sym typeface="Noto Sans Bold"/>
              </a:rPr>
              <a:t>3η Επ</a:t>
            </a:r>
            <a:r>
              <a:rPr lang="en-US" sz="2400" b="1" dirty="0" err="1">
                <a:solidFill>
                  <a:srgbClr val="FFFFFF"/>
                </a:solidFill>
                <a:latin typeface="Noto Sans Bold"/>
                <a:ea typeface="Noto Sans Bold"/>
                <a:cs typeface="Noto Sans Bold"/>
                <a:sym typeface="Noto Sans Bold"/>
              </a:rPr>
              <a:t>ιστημονική</a:t>
            </a:r>
            <a:r>
              <a:rPr lang="en-US" sz="2400" b="1" dirty="0">
                <a:solidFill>
                  <a:srgbClr val="FFFFFF"/>
                </a:solidFill>
                <a:latin typeface="Noto Sans Bold"/>
                <a:ea typeface="Noto Sans Bold"/>
                <a:cs typeface="Noto Sans Bold"/>
                <a:sym typeface="Noto Sans Bold"/>
              </a:rPr>
              <a:t> </a:t>
            </a:r>
            <a:r>
              <a:rPr lang="en-US" sz="2400" b="1" dirty="0" err="1">
                <a:solidFill>
                  <a:srgbClr val="FFFFFF"/>
                </a:solidFill>
                <a:latin typeface="Noto Sans Bold"/>
                <a:ea typeface="Noto Sans Bold"/>
                <a:cs typeface="Noto Sans Bold"/>
                <a:sym typeface="Noto Sans Bold"/>
              </a:rPr>
              <a:t>Ημερίδ</a:t>
            </a:r>
            <a:r>
              <a:rPr lang="en-US" sz="2400" b="1" dirty="0">
                <a:solidFill>
                  <a:srgbClr val="FFFFFF"/>
                </a:solidFill>
                <a:latin typeface="Noto Sans Bold"/>
                <a:ea typeface="Noto Sans Bold"/>
                <a:cs typeface="Noto Sans Bold"/>
                <a:sym typeface="Noto Sans Bold"/>
              </a:rPr>
              <a:t>α Ενημέρωσης και Ευαισθητοποίησης </a:t>
            </a:r>
          </a:p>
          <a:p>
            <a:pPr algn="ctr">
              <a:lnSpc>
                <a:spcPts val="3000"/>
              </a:lnSpc>
              <a:spcBef>
                <a:spcPct val="0"/>
              </a:spcBef>
            </a:pPr>
            <a:r>
              <a:rPr lang="en-US" sz="2400" b="1" dirty="0" err="1">
                <a:solidFill>
                  <a:srgbClr val="FFFFFF"/>
                </a:solidFill>
                <a:latin typeface="Noto Sans Bold"/>
                <a:ea typeface="Noto Sans Bold"/>
                <a:cs typeface="Noto Sans Bold"/>
                <a:sym typeface="Noto Sans Bold"/>
              </a:rPr>
              <a:t>γι</a:t>
            </a:r>
            <a:r>
              <a:rPr lang="en-US" sz="2400" b="1" dirty="0">
                <a:solidFill>
                  <a:srgbClr val="FFFFFF"/>
                </a:solidFill>
                <a:latin typeface="Noto Sans Bold"/>
                <a:ea typeface="Noto Sans Bold"/>
                <a:cs typeface="Noto Sans Bold"/>
                <a:sym typeface="Noto Sans Bold"/>
              </a:rPr>
              <a:t>α την Άνοια και την Νόσο Αλτσχάιμερ</a:t>
            </a:r>
          </a:p>
        </p:txBody>
      </p:sp>
      <p:pic>
        <p:nvPicPr>
          <p:cNvPr id="4" name="Picture 3">
            <a:extLst>
              <a:ext uri="{FF2B5EF4-FFF2-40B4-BE49-F238E27FC236}">
                <a16:creationId xmlns:a16="http://schemas.microsoft.com/office/drawing/2014/main" id="{4A51E6B2-FA15-261F-24D6-DD6AD3C0C94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906" y="11380"/>
            <a:ext cx="12192000" cy="7583843"/>
          </a:xfrm>
          <a:prstGeom prst="rect">
            <a:avLst/>
          </a:prstGeom>
        </p:spPr>
      </p:pic>
      <p:sp>
        <p:nvSpPr>
          <p:cNvPr id="5" name="TextBox 15">
            <a:extLst>
              <a:ext uri="{FF2B5EF4-FFF2-40B4-BE49-F238E27FC236}">
                <a16:creationId xmlns:a16="http://schemas.microsoft.com/office/drawing/2014/main" id="{2E74CD73-D64F-3ABC-F9FF-445BB0BDB7AB}"/>
              </a:ext>
            </a:extLst>
          </p:cNvPr>
          <p:cNvSpPr txBox="1"/>
          <p:nvPr/>
        </p:nvSpPr>
        <p:spPr>
          <a:xfrm>
            <a:off x="4491434" y="1735741"/>
            <a:ext cx="4634984" cy="769441"/>
          </a:xfrm>
          <a:prstGeom prst="rect">
            <a:avLst/>
          </a:prstGeom>
        </p:spPr>
        <p:txBody>
          <a:bodyPr lIns="0" tIns="0" rIns="0" bIns="0" rtlCol="0" anchor="t">
            <a:spAutoFit/>
          </a:bodyPr>
          <a:lstStyle/>
          <a:p>
            <a:pPr>
              <a:lnSpc>
                <a:spcPts val="2000"/>
              </a:lnSpc>
            </a:pPr>
            <a:r>
              <a:rPr lang="en-US" b="1" i="1" dirty="0">
                <a:solidFill>
                  <a:srgbClr val="000000"/>
                </a:solidFill>
                <a:latin typeface="DejaVu Serif Bold"/>
                <a:ea typeface="DejaVu Serif Bold"/>
                <a:cs typeface="DejaVu Serif Bold"/>
                <a:sym typeface="DejaVu Serif Bold"/>
              </a:rPr>
              <a:t>“</a:t>
            </a:r>
            <a:r>
              <a:rPr lang="en-US" b="1" i="1" dirty="0" err="1">
                <a:solidFill>
                  <a:srgbClr val="000000"/>
                </a:solidFill>
                <a:latin typeface="DejaVu Serif Bold"/>
                <a:ea typeface="DejaVu Serif Bold"/>
                <a:cs typeface="DejaVu Serif Bold"/>
                <a:sym typeface="DejaVu Serif Bold"/>
              </a:rPr>
              <a:t>Οι</a:t>
            </a:r>
            <a:r>
              <a:rPr lang="en-US" b="1" i="1" dirty="0">
                <a:solidFill>
                  <a:srgbClr val="000000"/>
                </a:solidFill>
                <a:latin typeface="DejaVu Serif Bold"/>
                <a:ea typeface="DejaVu Serif Bold"/>
                <a:cs typeface="DejaVu Serif Bold"/>
                <a:sym typeface="DejaVu Serif Bold"/>
              </a:rPr>
              <a:t> ανα</a:t>
            </a:r>
            <a:r>
              <a:rPr lang="en-US" b="1" i="1" dirty="0" err="1">
                <a:solidFill>
                  <a:srgbClr val="000000"/>
                </a:solidFill>
                <a:latin typeface="DejaVu Serif Bold"/>
                <a:ea typeface="DejaVu Serif Bold"/>
                <a:cs typeface="DejaVu Serif Bold"/>
                <a:sym typeface="DejaVu Serif Bold"/>
              </a:rPr>
              <a:t>μνήσεις</a:t>
            </a:r>
            <a:r>
              <a:rPr lang="en-US" b="1" i="1" dirty="0">
                <a:solidFill>
                  <a:srgbClr val="000000"/>
                </a:solidFill>
                <a:latin typeface="DejaVu Serif Bold"/>
                <a:ea typeface="DejaVu Serif Bold"/>
                <a:cs typeface="DejaVu Serif Bold"/>
                <a:sym typeface="DejaVu Serif Bold"/>
              </a:rPr>
              <a:t> </a:t>
            </a:r>
            <a:r>
              <a:rPr lang="en-US" b="1" i="1" dirty="0" err="1">
                <a:solidFill>
                  <a:srgbClr val="000000"/>
                </a:solidFill>
                <a:latin typeface="DejaVu Serif Bold"/>
                <a:ea typeface="DejaVu Serif Bold"/>
                <a:cs typeface="DejaVu Serif Bold"/>
                <a:sym typeface="DejaVu Serif Bold"/>
              </a:rPr>
              <a:t>χάνοντ</a:t>
            </a:r>
            <a:r>
              <a:rPr lang="en-US" b="1" i="1" dirty="0">
                <a:solidFill>
                  <a:srgbClr val="000000"/>
                </a:solidFill>
                <a:latin typeface="DejaVu Serif Bold"/>
                <a:ea typeface="DejaVu Serif Bold"/>
                <a:cs typeface="DejaVu Serif Bold"/>
                <a:sym typeface="DejaVu Serif Bold"/>
              </a:rPr>
              <a:t>αι, φευγαλέες σκιές. Μα τα </a:t>
            </a:r>
            <a:r>
              <a:rPr lang="en-US" b="1" i="1" dirty="0" err="1">
                <a:solidFill>
                  <a:srgbClr val="000000"/>
                </a:solidFill>
                <a:latin typeface="DejaVu Serif Bold"/>
                <a:ea typeface="DejaVu Serif Bold"/>
                <a:cs typeface="DejaVu Serif Bold"/>
                <a:sym typeface="DejaVu Serif Bold"/>
              </a:rPr>
              <a:t>συν</a:t>
            </a:r>
            <a:r>
              <a:rPr lang="en-US" b="1" i="1" dirty="0">
                <a:solidFill>
                  <a:srgbClr val="000000"/>
                </a:solidFill>
                <a:latin typeface="DejaVu Serif Bold"/>
                <a:ea typeface="DejaVu Serif Bold"/>
                <a:cs typeface="DejaVu Serif Bold"/>
                <a:sym typeface="DejaVu Serif Bold"/>
              </a:rPr>
              <a:t>αισθήματα μένουν, </a:t>
            </a:r>
          </a:p>
          <a:p>
            <a:pPr>
              <a:lnSpc>
                <a:spcPts val="2000"/>
              </a:lnSpc>
            </a:pPr>
            <a:r>
              <a:rPr lang="en-US" b="1" i="1" dirty="0">
                <a:solidFill>
                  <a:srgbClr val="000000"/>
                </a:solidFill>
                <a:latin typeface="DejaVu Serif Bold"/>
                <a:ea typeface="DejaVu Serif Bold"/>
                <a:cs typeface="DejaVu Serif Bold"/>
                <a:sym typeface="DejaVu Serif Bold"/>
              </a:rPr>
              <a:t>α</a:t>
            </a:r>
            <a:r>
              <a:rPr lang="en-US" b="1" i="1" dirty="0" err="1">
                <a:solidFill>
                  <a:srgbClr val="000000"/>
                </a:solidFill>
                <a:latin typeface="DejaVu Serif Bold"/>
                <a:ea typeface="DejaVu Serif Bold"/>
                <a:cs typeface="DejaVu Serif Bold"/>
                <a:sym typeface="DejaVu Serif Bold"/>
              </a:rPr>
              <a:t>θάν</a:t>
            </a:r>
            <a:r>
              <a:rPr lang="en-US" b="1" i="1" dirty="0">
                <a:solidFill>
                  <a:srgbClr val="000000"/>
                </a:solidFill>
                <a:latin typeface="DejaVu Serif Bold"/>
                <a:ea typeface="DejaVu Serif Bold"/>
                <a:cs typeface="DejaVu Serif Bold"/>
                <a:sym typeface="DejaVu Serif Bold"/>
              </a:rPr>
              <a:t>ατες πηγές.”</a:t>
            </a:r>
          </a:p>
        </p:txBody>
      </p:sp>
      <p:sp>
        <p:nvSpPr>
          <p:cNvPr id="6" name="TextBox 16">
            <a:extLst>
              <a:ext uri="{FF2B5EF4-FFF2-40B4-BE49-F238E27FC236}">
                <a16:creationId xmlns:a16="http://schemas.microsoft.com/office/drawing/2014/main" id="{E730A064-258B-E065-A9E9-D8FB55366EA9}"/>
              </a:ext>
            </a:extLst>
          </p:cNvPr>
          <p:cNvSpPr txBox="1"/>
          <p:nvPr/>
        </p:nvSpPr>
        <p:spPr>
          <a:xfrm>
            <a:off x="4506071" y="3033859"/>
            <a:ext cx="3747188" cy="1538883"/>
          </a:xfrm>
          <a:prstGeom prst="rect">
            <a:avLst/>
          </a:prstGeom>
        </p:spPr>
        <p:txBody>
          <a:bodyPr wrap="square" lIns="0" tIns="0" rIns="0" bIns="0" rtlCol="0" anchor="t">
            <a:spAutoFit/>
          </a:bodyPr>
          <a:lstStyle/>
          <a:p>
            <a:pPr>
              <a:lnSpc>
                <a:spcPts val="2000"/>
              </a:lnSpc>
            </a:pPr>
            <a:r>
              <a:rPr lang="en-US" b="1" dirty="0">
                <a:solidFill>
                  <a:srgbClr val="000000"/>
                </a:solidFill>
                <a:latin typeface="DejaVu Serif Bold"/>
                <a:ea typeface="DejaVu Serif Bold"/>
                <a:cs typeface="DejaVu Serif Bold"/>
                <a:sym typeface="DejaVu Serif Bold"/>
              </a:rPr>
              <a:t>“</a:t>
            </a:r>
            <a:r>
              <a:rPr lang="en-US" b="1" i="1" dirty="0" err="1">
                <a:solidFill>
                  <a:srgbClr val="000000"/>
                </a:solidFill>
                <a:latin typeface="DejaVu Serif Bold"/>
                <a:ea typeface="DejaVu Serif Bold"/>
                <a:cs typeface="DejaVu Serif Bold"/>
                <a:sym typeface="DejaVu Serif Bold"/>
              </a:rPr>
              <a:t>Στο</a:t>
            </a:r>
            <a:r>
              <a:rPr lang="en-US" b="1" i="1" dirty="0">
                <a:solidFill>
                  <a:srgbClr val="000000"/>
                </a:solidFill>
                <a:latin typeface="DejaVu Serif Bold"/>
                <a:ea typeface="DejaVu Serif Bold"/>
                <a:cs typeface="DejaVu Serif Bold"/>
                <a:sym typeface="DejaVu Serif Bold"/>
              </a:rPr>
              <a:t> τα</a:t>
            </a:r>
            <a:r>
              <a:rPr lang="en-US" b="1" i="1" dirty="0" err="1">
                <a:solidFill>
                  <a:srgbClr val="000000"/>
                </a:solidFill>
                <a:latin typeface="DejaVu Serif Bold"/>
                <a:ea typeface="DejaVu Serif Bold"/>
                <a:cs typeface="DejaVu Serif Bold"/>
                <a:sym typeface="DejaVu Serif Bold"/>
              </a:rPr>
              <a:t>ξίδι</a:t>
            </a:r>
            <a:r>
              <a:rPr lang="en-US" b="1" i="1" dirty="0">
                <a:solidFill>
                  <a:srgbClr val="000000"/>
                </a:solidFill>
                <a:latin typeface="DejaVu Serif Bold"/>
                <a:ea typeface="DejaVu Serif Bold"/>
                <a:cs typeface="DejaVu Serif Bold"/>
                <a:sym typeface="DejaVu Serif Bold"/>
              </a:rPr>
              <a:t> α</a:t>
            </a:r>
            <a:r>
              <a:rPr lang="en-US" b="1" i="1" dirty="0" err="1">
                <a:solidFill>
                  <a:srgbClr val="000000"/>
                </a:solidFill>
                <a:latin typeface="DejaVu Serif Bold"/>
                <a:ea typeface="DejaVu Serif Bold"/>
                <a:cs typeface="DejaVu Serif Bold"/>
                <a:sym typeface="DejaVu Serif Bold"/>
              </a:rPr>
              <a:t>υτό</a:t>
            </a:r>
            <a:r>
              <a:rPr lang="en-US" b="1" i="1" dirty="0">
                <a:solidFill>
                  <a:srgbClr val="000000"/>
                </a:solidFill>
                <a:latin typeface="DejaVu Serif Bold"/>
                <a:ea typeface="DejaVu Serif Bold"/>
                <a:cs typeface="DejaVu Serif Bold"/>
                <a:sym typeface="DejaVu Serif Bold"/>
              </a:rPr>
              <a:t>, </a:t>
            </a:r>
            <a:r>
              <a:rPr lang="en-US" b="1" i="1" dirty="0" err="1">
                <a:solidFill>
                  <a:srgbClr val="000000"/>
                </a:solidFill>
                <a:latin typeface="DejaVu Serif Bold"/>
                <a:ea typeface="DejaVu Serif Bold"/>
                <a:cs typeface="DejaVu Serif Bold"/>
                <a:sym typeface="DejaVu Serif Bold"/>
              </a:rPr>
              <a:t>μες</a:t>
            </a:r>
            <a:r>
              <a:rPr lang="en-US" b="1" i="1" dirty="0">
                <a:solidFill>
                  <a:srgbClr val="000000"/>
                </a:solidFill>
                <a:latin typeface="DejaVu Serif Bold"/>
                <a:ea typeface="DejaVu Serif Bold"/>
                <a:cs typeface="DejaVu Serif Bold"/>
                <a:sym typeface="DejaVu Serif Bold"/>
              </a:rPr>
              <a:t> </a:t>
            </a:r>
            <a:r>
              <a:rPr lang="en-US" b="1" i="1" dirty="0" err="1">
                <a:solidFill>
                  <a:srgbClr val="000000"/>
                </a:solidFill>
                <a:latin typeface="DejaVu Serif Bold"/>
                <a:ea typeface="DejaVu Serif Bold"/>
                <a:cs typeface="DejaVu Serif Bold"/>
                <a:sym typeface="DejaVu Serif Bold"/>
              </a:rPr>
              <a:t>στην</a:t>
            </a:r>
            <a:r>
              <a:rPr lang="en-US" b="1" i="1" dirty="0">
                <a:solidFill>
                  <a:srgbClr val="000000"/>
                </a:solidFill>
                <a:latin typeface="DejaVu Serif Bold"/>
                <a:ea typeface="DejaVu Serif Bold"/>
                <a:cs typeface="DejaVu Serif Bold"/>
                <a:sym typeface="DejaVu Serif Bold"/>
              </a:rPr>
              <a:t> </a:t>
            </a:r>
          </a:p>
          <a:p>
            <a:pPr>
              <a:lnSpc>
                <a:spcPts val="2000"/>
              </a:lnSpc>
            </a:pPr>
            <a:r>
              <a:rPr lang="en-US" b="1" i="1" dirty="0" err="1">
                <a:solidFill>
                  <a:srgbClr val="000000"/>
                </a:solidFill>
                <a:latin typeface="DejaVu Serif Bold"/>
                <a:ea typeface="DejaVu Serif Bold"/>
                <a:cs typeface="DejaVu Serif Bold"/>
                <a:sym typeface="DejaVu Serif Bold"/>
              </a:rPr>
              <a:t>ομίχλη</a:t>
            </a:r>
            <a:r>
              <a:rPr lang="en-US" b="1" i="1" dirty="0">
                <a:solidFill>
                  <a:srgbClr val="000000"/>
                </a:solidFill>
                <a:latin typeface="DejaVu Serif Bold"/>
                <a:ea typeface="DejaVu Serif Bold"/>
                <a:cs typeface="DejaVu Serif Bold"/>
                <a:sym typeface="DejaVu Serif Bold"/>
              </a:rPr>
              <a:t> </a:t>
            </a:r>
            <a:r>
              <a:rPr lang="en-US" b="1" i="1" dirty="0" err="1">
                <a:solidFill>
                  <a:srgbClr val="000000"/>
                </a:solidFill>
                <a:latin typeface="DejaVu Serif Bold"/>
                <a:ea typeface="DejaVu Serif Bold"/>
                <a:cs typeface="DejaVu Serif Bold"/>
                <a:sym typeface="DejaVu Serif Bold"/>
              </a:rPr>
              <a:t>του</a:t>
            </a:r>
            <a:r>
              <a:rPr lang="en-US" b="1" i="1" dirty="0">
                <a:solidFill>
                  <a:srgbClr val="000000"/>
                </a:solidFill>
                <a:latin typeface="DejaVu Serif Bold"/>
                <a:ea typeface="DejaVu Serif Bold"/>
                <a:cs typeface="DejaVu Serif Bold"/>
                <a:sym typeface="DejaVu Serif Bold"/>
              </a:rPr>
              <a:t> </a:t>
            </a:r>
            <a:r>
              <a:rPr lang="en-US" b="1" i="1" dirty="0" err="1">
                <a:solidFill>
                  <a:srgbClr val="000000"/>
                </a:solidFill>
                <a:latin typeface="DejaVu Serif Bold"/>
                <a:ea typeface="DejaVu Serif Bold"/>
                <a:cs typeface="DejaVu Serif Bold"/>
                <a:sym typeface="DejaVu Serif Bold"/>
              </a:rPr>
              <a:t>μυ</a:t>
            </a:r>
            <a:r>
              <a:rPr lang="en-US" b="1" i="1" dirty="0">
                <a:solidFill>
                  <a:srgbClr val="000000"/>
                </a:solidFill>
                <a:latin typeface="DejaVu Serif Bold"/>
                <a:ea typeface="DejaVu Serif Bold"/>
                <a:cs typeface="DejaVu Serif Bold"/>
                <a:sym typeface="DejaVu Serif Bold"/>
              </a:rPr>
              <a:t>αλού, </a:t>
            </a:r>
          </a:p>
          <a:p>
            <a:pPr>
              <a:lnSpc>
                <a:spcPts val="2000"/>
              </a:lnSpc>
            </a:pPr>
            <a:r>
              <a:rPr lang="en-US" b="1" i="1" dirty="0" err="1">
                <a:solidFill>
                  <a:srgbClr val="000000"/>
                </a:solidFill>
                <a:latin typeface="DejaVu Serif Bold"/>
                <a:ea typeface="DejaVu Serif Bold"/>
                <a:cs typeface="DejaVu Serif Bold"/>
                <a:sym typeface="DejaVu Serif Bold"/>
              </a:rPr>
              <a:t>συνοδοι</a:t>
            </a:r>
            <a:r>
              <a:rPr lang="en-US" b="1" i="1" dirty="0">
                <a:solidFill>
                  <a:srgbClr val="000000"/>
                </a:solidFill>
                <a:latin typeface="DejaVu Serif Bold"/>
                <a:ea typeface="DejaVu Serif Bold"/>
                <a:cs typeface="DejaVu Serif Bold"/>
                <a:sym typeface="DejaVu Serif Bold"/>
              </a:rPr>
              <a:t>πόροι </a:t>
            </a:r>
          </a:p>
          <a:p>
            <a:pPr>
              <a:lnSpc>
                <a:spcPts val="2000"/>
              </a:lnSpc>
            </a:pPr>
            <a:r>
              <a:rPr lang="en-US" b="1" i="1" dirty="0">
                <a:solidFill>
                  <a:srgbClr val="000000"/>
                </a:solidFill>
                <a:latin typeface="DejaVu Serif Bold"/>
                <a:ea typeface="DejaVu Serif Bold"/>
                <a:cs typeface="DejaVu Serif Bold"/>
                <a:sym typeface="DejaVu Serif Bold"/>
              </a:rPr>
              <a:t>να‘</a:t>
            </a:r>
            <a:r>
              <a:rPr lang="en-US" b="1" i="1" dirty="0" err="1">
                <a:solidFill>
                  <a:srgbClr val="000000"/>
                </a:solidFill>
                <a:latin typeface="DejaVu Serif Bold"/>
                <a:ea typeface="DejaVu Serif Bold"/>
                <a:cs typeface="DejaVu Serif Bold"/>
                <a:sym typeface="DejaVu Serif Bold"/>
              </a:rPr>
              <a:t>στε</a:t>
            </a:r>
            <a:r>
              <a:rPr lang="en-US" b="1" i="1" dirty="0">
                <a:solidFill>
                  <a:srgbClr val="000000"/>
                </a:solidFill>
                <a:latin typeface="DejaVu Serif Bold"/>
                <a:ea typeface="DejaVu Serif Bold"/>
                <a:cs typeface="DejaVu Serif Bold"/>
                <a:sym typeface="DejaVu Serif Bold"/>
              </a:rPr>
              <a:t> </a:t>
            </a:r>
            <a:r>
              <a:rPr lang="en-US" b="1" i="1" dirty="0" err="1">
                <a:solidFill>
                  <a:srgbClr val="000000"/>
                </a:solidFill>
                <a:latin typeface="DejaVu Serif Bold"/>
                <a:ea typeface="DejaVu Serif Bold"/>
                <a:cs typeface="DejaVu Serif Bold"/>
                <a:sym typeface="DejaVu Serif Bold"/>
              </a:rPr>
              <a:t>δί</a:t>
            </a:r>
            <a:r>
              <a:rPr lang="en-US" b="1" i="1" dirty="0">
                <a:solidFill>
                  <a:srgbClr val="000000"/>
                </a:solidFill>
                <a:latin typeface="DejaVu Serif Bold"/>
                <a:ea typeface="DejaVu Serif Bold"/>
                <a:cs typeface="DejaVu Serif Bold"/>
                <a:sym typeface="DejaVu Serif Bold"/>
              </a:rPr>
              <a:t>πλα μου, </a:t>
            </a:r>
          </a:p>
          <a:p>
            <a:pPr>
              <a:lnSpc>
                <a:spcPts val="2000"/>
              </a:lnSpc>
            </a:pPr>
            <a:r>
              <a:rPr lang="en-US" b="1" i="1" dirty="0">
                <a:solidFill>
                  <a:srgbClr val="000000"/>
                </a:solidFill>
                <a:latin typeface="DejaVu Serif Bold"/>
                <a:ea typeface="DejaVu Serif Bold"/>
                <a:cs typeface="DejaVu Serif Bold"/>
                <a:sym typeface="DejaVu Serif Bold"/>
              </a:rPr>
              <a:t>κα</a:t>
            </a:r>
            <a:r>
              <a:rPr lang="en-US" b="1" i="1" dirty="0" err="1">
                <a:solidFill>
                  <a:srgbClr val="000000"/>
                </a:solidFill>
                <a:latin typeface="DejaVu Serif Bold"/>
                <a:ea typeface="DejaVu Serif Bold"/>
                <a:cs typeface="DejaVu Serif Bold"/>
                <a:sym typeface="DejaVu Serif Bold"/>
              </a:rPr>
              <a:t>θοδηγώντ</a:t>
            </a:r>
            <a:r>
              <a:rPr lang="en-US" b="1" i="1" dirty="0">
                <a:solidFill>
                  <a:srgbClr val="000000"/>
                </a:solidFill>
                <a:latin typeface="DejaVu Serif Bold"/>
                <a:ea typeface="DejaVu Serif Bold"/>
                <a:cs typeface="DejaVu Serif Bold"/>
                <a:sym typeface="DejaVu Serif Bold"/>
              </a:rPr>
              <a:t>ας </a:t>
            </a:r>
          </a:p>
          <a:p>
            <a:pPr>
              <a:lnSpc>
                <a:spcPts val="2000"/>
              </a:lnSpc>
            </a:pPr>
            <a:r>
              <a:rPr lang="en-US" b="1" i="1" dirty="0" err="1">
                <a:solidFill>
                  <a:srgbClr val="000000"/>
                </a:solidFill>
                <a:latin typeface="DejaVu Serif Bold"/>
                <a:ea typeface="DejaVu Serif Bold"/>
                <a:cs typeface="DejaVu Serif Bold"/>
                <a:sym typeface="DejaVu Serif Bold"/>
              </a:rPr>
              <a:t>με</a:t>
            </a:r>
            <a:r>
              <a:rPr lang="en-US" b="1" i="1" dirty="0">
                <a:solidFill>
                  <a:srgbClr val="000000"/>
                </a:solidFill>
                <a:latin typeface="DejaVu Serif Bold"/>
                <a:ea typeface="DejaVu Serif Bold"/>
                <a:cs typeface="DejaVu Serif Bold"/>
                <a:sym typeface="DejaVu Serif Bold"/>
              </a:rPr>
              <a:t> </a:t>
            </a:r>
            <a:r>
              <a:rPr lang="en-US" b="1" i="1" dirty="0" err="1">
                <a:solidFill>
                  <a:srgbClr val="000000"/>
                </a:solidFill>
                <a:latin typeface="DejaVu Serif Bold"/>
                <a:ea typeface="DejaVu Serif Bold"/>
                <a:cs typeface="DejaVu Serif Bold"/>
                <a:sym typeface="DejaVu Serif Bold"/>
              </a:rPr>
              <a:t>στο</a:t>
            </a:r>
            <a:r>
              <a:rPr lang="en-US" b="1" i="1" dirty="0">
                <a:solidFill>
                  <a:srgbClr val="000000"/>
                </a:solidFill>
                <a:latin typeface="DejaVu Serif Bold"/>
                <a:ea typeface="DejaVu Serif Bold"/>
                <a:cs typeface="DejaVu Serif Bold"/>
                <a:sym typeface="DejaVu Serif Bold"/>
              </a:rPr>
              <a:t> </a:t>
            </a:r>
            <a:r>
              <a:rPr lang="en-US" b="1" i="1" dirty="0" err="1">
                <a:solidFill>
                  <a:srgbClr val="000000"/>
                </a:solidFill>
                <a:latin typeface="DejaVu Serif Bold"/>
                <a:ea typeface="DejaVu Serif Bold"/>
                <a:cs typeface="DejaVu Serif Bold"/>
                <a:sym typeface="DejaVu Serif Bold"/>
              </a:rPr>
              <a:t>Φως</a:t>
            </a:r>
            <a:r>
              <a:rPr lang="en-US" b="1" i="1" dirty="0">
                <a:solidFill>
                  <a:srgbClr val="000000"/>
                </a:solidFill>
                <a:latin typeface="DejaVu Serif Bold"/>
                <a:ea typeface="DejaVu Serif Bold"/>
                <a:cs typeface="DejaVu Serif Bold"/>
                <a:sym typeface="DejaVu Serif Bold"/>
              </a:rPr>
              <a:t>”</a:t>
            </a:r>
          </a:p>
        </p:txBody>
      </p:sp>
      <p:pic>
        <p:nvPicPr>
          <p:cNvPr id="7" name="Picture 6">
            <a:extLst>
              <a:ext uri="{FF2B5EF4-FFF2-40B4-BE49-F238E27FC236}">
                <a16:creationId xmlns:a16="http://schemas.microsoft.com/office/drawing/2014/main" id="{F32E7764-1016-9CD1-DE59-A8D75E810E9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67927" y="6647543"/>
            <a:ext cx="2511788" cy="763627"/>
          </a:xfrm>
          <a:prstGeom prst="rect">
            <a:avLst/>
          </a:prstGeom>
        </p:spPr>
      </p:pic>
      <p:sp>
        <p:nvSpPr>
          <p:cNvPr id="9" name="TextBox 10">
            <a:extLst>
              <a:ext uri="{FF2B5EF4-FFF2-40B4-BE49-F238E27FC236}">
                <a16:creationId xmlns:a16="http://schemas.microsoft.com/office/drawing/2014/main" id="{509FDD94-33CB-48FF-BBBD-ADC821BA7180}"/>
              </a:ext>
            </a:extLst>
          </p:cNvPr>
          <p:cNvSpPr txBox="1"/>
          <p:nvPr/>
        </p:nvSpPr>
        <p:spPr>
          <a:xfrm>
            <a:off x="3131303" y="1136849"/>
            <a:ext cx="8431649" cy="327718"/>
          </a:xfrm>
          <a:prstGeom prst="rect">
            <a:avLst/>
          </a:prstGeom>
        </p:spPr>
        <p:txBody>
          <a:bodyPr lIns="0" tIns="0" rIns="0" bIns="0" rtlCol="0" anchor="t">
            <a:spAutoFit/>
          </a:bodyPr>
          <a:lstStyle/>
          <a:p>
            <a:pPr algn="ctr">
              <a:lnSpc>
                <a:spcPts val="2800"/>
              </a:lnSpc>
            </a:pPr>
            <a:r>
              <a:rPr lang="en-US" sz="2000" b="1" dirty="0">
                <a:solidFill>
                  <a:srgbClr val="FFFFFF"/>
                </a:solidFill>
                <a:latin typeface="DejaVu Serif Bold"/>
                <a:ea typeface="DejaVu Serif Bold"/>
                <a:cs typeface="DejaVu Serif Bold"/>
                <a:sym typeface="DejaVu Serif Bold"/>
              </a:rPr>
              <a:t>“</a:t>
            </a:r>
            <a:r>
              <a:rPr lang="en-US" sz="2000" b="1" dirty="0" err="1">
                <a:solidFill>
                  <a:srgbClr val="FFFFFF"/>
                </a:solidFill>
                <a:latin typeface="DejaVu Serif Bold"/>
                <a:ea typeface="DejaVu Serif Bold"/>
                <a:cs typeface="DejaVu Serif Bold"/>
                <a:sym typeface="DejaVu Serif Bold"/>
              </a:rPr>
              <a:t>Μιλάμε</a:t>
            </a:r>
            <a:r>
              <a:rPr lang="en-US" sz="2000" b="1" dirty="0">
                <a:solidFill>
                  <a:srgbClr val="FFFFFF"/>
                </a:solidFill>
                <a:latin typeface="DejaVu Serif Bold"/>
                <a:ea typeface="DejaVu Serif Bold"/>
                <a:cs typeface="DejaVu Serif Bold"/>
                <a:sym typeface="DejaVu Serif Bold"/>
              </a:rPr>
              <a:t> </a:t>
            </a:r>
            <a:r>
              <a:rPr lang="en-US" sz="2000" b="1" dirty="0" err="1">
                <a:solidFill>
                  <a:srgbClr val="FFFFFF"/>
                </a:solidFill>
                <a:latin typeface="DejaVu Serif Bold"/>
                <a:ea typeface="DejaVu Serif Bold"/>
                <a:cs typeface="DejaVu Serif Bold"/>
                <a:sym typeface="DejaVu Serif Bold"/>
              </a:rPr>
              <a:t>γι</a:t>
            </a:r>
            <a:r>
              <a:rPr lang="en-US" sz="2000" b="1" dirty="0">
                <a:solidFill>
                  <a:srgbClr val="FFFFFF"/>
                </a:solidFill>
                <a:latin typeface="DejaVu Serif Bold"/>
                <a:ea typeface="DejaVu Serif Bold"/>
                <a:cs typeface="DejaVu Serif Bold"/>
                <a:sym typeface="DejaVu Serif Bold"/>
              </a:rPr>
              <a:t>α την Άνοια, Χτίζουμε μια Κοινωνία Φροντίδας”</a:t>
            </a:r>
          </a:p>
        </p:txBody>
      </p:sp>
      <p:sp>
        <p:nvSpPr>
          <p:cNvPr id="10" name="Freeform 5">
            <a:extLst>
              <a:ext uri="{FF2B5EF4-FFF2-40B4-BE49-F238E27FC236}">
                <a16:creationId xmlns:a16="http://schemas.microsoft.com/office/drawing/2014/main" id="{5526CC93-E6C3-1FC2-96BA-ECD77E9B69E7}"/>
              </a:ext>
            </a:extLst>
          </p:cNvPr>
          <p:cNvSpPr/>
          <p:nvPr/>
        </p:nvSpPr>
        <p:spPr>
          <a:xfrm>
            <a:off x="6328229" y="63683"/>
            <a:ext cx="3850060" cy="785717"/>
          </a:xfrm>
          <a:custGeom>
            <a:avLst/>
            <a:gdLst/>
            <a:ahLst/>
            <a:cxnLst/>
            <a:rect l="l" t="t" r="r" b="b"/>
            <a:pathLst>
              <a:path w="1882800" h="755944">
                <a:moveTo>
                  <a:pt x="0" y="0"/>
                </a:moveTo>
                <a:lnTo>
                  <a:pt x="1882800" y="0"/>
                </a:lnTo>
                <a:lnTo>
                  <a:pt x="1882800" y="755944"/>
                </a:lnTo>
                <a:lnTo>
                  <a:pt x="0" y="755944"/>
                </a:lnTo>
                <a:lnTo>
                  <a:pt x="0" y="0"/>
                </a:lnTo>
                <a:close/>
              </a:path>
            </a:pathLst>
          </a:custGeom>
          <a:blipFill>
            <a:blip r:embed="rId5"/>
            <a:stretch>
              <a:fillRect/>
            </a:stretch>
          </a:blipFill>
        </p:spPr>
        <p:txBody>
          <a:bodyPr/>
          <a:lstStyle/>
          <a:p>
            <a:endParaRPr lang="el-GR">
              <a:solidFill>
                <a:prstClr val="black"/>
              </a:solidFill>
              <a:latin typeface="Calibri"/>
            </a:endParaRPr>
          </a:p>
        </p:txBody>
      </p:sp>
      <p:pic>
        <p:nvPicPr>
          <p:cNvPr id="11" name="Picture 10">
            <a:extLst>
              <a:ext uri="{FF2B5EF4-FFF2-40B4-BE49-F238E27FC236}">
                <a16:creationId xmlns:a16="http://schemas.microsoft.com/office/drawing/2014/main" id="{003349B9-5DE1-E6B9-6BDD-044177AD212C}"/>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52536" y="5505101"/>
            <a:ext cx="992567" cy="799211"/>
          </a:xfrm>
          <a:prstGeom prst="rect">
            <a:avLst/>
          </a:prstGeom>
        </p:spPr>
      </p:pic>
      <p:pic>
        <p:nvPicPr>
          <p:cNvPr id="12" name="Picture 11">
            <a:extLst>
              <a:ext uri="{FF2B5EF4-FFF2-40B4-BE49-F238E27FC236}">
                <a16:creationId xmlns:a16="http://schemas.microsoft.com/office/drawing/2014/main" id="{C8B54BF7-ED94-99A5-3395-1CEEC5B1F0AD}"/>
              </a:ext>
            </a:extLst>
          </p:cNvPr>
          <p:cNvPicPr>
            <a:picLocks noChangeAspect="1"/>
          </p:cNvPicPr>
          <p:nvPr/>
        </p:nvPicPr>
        <p:blipFill>
          <a:blip r:embed="rId7"/>
          <a:stretch>
            <a:fillRect/>
          </a:stretch>
        </p:blipFill>
        <p:spPr>
          <a:xfrm>
            <a:off x="1623821" y="5505101"/>
            <a:ext cx="953018" cy="822826"/>
          </a:xfrm>
          <a:prstGeom prst="rect">
            <a:avLst/>
          </a:prstGeom>
        </p:spPr>
      </p:pic>
      <p:sp>
        <p:nvSpPr>
          <p:cNvPr id="13" name="Freeform 6">
            <a:extLst>
              <a:ext uri="{FF2B5EF4-FFF2-40B4-BE49-F238E27FC236}">
                <a16:creationId xmlns:a16="http://schemas.microsoft.com/office/drawing/2014/main" id="{3068FFDC-FDB7-47CE-19D3-791E48392CEF}"/>
              </a:ext>
            </a:extLst>
          </p:cNvPr>
          <p:cNvSpPr/>
          <p:nvPr/>
        </p:nvSpPr>
        <p:spPr>
          <a:xfrm>
            <a:off x="352536" y="4572742"/>
            <a:ext cx="1096092" cy="721150"/>
          </a:xfrm>
          <a:custGeom>
            <a:avLst/>
            <a:gdLst/>
            <a:ahLst/>
            <a:cxnLst/>
            <a:rect l="l" t="t" r="r" b="b"/>
            <a:pathLst>
              <a:path w="718849" h="718849">
                <a:moveTo>
                  <a:pt x="0" y="0"/>
                </a:moveTo>
                <a:lnTo>
                  <a:pt x="718850" y="0"/>
                </a:lnTo>
                <a:lnTo>
                  <a:pt x="718850" y="718849"/>
                </a:lnTo>
                <a:lnTo>
                  <a:pt x="0" y="718849"/>
                </a:lnTo>
                <a:lnTo>
                  <a:pt x="0" y="0"/>
                </a:lnTo>
                <a:close/>
              </a:path>
            </a:pathLst>
          </a:custGeom>
          <a:blipFill>
            <a:blip r:embed="rId8"/>
            <a:stretch>
              <a:fillRect/>
            </a:stretch>
          </a:blipFill>
        </p:spPr>
        <p:txBody>
          <a:bodyPr/>
          <a:lstStyle/>
          <a:p>
            <a:endParaRPr lang="el-GR">
              <a:solidFill>
                <a:prstClr val="black"/>
              </a:solidFill>
              <a:latin typeface="Calibri"/>
            </a:endParaRPr>
          </a:p>
        </p:txBody>
      </p:sp>
    </p:spTree>
    <p:extLst>
      <p:ext uri="{BB962C8B-B14F-4D97-AF65-F5344CB8AC3E}">
        <p14:creationId xmlns:p14="http://schemas.microsoft.com/office/powerpoint/2010/main" val="3099119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dementia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407" y="114300"/>
            <a:ext cx="12190593" cy="674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497982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85725"/>
            <a:ext cx="12293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282225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381" y="71920"/>
            <a:ext cx="11258424" cy="1181528"/>
          </a:xfrm>
        </p:spPr>
        <p:txBody>
          <a:bodyPr/>
          <a:lstStyle/>
          <a:p>
            <a:endParaRPr lang="en-US" dirty="0"/>
          </a:p>
        </p:txBody>
      </p:sp>
      <p:sp>
        <p:nvSpPr>
          <p:cNvPr id="3" name="Content Placeholder 2"/>
          <p:cNvSpPr>
            <a:spLocks noGrp="1"/>
          </p:cNvSpPr>
          <p:nvPr>
            <p:ph idx="1"/>
          </p:nvPr>
        </p:nvSpPr>
        <p:spPr/>
        <p:txBody>
          <a:bodyPr/>
          <a:lstStyle/>
          <a:p>
            <a:endParaRPr lang="en-US"/>
          </a:p>
        </p:txBody>
      </p:sp>
      <p:pic>
        <p:nvPicPr>
          <p:cNvPr id="4" name="Picture 3" descr="επίπτωση άνοιας παγκοσμίος.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261568" cy="685799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3" cstate="email">
            <a:extLst>
              <a:ext uri="{28A0092B-C50C-407E-A947-70E740481C1C}">
                <a14:useLocalDpi xmlns:a14="http://schemas.microsoft.com/office/drawing/2010/main"/>
              </a:ext>
            </a:extLst>
          </a:blip>
          <a:srcRect/>
          <a:stretch/>
        </p:blipFill>
        <p:spPr>
          <a:xfrm>
            <a:off x="5669279" y="77184"/>
            <a:ext cx="6459319" cy="6703631"/>
          </a:xfrm>
          <a:effectLst>
            <a:softEdge rad="127000"/>
          </a:effectLst>
        </p:spPr>
      </p:pic>
      <p:pic>
        <p:nvPicPr>
          <p:cNvPr id="9" name="Picture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95873" y="0"/>
            <a:ext cx="2412642" cy="774811"/>
          </a:xfrm>
          <a:prstGeom prst="rect">
            <a:avLst/>
          </a:prstGeom>
        </p:spPr>
      </p:pic>
      <p:sp>
        <p:nvSpPr>
          <p:cNvPr id="4" name="TextBox 3">
            <a:extLst>
              <a:ext uri="{FF2B5EF4-FFF2-40B4-BE49-F238E27FC236}">
                <a16:creationId xmlns:a16="http://schemas.microsoft.com/office/drawing/2014/main" id="{F33AFD48-38C8-0163-5BEE-97D5C72B7EED}"/>
              </a:ext>
            </a:extLst>
          </p:cNvPr>
          <p:cNvSpPr txBox="1"/>
          <p:nvPr/>
        </p:nvSpPr>
        <p:spPr>
          <a:xfrm>
            <a:off x="395873" y="774811"/>
            <a:ext cx="5139143" cy="1477328"/>
          </a:xfrm>
          <a:prstGeom prst="rect">
            <a:avLst/>
          </a:prstGeom>
          <a:noFill/>
        </p:spPr>
        <p:txBody>
          <a:bodyPr wrap="square">
            <a:spAutoFit/>
          </a:bodyPr>
          <a:lstStyle/>
          <a:p>
            <a:r>
              <a:rPr lang="en-US" dirty="0"/>
              <a:t>H </a:t>
            </a:r>
            <a:r>
              <a:rPr lang="el-GR" dirty="0"/>
              <a:t>ετήσια έκθεση που δημοσιεύτηκε για το </a:t>
            </a:r>
            <a:r>
              <a:rPr lang="el-GR" b="1" dirty="0"/>
              <a:t>2025 </a:t>
            </a:r>
            <a:r>
              <a:rPr lang="el-GR" dirty="0"/>
              <a:t>από το  </a:t>
            </a:r>
            <a:r>
              <a:rPr lang="en-US" b="1" dirty="0">
                <a:solidFill>
                  <a:srgbClr val="7030A0"/>
                </a:solidFill>
              </a:rPr>
              <a:t>Alzheimer Association</a:t>
            </a:r>
            <a:r>
              <a:rPr lang="el-GR" dirty="0"/>
              <a:t>, αποκαλύπτει το βάρος της νόσου </a:t>
            </a:r>
            <a:r>
              <a:rPr lang="en-US" dirty="0"/>
              <a:t>Alzheimer</a:t>
            </a:r>
            <a:r>
              <a:rPr lang="el-GR" dirty="0"/>
              <a:t> και της άνοιας για τα άτομα, τους φροντιστές, τις κυβερνήσεις και τα συστήματα υγειονομικής περίθαλψης των Η.Π.Α</a:t>
            </a:r>
            <a:endParaRPr lang="x-none" dirty="0"/>
          </a:p>
        </p:txBody>
      </p:sp>
      <p:sp>
        <p:nvSpPr>
          <p:cNvPr id="7" name="TextBox 6">
            <a:extLst>
              <a:ext uri="{FF2B5EF4-FFF2-40B4-BE49-F238E27FC236}">
                <a16:creationId xmlns:a16="http://schemas.microsoft.com/office/drawing/2014/main" id="{AE8BE29E-6379-7C92-7B48-0B1EB1256973}"/>
              </a:ext>
            </a:extLst>
          </p:cNvPr>
          <p:cNvSpPr txBox="1"/>
          <p:nvPr/>
        </p:nvSpPr>
        <p:spPr>
          <a:xfrm>
            <a:off x="412571" y="2252139"/>
            <a:ext cx="5256708" cy="4247317"/>
          </a:xfrm>
          <a:prstGeom prst="rect">
            <a:avLst/>
          </a:prstGeom>
          <a:noFill/>
          <a:ln w="38100">
            <a:solidFill>
              <a:srgbClr val="7030A0"/>
            </a:solidFill>
          </a:ln>
        </p:spPr>
        <p:txBody>
          <a:bodyPr wrap="square" rtlCol="0">
            <a:spAutoFit/>
          </a:bodyPr>
          <a:lstStyle/>
          <a:p>
            <a:pPr marL="285750" indent="-285750">
              <a:buFont typeface="Arial" panose="020B0604020202020204" pitchFamily="34" charset="0"/>
              <a:buChar char="•"/>
            </a:pPr>
            <a:r>
              <a:rPr lang="el-GR" i="1" dirty="0">
                <a:solidFill>
                  <a:srgbClr val="FF0000"/>
                </a:solidFill>
              </a:rPr>
              <a:t>1 στους 3 ηλικιωμένους πεθαίνει με </a:t>
            </a:r>
            <a:r>
              <a:rPr lang="en-US" i="1" dirty="0">
                <a:solidFill>
                  <a:srgbClr val="FF0000"/>
                </a:solidFill>
              </a:rPr>
              <a:t>Alzheimer </a:t>
            </a:r>
            <a:r>
              <a:rPr lang="el-GR" i="1" dirty="0">
                <a:solidFill>
                  <a:srgbClr val="FF0000"/>
                </a:solidFill>
              </a:rPr>
              <a:t>ή άλλο είδος Άνοιας</a:t>
            </a:r>
          </a:p>
          <a:p>
            <a:pPr marL="285750" indent="-285750">
              <a:buFont typeface="Arial" panose="020B0604020202020204" pitchFamily="34" charset="0"/>
              <a:buChar char="•"/>
            </a:pPr>
            <a:r>
              <a:rPr lang="el-GR" i="1" dirty="0">
                <a:solidFill>
                  <a:srgbClr val="FF0000"/>
                </a:solidFill>
              </a:rPr>
              <a:t>1 στις 5 γυναίκες και 1 στους 10 άντρες έχουν αυξημένο κίνδυνο να εμφανίσουν </a:t>
            </a:r>
            <a:r>
              <a:rPr lang="en-US" i="1" dirty="0">
                <a:solidFill>
                  <a:srgbClr val="FF0000"/>
                </a:solidFill>
              </a:rPr>
              <a:t>Alzheimer </a:t>
            </a:r>
            <a:r>
              <a:rPr lang="el-GR" i="1" dirty="0">
                <a:solidFill>
                  <a:srgbClr val="FF0000"/>
                </a:solidFill>
              </a:rPr>
              <a:t>στην ηλικία των 45</a:t>
            </a:r>
          </a:p>
          <a:p>
            <a:pPr marL="285750" indent="-285750">
              <a:buFont typeface="Arial" panose="020B0604020202020204" pitchFamily="34" charset="0"/>
              <a:buChar char="•"/>
            </a:pPr>
            <a:r>
              <a:rPr lang="el-GR" i="1" dirty="0">
                <a:solidFill>
                  <a:srgbClr val="FF0000"/>
                </a:solidFill>
              </a:rPr>
              <a:t>Οι θάνατοι από τη νόσο </a:t>
            </a:r>
            <a:r>
              <a:rPr lang="en-US" i="1" dirty="0">
                <a:solidFill>
                  <a:srgbClr val="FF0000"/>
                </a:solidFill>
              </a:rPr>
              <a:t>Alzheimer </a:t>
            </a:r>
            <a:r>
              <a:rPr lang="el-GR" i="1" dirty="0">
                <a:solidFill>
                  <a:srgbClr val="FF0000"/>
                </a:solidFill>
              </a:rPr>
              <a:t>έχουν υπερδιπλασιαστεί από το 2000 έως το 2022 στο 142%</a:t>
            </a:r>
          </a:p>
          <a:p>
            <a:pPr marL="285750" indent="-285750">
              <a:buFont typeface="Arial" panose="020B0604020202020204" pitchFamily="34" charset="0"/>
              <a:buChar char="•"/>
            </a:pPr>
            <a:r>
              <a:rPr lang="el-GR" i="1" dirty="0">
                <a:solidFill>
                  <a:srgbClr val="FF0000"/>
                </a:solidFill>
              </a:rPr>
              <a:t>Σχεδόν 12 εκατ. Φροντιστές παρέχουν δωρεάν φροντίδα στα άτομα με </a:t>
            </a:r>
            <a:r>
              <a:rPr lang="en-US" i="1" dirty="0">
                <a:solidFill>
                  <a:srgbClr val="FF0000"/>
                </a:solidFill>
              </a:rPr>
              <a:t>Alzheimer </a:t>
            </a:r>
            <a:r>
              <a:rPr lang="el-GR" i="1" dirty="0">
                <a:solidFill>
                  <a:srgbClr val="FF0000"/>
                </a:solidFill>
              </a:rPr>
              <a:t>ή άλλα είδη Άνοιας</a:t>
            </a:r>
          </a:p>
          <a:p>
            <a:pPr marL="285750" indent="-285750">
              <a:buFont typeface="Arial" panose="020B0604020202020204" pitchFamily="34" charset="0"/>
              <a:buChar char="•"/>
            </a:pPr>
            <a:r>
              <a:rPr lang="el-GR" i="1" dirty="0">
                <a:solidFill>
                  <a:srgbClr val="FF0000"/>
                </a:solidFill>
              </a:rPr>
              <a:t>Χωρίς νέες θεραπείες και βελτιώσεις στη φροντίδα, το συνολικό κόστος για τα άτομα με Alzheimer και άλλες μορφές άνοιας αναμένεται να προσεγγίσει το 1 </a:t>
            </a:r>
            <a:r>
              <a:rPr lang="el-GR" i="1" dirty="0" err="1">
                <a:solidFill>
                  <a:srgbClr val="FF0000"/>
                </a:solidFill>
              </a:rPr>
              <a:t>τρισ</a:t>
            </a:r>
            <a:r>
              <a:rPr lang="en-US" i="1" dirty="0">
                <a:solidFill>
                  <a:srgbClr val="FF0000"/>
                </a:solidFill>
              </a:rPr>
              <a:t>.</a:t>
            </a:r>
            <a:r>
              <a:rPr lang="el-GR" i="1" dirty="0">
                <a:solidFill>
                  <a:srgbClr val="FF0000"/>
                </a:solidFill>
              </a:rPr>
              <a:t> δολάρια έως το 2050.</a:t>
            </a:r>
            <a:endParaRPr lang="x-none" i="1" dirty="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a:xfrm>
            <a:off x="4017195" y="2309091"/>
            <a:ext cx="4222679" cy="4401124"/>
          </a:xfrm>
          <a:prstGeom prst="ellipse">
            <a:avLst/>
          </a:prstGeom>
          <a:blipFill>
            <a:blip r:embed="rId2"/>
            <a:stretch>
              <a:fillRect l="-39000" r="-39000"/>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 name="Oval 2"/>
          <p:cNvSpPr/>
          <p:nvPr/>
        </p:nvSpPr>
        <p:spPr>
          <a:xfrm>
            <a:off x="4719781" y="4276436"/>
            <a:ext cx="2623129" cy="2433780"/>
          </a:xfrm>
          <a:prstGeom prst="ellipse">
            <a:avLst/>
          </a:prstGeom>
          <a:blipFill>
            <a:blip r:embed="rId3" cstate="email">
              <a:extLst>
                <a:ext uri="{28A0092B-C50C-407E-A947-70E740481C1C}">
                  <a14:useLocalDpi xmlns:a14="http://schemas.microsoft.com/office/drawing/2010/main"/>
                </a:ext>
              </a:extLst>
            </a:blip>
            <a:stretch>
              <a:fillRect l="-39000" r="-39000"/>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graphicFrame>
        <p:nvGraphicFramePr>
          <p:cNvPr id="4" name="Content Placeholder 3"/>
          <p:cNvGraphicFramePr>
            <a:graphicFrameLocks noGrp="1"/>
          </p:cNvGraphicFramePr>
          <p:nvPr>
            <p:ph idx="1"/>
          </p:nvPr>
        </p:nvGraphicFramePr>
        <p:xfrm>
          <a:off x="1700937" y="5218546"/>
          <a:ext cx="7978773" cy="149167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extBox 6"/>
          <p:cNvSpPr txBox="1"/>
          <p:nvPr/>
        </p:nvSpPr>
        <p:spPr>
          <a:xfrm>
            <a:off x="3463637" y="1231873"/>
            <a:ext cx="6883280" cy="954107"/>
          </a:xfrm>
          <a:prstGeom prst="rect">
            <a:avLst/>
          </a:prstGeom>
          <a:noFill/>
        </p:spPr>
        <p:txBody>
          <a:bodyPr wrap="square" rtlCol="0">
            <a:spAutoFit/>
          </a:bodyPr>
          <a:lstStyle/>
          <a:p>
            <a:pPr algn="ctr"/>
            <a:r>
              <a:rPr lang="el-GR" sz="2800" i="1" dirty="0"/>
              <a:t>Επιβάρυνση  των άτυπων φροντιστών του ασθενή</a:t>
            </a:r>
          </a:p>
        </p:txBody>
      </p:sp>
      <p:sp>
        <p:nvSpPr>
          <p:cNvPr id="5" name="TextBox 4"/>
          <p:cNvSpPr txBox="1"/>
          <p:nvPr/>
        </p:nvSpPr>
        <p:spPr>
          <a:xfrm>
            <a:off x="311468" y="1840916"/>
            <a:ext cx="3079004" cy="2031325"/>
          </a:xfrm>
          <a:prstGeom prst="rect">
            <a:avLst/>
          </a:prstGeom>
          <a:noFill/>
        </p:spPr>
        <p:txBody>
          <a:bodyPr wrap="square">
            <a:spAutoFit/>
          </a:bodyPr>
          <a:lstStyle/>
          <a:p>
            <a:pPr marL="0" indent="0" algn="just">
              <a:buNone/>
            </a:pPr>
            <a:r>
              <a:rPr lang="en-US" sz="2800" b="1" dirty="0">
                <a:solidFill>
                  <a:srgbClr val="FF0000"/>
                </a:solidFill>
              </a:rPr>
              <a:t>ǃ </a:t>
            </a:r>
            <a:r>
              <a:rPr lang="el-GR" sz="1400" dirty="0">
                <a:solidFill>
                  <a:srgbClr val="3C4043"/>
                </a:solidFill>
                <a:latin typeface="Roboto" panose="02000000000000000000" pitchFamily="2" charset="0"/>
              </a:rPr>
              <a:t>Η</a:t>
            </a:r>
            <a:r>
              <a:rPr lang="el-GR" sz="1400" b="0" i="0" dirty="0">
                <a:solidFill>
                  <a:srgbClr val="3C4043"/>
                </a:solidFill>
                <a:effectLst/>
                <a:latin typeface="Roboto" panose="02000000000000000000" pitchFamily="2" charset="0"/>
              </a:rPr>
              <a:t> </a:t>
            </a:r>
            <a:r>
              <a:rPr lang="el-GR" sz="1400" b="1" i="0" dirty="0">
                <a:solidFill>
                  <a:srgbClr val="3C4043"/>
                </a:solidFill>
                <a:effectLst/>
                <a:latin typeface="Roboto" panose="02000000000000000000" pitchFamily="2" charset="0"/>
              </a:rPr>
              <a:t>παροχή φροντίδας και υποστήριξης </a:t>
            </a:r>
            <a:r>
              <a:rPr lang="el-GR" sz="1400" b="0" i="0" dirty="0">
                <a:solidFill>
                  <a:srgbClr val="3C4043"/>
                </a:solidFill>
                <a:effectLst/>
                <a:latin typeface="Roboto" panose="02000000000000000000" pitchFamily="2" charset="0"/>
              </a:rPr>
              <a:t>σε ένα άτομο που υποφέρει από άνοια αποτελεί πρόκληση, επηρεάζοντας την</a:t>
            </a:r>
            <a:r>
              <a:rPr lang="en-US" sz="1400" dirty="0">
                <a:solidFill>
                  <a:srgbClr val="3C4043"/>
                </a:solidFill>
                <a:latin typeface="Roboto" panose="02000000000000000000" pitchFamily="2" charset="0"/>
              </a:rPr>
              <a:t> </a:t>
            </a:r>
            <a:r>
              <a:rPr lang="el-GR" sz="1400" dirty="0">
                <a:solidFill>
                  <a:srgbClr val="3C4043"/>
                </a:solidFill>
                <a:latin typeface="Roboto" panose="02000000000000000000" pitchFamily="2" charset="0"/>
              </a:rPr>
              <a:t>καθημερηνότητα,</a:t>
            </a:r>
            <a:r>
              <a:rPr lang="el-GR" sz="1400" b="0" i="0" dirty="0">
                <a:solidFill>
                  <a:srgbClr val="3C4043"/>
                </a:solidFill>
                <a:effectLst/>
                <a:latin typeface="Roboto" panose="02000000000000000000" pitchFamily="2" charset="0"/>
              </a:rPr>
              <a:t> την υγεία και την ευημερία του ίδιου του/των φροντιστή/των</a:t>
            </a:r>
            <a:endParaRPr lang="x-none" sz="1400" dirty="0"/>
          </a:p>
        </p:txBody>
      </p:sp>
      <p:sp>
        <p:nvSpPr>
          <p:cNvPr id="8" name="TextBox 7"/>
          <p:cNvSpPr txBox="1"/>
          <p:nvPr/>
        </p:nvSpPr>
        <p:spPr>
          <a:xfrm>
            <a:off x="253070" y="3959279"/>
            <a:ext cx="3325582" cy="2677656"/>
          </a:xfrm>
          <a:prstGeom prst="rect">
            <a:avLst/>
          </a:prstGeom>
          <a:noFill/>
        </p:spPr>
        <p:txBody>
          <a:bodyPr wrap="square">
            <a:spAutoFit/>
          </a:bodyPr>
          <a:lstStyle/>
          <a:p>
            <a:pPr algn="just"/>
            <a:r>
              <a:rPr lang="en-US" sz="2800" b="1" dirty="0">
                <a:solidFill>
                  <a:srgbClr val="FF0000"/>
                </a:solidFill>
              </a:rPr>
              <a:t>ǃ </a:t>
            </a:r>
            <a:r>
              <a:rPr lang="el-GR" sz="1400" dirty="0">
                <a:latin typeface="Roboto" panose="02000000000000000000" pitchFamily="2" charset="0"/>
                <a:ea typeface="Roboto" panose="02000000000000000000" pitchFamily="2" charset="0"/>
                <a:cs typeface="Roboto" panose="02000000000000000000" pitchFamily="2" charset="0"/>
              </a:rPr>
              <a:t>Ο ετήσιος παγκόσμιος αριθμός </a:t>
            </a:r>
            <a:r>
              <a:rPr lang="el-GR" sz="1400" b="1" dirty="0">
                <a:latin typeface="Roboto" panose="02000000000000000000" pitchFamily="2" charset="0"/>
                <a:ea typeface="Roboto" panose="02000000000000000000" pitchFamily="2" charset="0"/>
                <a:cs typeface="Roboto" panose="02000000000000000000" pitchFamily="2" charset="0"/>
              </a:rPr>
              <a:t>άτυπων ωρών περίθαλψης</a:t>
            </a:r>
            <a:r>
              <a:rPr lang="el-GR" sz="1400" dirty="0">
                <a:latin typeface="Roboto" panose="02000000000000000000" pitchFamily="2" charset="0"/>
                <a:ea typeface="Roboto" panose="02000000000000000000" pitchFamily="2" charset="0"/>
                <a:cs typeface="Roboto" panose="02000000000000000000" pitchFamily="2" charset="0"/>
              </a:rPr>
              <a:t> που παρέχονται σε άτομα με άνοια που διαμένουν στο σπίτι ήταν περίπου 133 δισεκατομμύρια ώρες το 2021.</a:t>
            </a:r>
          </a:p>
          <a:p>
            <a:pPr algn="just"/>
            <a:endParaRPr lang="el-GR" sz="1400" dirty="0">
              <a:latin typeface="Roboto" panose="02000000000000000000" pitchFamily="2" charset="0"/>
              <a:ea typeface="Roboto" panose="02000000000000000000" pitchFamily="2" charset="0"/>
              <a:cs typeface="Roboto" panose="02000000000000000000" pitchFamily="2" charset="0"/>
            </a:endParaRPr>
          </a:p>
          <a:p>
            <a:pPr algn="just"/>
            <a:r>
              <a:rPr lang="el-GR" sz="1400" dirty="0">
                <a:latin typeface="Roboto" panose="02000000000000000000" pitchFamily="2" charset="0"/>
                <a:ea typeface="Roboto" panose="02000000000000000000" pitchFamily="2" charset="0"/>
                <a:cs typeface="Roboto" panose="02000000000000000000" pitchFamily="2" charset="0"/>
              </a:rPr>
              <a:t>Αυτό ισοδυναμεί με περισσότερους από 67 εκατομμύρια εργαζόμενους πλήρους απασχόλησης</a:t>
            </a:r>
          </a:p>
        </p:txBody>
      </p:sp>
      <p:sp>
        <p:nvSpPr>
          <p:cNvPr id="10" name="TextBox 9"/>
          <p:cNvSpPr txBox="1"/>
          <p:nvPr/>
        </p:nvSpPr>
        <p:spPr>
          <a:xfrm>
            <a:off x="8993631" y="2733449"/>
            <a:ext cx="2706572" cy="2554545"/>
          </a:xfrm>
          <a:prstGeom prst="rect">
            <a:avLst/>
          </a:prstGeom>
          <a:noFill/>
        </p:spPr>
        <p:txBody>
          <a:bodyPr wrap="square">
            <a:spAutoFit/>
          </a:bodyPr>
          <a:lstStyle/>
          <a:p>
            <a:pPr algn="just"/>
            <a:r>
              <a:rPr lang="en-US" sz="2000" b="1" dirty="0">
                <a:solidFill>
                  <a:srgbClr val="FF0000"/>
                </a:solidFill>
                <a:latin typeface="+mj-lt"/>
              </a:rPr>
              <a:t>ǃ </a:t>
            </a:r>
            <a:r>
              <a:rPr lang="el-GR" sz="2000" dirty="0">
                <a:latin typeface="+mj-lt"/>
                <a:ea typeface="Roboto" panose="02000000000000000000" pitchFamily="2" charset="0"/>
                <a:cs typeface="Roboto" panose="02000000000000000000" pitchFamily="2" charset="0"/>
              </a:rPr>
              <a:t>Οι γυναίκες παρέχουν ένα σημαντικό ποσοστό άτυπης φροντίδας σε άτομα με άνοια, με περίπου τα δύο τρίτα των βασικών φροντιστών να είναι συνολικά γυναίκες</a:t>
            </a:r>
          </a:p>
        </p:txBody>
      </p:sp>
      <p:pic>
        <p:nvPicPr>
          <p:cNvPr id="11" name="Picture 10"/>
          <p:cNvPicPr>
            <a:picLocks noChangeAspect="1"/>
          </p:cNvPicPr>
          <p:nvPr/>
        </p:nvPicPr>
        <p:blipFill>
          <a:blip r:embed="rId9"/>
          <a:stretch>
            <a:fillRect/>
          </a:stretch>
        </p:blipFill>
        <p:spPr>
          <a:xfrm>
            <a:off x="2" y="0"/>
            <a:ext cx="2781300" cy="1638300"/>
          </a:xfrm>
          <a:prstGeom prst="rect">
            <a:avLst/>
          </a:prstGeom>
        </p:spPr>
      </p:pic>
      <p:sp>
        <p:nvSpPr>
          <p:cNvPr id="9" name="Title 1"/>
          <p:cNvSpPr txBox="1"/>
          <p:nvPr/>
        </p:nvSpPr>
        <p:spPr>
          <a:xfrm>
            <a:off x="3463637" y="251589"/>
            <a:ext cx="9098214" cy="118492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3200" b="1" dirty="0"/>
          </a:p>
        </p:txBody>
      </p:sp>
      <p:sp>
        <p:nvSpPr>
          <p:cNvPr id="12" name="Rectangle 11"/>
          <p:cNvSpPr/>
          <p:nvPr/>
        </p:nvSpPr>
        <p:spPr>
          <a:xfrm>
            <a:off x="2650734" y="474717"/>
            <a:ext cx="9049470" cy="584775"/>
          </a:xfrm>
          <a:prstGeom prst="rect">
            <a:avLst/>
          </a:prstGeom>
        </p:spPr>
        <p:txBody>
          <a:bodyPr wrap="square">
            <a:spAutoFit/>
          </a:bodyPr>
          <a:lstStyle/>
          <a:p>
            <a:r>
              <a:rPr lang="el-GR" sz="3200" b="1" dirty="0">
                <a:latin typeface="+mj-lt"/>
              </a:rPr>
              <a:t>Η σχέση των </a:t>
            </a:r>
            <a:r>
              <a:rPr lang="el-GR" sz="3200" b="1" dirty="0">
                <a:solidFill>
                  <a:srgbClr val="000000"/>
                </a:solidFill>
                <a:latin typeface="+mj-lt"/>
              </a:rPr>
              <a:t>ανοϊκών </a:t>
            </a:r>
            <a:r>
              <a:rPr lang="el-GR" sz="3200" b="1" dirty="0">
                <a:latin typeface="+mj-lt"/>
              </a:rPr>
              <a:t>συνδρόμων με το οικοσύστημα</a:t>
            </a:r>
            <a:endParaRPr lang="en-US" sz="3200" b="1" dirty="0">
              <a:latin typeface="+mj-lt"/>
            </a:endParaRPr>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93784" y="226689"/>
            <a:ext cx="9098214" cy="1184922"/>
          </a:xfrm>
        </p:spPr>
        <p:txBody>
          <a:bodyPr>
            <a:noAutofit/>
          </a:bodyPr>
          <a:lstStyle/>
          <a:p>
            <a:r>
              <a:rPr lang="el-GR" sz="3200" b="1" dirty="0"/>
              <a:t>Η σχέση των </a:t>
            </a:r>
            <a:r>
              <a:rPr lang="el-GR" sz="3200" b="1" dirty="0">
                <a:solidFill>
                  <a:srgbClr val="000000"/>
                </a:solidFill>
              </a:rPr>
              <a:t>ανοϊκών </a:t>
            </a:r>
            <a:r>
              <a:rPr lang="el-GR" sz="3200" b="1" dirty="0"/>
              <a:t>συνδρόμων με το οικοσύστημα</a:t>
            </a:r>
            <a:br>
              <a:rPr lang="el-GR" sz="3200" b="1" dirty="0"/>
            </a:br>
            <a:r>
              <a:rPr lang="el-GR" sz="3200" b="1" dirty="0"/>
              <a:t>(οικογένεια και άτυποι φροντιστές)</a:t>
            </a:r>
            <a:br>
              <a:rPr lang="en-US" sz="3200" b="1" dirty="0"/>
            </a:br>
            <a:endParaRPr lang="en-US" sz="3200" b="1" dirty="0"/>
          </a:p>
        </p:txBody>
      </p:sp>
      <p:sp>
        <p:nvSpPr>
          <p:cNvPr id="3" name="Oval 2"/>
          <p:cNvSpPr/>
          <p:nvPr/>
        </p:nvSpPr>
        <p:spPr>
          <a:xfrm>
            <a:off x="3740727" y="2555728"/>
            <a:ext cx="4710546" cy="4154488"/>
          </a:xfrm>
          <a:prstGeom prst="ellipse">
            <a:avLst/>
          </a:prstGeom>
          <a:blipFill>
            <a:blip r:embed="rId3" cstate="email">
              <a:extLst>
                <a:ext uri="{28A0092B-C50C-407E-A947-70E740481C1C}">
                  <a14:useLocalDpi xmlns:a14="http://schemas.microsoft.com/office/drawing/2010/main"/>
                </a:ext>
              </a:extLst>
            </a:blip>
            <a:stretch>
              <a:fillRect l="-39000" r="-39000"/>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graphicFrame>
        <p:nvGraphicFramePr>
          <p:cNvPr id="4" name="Content Placeholder 3"/>
          <p:cNvGraphicFramePr>
            <a:graphicFrameLocks noGrp="1"/>
          </p:cNvGraphicFramePr>
          <p:nvPr>
            <p:ph idx="1"/>
          </p:nvPr>
        </p:nvGraphicFramePr>
        <p:xfrm>
          <a:off x="1700937" y="5218546"/>
          <a:ext cx="7978773" cy="149167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extBox 6"/>
          <p:cNvSpPr txBox="1"/>
          <p:nvPr/>
        </p:nvSpPr>
        <p:spPr>
          <a:xfrm>
            <a:off x="3380198" y="1315092"/>
            <a:ext cx="4582275" cy="954107"/>
          </a:xfrm>
          <a:prstGeom prst="rect">
            <a:avLst/>
          </a:prstGeom>
          <a:noFill/>
        </p:spPr>
        <p:txBody>
          <a:bodyPr wrap="square" rtlCol="0">
            <a:spAutoFit/>
          </a:bodyPr>
          <a:lstStyle/>
          <a:p>
            <a:pPr algn="ctr"/>
            <a:r>
              <a:rPr lang="el-GR" sz="2800" b="1" i="1" dirty="0">
                <a:latin typeface="+mj-lt"/>
              </a:rPr>
              <a:t>Επιπτώσεις στην οικογένεια (άτυποι φροντιστές)</a:t>
            </a:r>
          </a:p>
        </p:txBody>
      </p:sp>
      <p:pic>
        <p:nvPicPr>
          <p:cNvPr id="10" name="Picture 9"/>
          <p:cNvPicPr>
            <a:picLocks noChangeAspect="1"/>
          </p:cNvPicPr>
          <p:nvPr/>
        </p:nvPicPr>
        <p:blipFill>
          <a:blip r:embed="rId9"/>
          <a:stretch>
            <a:fillRect/>
          </a:stretch>
        </p:blipFill>
        <p:spPr>
          <a:xfrm>
            <a:off x="2" y="0"/>
            <a:ext cx="2781300" cy="1638300"/>
          </a:xfrm>
          <a:prstGeom prst="rect">
            <a:avLst/>
          </a:prstGeom>
        </p:spPr>
      </p:pic>
      <p:sp>
        <p:nvSpPr>
          <p:cNvPr id="9" name="TextBox 8"/>
          <p:cNvSpPr txBox="1"/>
          <p:nvPr/>
        </p:nvSpPr>
        <p:spPr>
          <a:xfrm>
            <a:off x="8516500" y="2785250"/>
            <a:ext cx="3554858" cy="2677656"/>
          </a:xfrm>
          <a:prstGeom prst="rect">
            <a:avLst/>
          </a:prstGeom>
          <a:noFill/>
        </p:spPr>
        <p:txBody>
          <a:bodyPr wrap="square">
            <a:spAutoFit/>
          </a:bodyPr>
          <a:lstStyle/>
          <a:p>
            <a:pPr marL="285750" indent="-285750">
              <a:buFont typeface="Arial" panose="020B0604020202020204" pitchFamily="34" charset="0"/>
              <a:buChar char="•"/>
            </a:pPr>
            <a:r>
              <a:rPr lang="el-GR" sz="2400" b="1" i="0" dirty="0">
                <a:solidFill>
                  <a:srgbClr val="000000"/>
                </a:solidFill>
                <a:effectLst/>
                <a:latin typeface="+mj-lt"/>
              </a:rPr>
              <a:t>Αδυναμία και ανικανότητα να ανταπεξέλθουν στην καθημερινότητα τους </a:t>
            </a:r>
          </a:p>
          <a:p>
            <a:pPr marL="285750" indent="-285750">
              <a:buFont typeface="Arial" panose="020B0604020202020204" pitchFamily="34" charset="0"/>
              <a:buChar char="•"/>
            </a:pPr>
            <a:r>
              <a:rPr lang="el-GR" sz="2400" b="1" dirty="0">
                <a:solidFill>
                  <a:srgbClr val="000000"/>
                </a:solidFill>
                <a:latin typeface="+mj-lt"/>
              </a:rPr>
              <a:t>Επίδραση στην </a:t>
            </a:r>
            <a:r>
              <a:rPr lang="el-GR" sz="2400" b="1" i="0" dirty="0">
                <a:solidFill>
                  <a:srgbClr val="000000"/>
                </a:solidFill>
                <a:effectLst/>
                <a:latin typeface="+mj-lt"/>
              </a:rPr>
              <a:t>ποιότητα  ζωής τους</a:t>
            </a:r>
          </a:p>
          <a:p>
            <a:pPr marL="285750" indent="-285750">
              <a:buFont typeface="Arial" panose="020B0604020202020204" pitchFamily="34" charset="0"/>
              <a:buChar char="•"/>
            </a:pPr>
            <a:r>
              <a:rPr lang="el-GR" sz="2400" b="1" dirty="0">
                <a:solidFill>
                  <a:srgbClr val="000000"/>
                </a:solidFill>
                <a:latin typeface="+mj-lt"/>
              </a:rPr>
              <a:t>Οικονομικά επιβάρυνση</a:t>
            </a:r>
            <a:endParaRPr lang="el-GR" sz="2400" b="1" dirty="0">
              <a:latin typeface="+mj-lt"/>
            </a:endParaRPr>
          </a:p>
        </p:txBody>
      </p:sp>
      <p:sp>
        <p:nvSpPr>
          <p:cNvPr id="11" name="TextBox 10"/>
          <p:cNvSpPr txBox="1"/>
          <p:nvPr/>
        </p:nvSpPr>
        <p:spPr>
          <a:xfrm>
            <a:off x="305871" y="2555728"/>
            <a:ext cx="3522965" cy="3785652"/>
          </a:xfrm>
          <a:prstGeom prst="rect">
            <a:avLst/>
          </a:prstGeom>
          <a:noFill/>
        </p:spPr>
        <p:txBody>
          <a:bodyPr wrap="square">
            <a:spAutoFit/>
          </a:bodyPr>
          <a:lstStyle/>
          <a:p>
            <a:pPr marL="285750" indent="-285750">
              <a:buFont typeface="Arial" panose="020B0604020202020204" pitchFamily="34" charset="0"/>
              <a:buChar char="•"/>
            </a:pPr>
            <a:r>
              <a:rPr lang="el-GR" sz="2000" b="1" dirty="0">
                <a:latin typeface="+mj-lt"/>
              </a:rPr>
              <a:t>Ε</a:t>
            </a:r>
            <a:r>
              <a:rPr lang="en-US" sz="2000" b="1" dirty="0">
                <a:latin typeface="+mj-lt"/>
              </a:rPr>
              <a:t>πιβ</a:t>
            </a:r>
            <a:r>
              <a:rPr lang="en-US" sz="2000" b="1" dirty="0" err="1">
                <a:latin typeface="+mj-lt"/>
              </a:rPr>
              <a:t>άρυνση</a:t>
            </a:r>
            <a:r>
              <a:rPr lang="en-US" sz="2000" b="1" dirty="0">
                <a:latin typeface="+mj-lt"/>
              </a:rPr>
              <a:t>, </a:t>
            </a:r>
            <a:endParaRPr lang="el-GR" sz="2000" b="1" dirty="0">
              <a:latin typeface="+mj-lt"/>
            </a:endParaRPr>
          </a:p>
          <a:p>
            <a:pPr marL="285750" indent="-285750">
              <a:buFont typeface="Arial" panose="020B0604020202020204" pitchFamily="34" charset="0"/>
              <a:buChar char="•"/>
            </a:pPr>
            <a:r>
              <a:rPr lang="el-GR" sz="2000" b="1" dirty="0">
                <a:latin typeface="+mj-lt"/>
              </a:rPr>
              <a:t>Κ</a:t>
            </a:r>
            <a:r>
              <a:rPr lang="en-US" sz="2000" b="1" dirty="0" err="1">
                <a:latin typeface="+mj-lt"/>
              </a:rPr>
              <a:t>οινωνική</a:t>
            </a:r>
            <a:r>
              <a:rPr lang="en-US" sz="2000" b="1" dirty="0">
                <a:latin typeface="+mj-lt"/>
              </a:rPr>
              <a:t> απ</a:t>
            </a:r>
            <a:r>
              <a:rPr lang="en-US" sz="2000" b="1" dirty="0" err="1">
                <a:latin typeface="+mj-lt"/>
              </a:rPr>
              <a:t>ομόνωση</a:t>
            </a:r>
            <a:r>
              <a:rPr lang="en-US" sz="2000" b="1" dirty="0">
                <a:latin typeface="+mj-lt"/>
              </a:rPr>
              <a:t> </a:t>
            </a:r>
            <a:endParaRPr lang="el-GR" sz="2000" b="1" dirty="0">
              <a:latin typeface="+mj-lt"/>
            </a:endParaRPr>
          </a:p>
          <a:p>
            <a:pPr marL="285750" indent="-285750">
              <a:buFont typeface="Arial" panose="020B0604020202020204" pitchFamily="34" charset="0"/>
              <a:buChar char="•"/>
            </a:pPr>
            <a:r>
              <a:rPr lang="el-GR" sz="2000" b="1" dirty="0">
                <a:latin typeface="+mj-lt"/>
              </a:rPr>
              <a:t>Π</a:t>
            </a:r>
            <a:r>
              <a:rPr lang="en-US" sz="2000" b="1" dirty="0" err="1">
                <a:latin typeface="+mj-lt"/>
              </a:rPr>
              <a:t>ρόωρη</a:t>
            </a:r>
            <a:r>
              <a:rPr lang="en-US" sz="2000" b="1" dirty="0">
                <a:latin typeface="+mj-lt"/>
              </a:rPr>
              <a:t> </a:t>
            </a:r>
            <a:r>
              <a:rPr lang="en-US" sz="2000" b="1" dirty="0" err="1">
                <a:latin typeface="+mj-lt"/>
              </a:rPr>
              <a:t>θνησιμότητ</a:t>
            </a:r>
            <a:r>
              <a:rPr lang="en-US" sz="2000" b="1" dirty="0">
                <a:latin typeface="+mj-lt"/>
              </a:rPr>
              <a:t>α </a:t>
            </a:r>
            <a:endParaRPr lang="el-GR" sz="2000" b="1" dirty="0">
              <a:latin typeface="+mj-lt"/>
            </a:endParaRPr>
          </a:p>
          <a:p>
            <a:pPr marL="285750" indent="-285750">
              <a:buFont typeface="Arial" panose="020B0604020202020204" pitchFamily="34" charset="0"/>
              <a:buChar char="•"/>
            </a:pPr>
            <a:r>
              <a:rPr lang="el-GR" sz="2000" b="1" dirty="0">
                <a:latin typeface="+mj-lt"/>
              </a:rPr>
              <a:t>Α</a:t>
            </a:r>
            <a:r>
              <a:rPr lang="en-US" sz="2000" b="1" dirty="0" err="1">
                <a:latin typeface="+mj-lt"/>
              </a:rPr>
              <a:t>ίσθημ</a:t>
            </a:r>
            <a:r>
              <a:rPr lang="en-US" sz="2000" b="1" dirty="0">
                <a:latin typeface="+mj-lt"/>
              </a:rPr>
              <a:t>α θυμού, </a:t>
            </a:r>
            <a:endParaRPr lang="el-GR" sz="2000" b="1" dirty="0">
              <a:latin typeface="+mj-lt"/>
            </a:endParaRPr>
          </a:p>
          <a:p>
            <a:pPr marL="285750" indent="-285750">
              <a:buFont typeface="Arial" panose="020B0604020202020204" pitchFamily="34" charset="0"/>
              <a:buChar char="•"/>
            </a:pPr>
            <a:r>
              <a:rPr lang="el-GR" sz="2000" b="1" dirty="0">
                <a:latin typeface="+mj-lt"/>
              </a:rPr>
              <a:t>Ε</a:t>
            </a:r>
            <a:r>
              <a:rPr lang="en-US" sz="2000" b="1" dirty="0" err="1">
                <a:latin typeface="+mj-lt"/>
              </a:rPr>
              <a:t>ξάντλησης</a:t>
            </a:r>
            <a:r>
              <a:rPr lang="en-US" sz="2000" b="1" dirty="0">
                <a:latin typeface="+mj-lt"/>
              </a:rPr>
              <a:t>, </a:t>
            </a:r>
            <a:endParaRPr lang="el-GR" sz="2000" b="1" dirty="0">
              <a:latin typeface="+mj-lt"/>
            </a:endParaRPr>
          </a:p>
          <a:p>
            <a:pPr marL="285750" indent="-285750">
              <a:buFont typeface="Arial" panose="020B0604020202020204" pitchFamily="34" charset="0"/>
              <a:buChar char="•"/>
            </a:pPr>
            <a:r>
              <a:rPr lang="el-GR" sz="2000" b="1" dirty="0">
                <a:latin typeface="+mj-lt"/>
              </a:rPr>
              <a:t>Α</a:t>
            </a:r>
            <a:r>
              <a:rPr lang="en-US" sz="2000" b="1" dirty="0">
                <a:latin typeface="+mj-lt"/>
              </a:rPr>
              <a:t>π</a:t>
            </a:r>
            <a:r>
              <a:rPr lang="en-US" sz="2000" b="1" dirty="0" err="1">
                <a:latin typeface="+mj-lt"/>
              </a:rPr>
              <a:t>ογοήτευσης</a:t>
            </a:r>
            <a:r>
              <a:rPr lang="en-US" sz="2000" b="1" dirty="0">
                <a:latin typeface="+mj-lt"/>
              </a:rPr>
              <a:t>, </a:t>
            </a:r>
            <a:endParaRPr lang="el-GR" sz="2000" b="1" dirty="0">
              <a:latin typeface="+mj-lt"/>
            </a:endParaRPr>
          </a:p>
          <a:p>
            <a:pPr marL="285750" indent="-285750">
              <a:buFont typeface="Arial" panose="020B0604020202020204" pitchFamily="34" charset="0"/>
              <a:buChar char="•"/>
            </a:pPr>
            <a:r>
              <a:rPr lang="el-GR" sz="2000" b="1" dirty="0">
                <a:latin typeface="+mj-lt"/>
              </a:rPr>
              <a:t>Αισθήμα </a:t>
            </a:r>
            <a:r>
              <a:rPr lang="en-US" sz="2000" b="1" dirty="0" err="1">
                <a:latin typeface="+mj-lt"/>
              </a:rPr>
              <a:t>ενοχής</a:t>
            </a:r>
            <a:r>
              <a:rPr lang="en-US" sz="2000" b="1" dirty="0">
                <a:latin typeface="+mj-lt"/>
              </a:rPr>
              <a:t> ή αίσθημα αβοήθητου </a:t>
            </a:r>
            <a:endParaRPr lang="el-GR" sz="2000" b="1" i="0" dirty="0">
              <a:solidFill>
                <a:srgbClr val="000000"/>
              </a:solidFill>
              <a:effectLst/>
              <a:latin typeface="+mj-lt"/>
            </a:endParaRPr>
          </a:p>
          <a:p>
            <a:pPr marL="285750" indent="-285750">
              <a:buFont typeface="Arial" panose="020B0604020202020204" pitchFamily="34" charset="0"/>
              <a:buChar char="•"/>
            </a:pPr>
            <a:r>
              <a:rPr lang="el-GR" sz="2000" b="1" i="0" dirty="0">
                <a:solidFill>
                  <a:srgbClr val="000000"/>
                </a:solidFill>
                <a:effectLst/>
                <a:latin typeface="+mj-lt"/>
              </a:rPr>
              <a:t>Άγχος  </a:t>
            </a:r>
            <a:endParaRPr lang="el-GR" sz="2000" b="1" dirty="0">
              <a:solidFill>
                <a:srgbClr val="000000"/>
              </a:solidFill>
              <a:latin typeface="+mj-lt"/>
            </a:endParaRPr>
          </a:p>
          <a:p>
            <a:pPr marL="285750" indent="-285750">
              <a:buFont typeface="Arial" panose="020B0604020202020204" pitchFamily="34" charset="0"/>
              <a:buChar char="•"/>
            </a:pPr>
            <a:r>
              <a:rPr lang="el-GR" sz="2000" b="1" i="0" dirty="0">
                <a:solidFill>
                  <a:srgbClr val="000000"/>
                </a:solidFill>
                <a:effectLst/>
                <a:latin typeface="+mj-lt"/>
              </a:rPr>
              <a:t>Στρες</a:t>
            </a:r>
          </a:p>
          <a:p>
            <a:pPr marL="285750" indent="-285750">
              <a:buFont typeface="Arial" panose="020B0604020202020204" pitchFamily="34" charset="0"/>
              <a:buChar char="•"/>
            </a:pPr>
            <a:r>
              <a:rPr lang="el-GR" sz="2000" b="1" dirty="0">
                <a:solidFill>
                  <a:srgbClr val="000000"/>
                </a:solidFill>
                <a:latin typeface="+mj-lt"/>
              </a:rPr>
              <a:t>Σ</a:t>
            </a:r>
            <a:r>
              <a:rPr lang="el-GR" sz="2000" b="1" i="0" dirty="0">
                <a:solidFill>
                  <a:srgbClr val="000000"/>
                </a:solidFill>
                <a:effectLst/>
                <a:latin typeface="+mj-lt"/>
              </a:rPr>
              <a:t>υμπτώματα Κατάθλιψης</a:t>
            </a:r>
          </a:p>
          <a:p>
            <a:pPr marL="285750" indent="-285750">
              <a:buFont typeface="Arial" panose="020B0604020202020204" pitchFamily="34" charset="0"/>
              <a:buChar char="•"/>
            </a:pPr>
            <a:r>
              <a:rPr lang="el-GR" sz="2000" b="1" dirty="0">
                <a:solidFill>
                  <a:srgbClr val="000000"/>
                </a:solidFill>
                <a:latin typeface="+mj-lt"/>
              </a:rPr>
              <a:t>Στγματισμό</a:t>
            </a:r>
            <a:endParaRPr lang="el-GR" sz="2000" b="1" i="0" dirty="0">
              <a:solidFill>
                <a:srgbClr val="000000"/>
              </a:solidFill>
              <a:effectLst/>
              <a:latin typeface="+mj-lt"/>
            </a:endParaRPr>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244354" y="2656114"/>
            <a:ext cx="5565817" cy="4201885"/>
          </a:xfrm>
          <a:prstGeom prst="rect">
            <a:avLst/>
          </a:prstGeom>
        </p:spPr>
      </p:pic>
      <p:sp>
        <p:nvSpPr>
          <p:cNvPr id="6" name="Oval 5"/>
          <p:cNvSpPr/>
          <p:nvPr/>
        </p:nvSpPr>
        <p:spPr>
          <a:xfrm>
            <a:off x="4091708" y="3722255"/>
            <a:ext cx="3833092" cy="2987960"/>
          </a:xfrm>
          <a:prstGeom prst="ellipse">
            <a:avLst/>
          </a:prstGeom>
          <a:blipFill>
            <a:blip r:embed="rId3"/>
            <a:stretch>
              <a:fillRect l="-39000" r="-39000"/>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 name="Oval 2"/>
          <p:cNvSpPr/>
          <p:nvPr/>
        </p:nvSpPr>
        <p:spPr>
          <a:xfrm>
            <a:off x="4719781" y="4276436"/>
            <a:ext cx="2623129" cy="2433780"/>
          </a:xfrm>
          <a:prstGeom prst="ellipse">
            <a:avLst/>
          </a:prstGeom>
          <a:blipFill>
            <a:blip r:embed="rId4" cstate="email">
              <a:extLst>
                <a:ext uri="{28A0092B-C50C-407E-A947-70E740481C1C}">
                  <a14:useLocalDpi xmlns:a14="http://schemas.microsoft.com/office/drawing/2010/main"/>
                </a:ext>
              </a:extLst>
            </a:blip>
            <a:stretch>
              <a:fillRect l="-39000" r="-39000"/>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graphicFrame>
        <p:nvGraphicFramePr>
          <p:cNvPr id="4" name="Content Placeholder 3"/>
          <p:cNvGraphicFramePr>
            <a:graphicFrameLocks noGrp="1"/>
          </p:cNvGraphicFramePr>
          <p:nvPr>
            <p:ph idx="1"/>
          </p:nvPr>
        </p:nvGraphicFramePr>
        <p:xfrm>
          <a:off x="1700937" y="5218546"/>
          <a:ext cx="7978773" cy="149167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7" name="TextBox 6"/>
          <p:cNvSpPr txBox="1"/>
          <p:nvPr/>
        </p:nvSpPr>
        <p:spPr>
          <a:xfrm>
            <a:off x="8876724" y="1225735"/>
            <a:ext cx="2822547" cy="1631216"/>
          </a:xfrm>
          <a:prstGeom prst="rect">
            <a:avLst/>
          </a:prstGeom>
          <a:noFill/>
        </p:spPr>
        <p:txBody>
          <a:bodyPr wrap="square" rtlCol="0">
            <a:spAutoFit/>
          </a:bodyPr>
          <a:lstStyle/>
          <a:p>
            <a:r>
              <a:rPr lang="el-GR" sz="2000" b="1" u="sng" dirty="0"/>
              <a:t>Οικονομική επιβάρυνση του ατόμου, της οικογένειας και του συστήματος υγείας του κράτους</a:t>
            </a:r>
          </a:p>
        </p:txBody>
      </p:sp>
      <p:sp>
        <p:nvSpPr>
          <p:cNvPr id="9" name="TextBox 8"/>
          <p:cNvSpPr txBox="1"/>
          <p:nvPr/>
        </p:nvSpPr>
        <p:spPr>
          <a:xfrm>
            <a:off x="9155029" y="3722255"/>
            <a:ext cx="2762993" cy="1415772"/>
          </a:xfrm>
          <a:prstGeom prst="rect">
            <a:avLst/>
          </a:prstGeom>
          <a:noFill/>
        </p:spPr>
        <p:txBody>
          <a:bodyPr wrap="square">
            <a:spAutoFit/>
          </a:bodyPr>
          <a:lstStyle/>
          <a:p>
            <a:r>
              <a:rPr lang="en-US" sz="3200" b="1" dirty="0">
                <a:solidFill>
                  <a:srgbClr val="FF0000"/>
                </a:solidFill>
              </a:rPr>
              <a:t>ǃ</a:t>
            </a:r>
            <a:r>
              <a:rPr lang="en-US" sz="3200" dirty="0">
                <a:solidFill>
                  <a:srgbClr val="FF0000"/>
                </a:solidFill>
              </a:rPr>
              <a:t> </a:t>
            </a:r>
            <a:r>
              <a:rPr lang="el-GR" b="1" dirty="0"/>
              <a:t>Το 50% </a:t>
            </a:r>
            <a:r>
              <a:rPr lang="el-GR" dirty="0"/>
              <a:t>του κόστους για την άνοια σχετίζεται με την άτυπη φροντίδα των ασθενών</a:t>
            </a:r>
            <a:endParaRPr lang="x-none" sz="1800" dirty="0"/>
          </a:p>
        </p:txBody>
      </p:sp>
      <p:pic>
        <p:nvPicPr>
          <p:cNvPr id="10" name="Picture 9"/>
          <p:cNvPicPr>
            <a:picLocks noChangeAspect="1"/>
          </p:cNvPicPr>
          <p:nvPr/>
        </p:nvPicPr>
        <p:blipFill>
          <a:blip r:embed="rId10"/>
          <a:stretch>
            <a:fillRect/>
          </a:stretch>
        </p:blipFill>
        <p:spPr>
          <a:xfrm>
            <a:off x="2" y="0"/>
            <a:ext cx="2781300" cy="1638300"/>
          </a:xfrm>
          <a:prstGeom prst="rect">
            <a:avLst/>
          </a:prstGeom>
        </p:spPr>
      </p:pic>
      <p:sp>
        <p:nvSpPr>
          <p:cNvPr id="8" name="TextBox 7"/>
          <p:cNvSpPr txBox="1"/>
          <p:nvPr/>
        </p:nvSpPr>
        <p:spPr>
          <a:xfrm>
            <a:off x="3204329" y="1579780"/>
            <a:ext cx="5312948" cy="1200329"/>
          </a:xfrm>
          <a:prstGeom prst="rect">
            <a:avLst/>
          </a:prstGeom>
          <a:noFill/>
        </p:spPr>
        <p:txBody>
          <a:bodyPr wrap="square" rtlCol="0">
            <a:spAutoFit/>
          </a:bodyPr>
          <a:lstStyle/>
          <a:p>
            <a:r>
              <a:rPr lang="el-GR" sz="2400" i="1" dirty="0"/>
              <a:t>Ραγδαία και δυσβάστακτη  οικονομική επιβάρυνση των συστημάτων υγείας των κρατών </a:t>
            </a:r>
          </a:p>
        </p:txBody>
      </p:sp>
      <p:sp>
        <p:nvSpPr>
          <p:cNvPr id="13" name="Title 1"/>
          <p:cNvSpPr txBox="1"/>
          <p:nvPr/>
        </p:nvSpPr>
        <p:spPr>
          <a:xfrm>
            <a:off x="3463637" y="251589"/>
            <a:ext cx="9098214" cy="118492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3200" b="1" dirty="0"/>
          </a:p>
        </p:txBody>
      </p:sp>
      <p:pic>
        <p:nvPicPr>
          <p:cNvPr id="1028" name="Picture 4" descr="Figure 2"/>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0" y="1579780"/>
            <a:ext cx="3244354" cy="3638766"/>
          </a:xfrm>
          <a:prstGeom prst="rect">
            <a:avLst/>
          </a:prstGeom>
          <a:noFill/>
          <a:effectLst>
            <a:outerShdw blurRad="50800" dist="50800" dir="5400000" algn="ctr" rotWithShape="0">
              <a:schemeClr val="bg1"/>
            </a:outerShdw>
            <a:softEdge rad="114300"/>
          </a:effectLst>
        </p:spPr>
      </p:pic>
      <p:sp>
        <p:nvSpPr>
          <p:cNvPr id="2" name="Rectangle 1"/>
          <p:cNvSpPr/>
          <p:nvPr/>
        </p:nvSpPr>
        <p:spPr>
          <a:xfrm>
            <a:off x="2291137" y="143838"/>
            <a:ext cx="9626885" cy="1077218"/>
          </a:xfrm>
          <a:prstGeom prst="rect">
            <a:avLst/>
          </a:prstGeom>
        </p:spPr>
        <p:txBody>
          <a:bodyPr wrap="square">
            <a:spAutoFit/>
          </a:bodyPr>
          <a:lstStyle/>
          <a:p>
            <a:r>
              <a:rPr lang="el-GR" sz="3200" b="1" dirty="0"/>
              <a:t>Η σχέση των </a:t>
            </a:r>
            <a:r>
              <a:rPr lang="el-GR" sz="3200" b="1" dirty="0">
                <a:solidFill>
                  <a:srgbClr val="000000"/>
                </a:solidFill>
              </a:rPr>
              <a:t>ανοϊκών </a:t>
            </a:r>
            <a:r>
              <a:rPr lang="el-GR" sz="3200" b="1" dirty="0"/>
              <a:t>συνδρόμων με το οικοσύστημα</a:t>
            </a:r>
          </a:p>
          <a:p>
            <a:r>
              <a:rPr lang="el-GR" sz="3200" b="1" dirty="0"/>
              <a:t>(ευρύτερη κοινώνια)</a:t>
            </a:r>
            <a:endParaRPr lang="en-US" sz="3200" b="1" dirty="0"/>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77" y="83376"/>
            <a:ext cx="11763021" cy="593174"/>
          </a:xfrm>
        </p:spPr>
        <p:txBody>
          <a:bodyPr>
            <a:noAutofit/>
          </a:bodyPr>
          <a:lstStyle/>
          <a:p>
            <a:r>
              <a:rPr lang="el-GR" sz="2400" b="1" dirty="0"/>
              <a:t>Κατευθυντήριες οδηγίες του Παγκόσμιου Οργανισμού Υγείας για την νόσο Άνοια- Αλτσχαϊμερ</a:t>
            </a:r>
            <a:endParaRPr lang="en-US" sz="2400" b="1" dirty="0"/>
          </a:p>
        </p:txBody>
      </p:sp>
      <p:graphicFrame>
        <p:nvGraphicFramePr>
          <p:cNvPr id="4" name="Diagram 3"/>
          <p:cNvGraphicFramePr/>
          <p:nvPr/>
        </p:nvGraphicFramePr>
        <p:xfrm>
          <a:off x="873346" y="814692"/>
          <a:ext cx="11246852" cy="591412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5"/>
          <p:cNvSpPr/>
          <p:nvPr/>
        </p:nvSpPr>
        <p:spPr>
          <a:xfrm>
            <a:off x="26665" y="1417512"/>
            <a:ext cx="2886635" cy="5503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dirty="0">
              <a:solidFill>
                <a:schemeClr val="tx1"/>
              </a:solidFill>
            </a:endParaRPr>
          </a:p>
          <a:p>
            <a:pPr lvl="0">
              <a:defRPr/>
            </a:pPr>
            <a:r>
              <a:rPr lang="el-GR" dirty="0">
                <a:solidFill>
                  <a:schemeClr val="tx1"/>
                </a:solidFill>
              </a:rPr>
              <a:t>Η άνοια ως Προτεραιότητα για τη δημόσια υγεία</a:t>
            </a:r>
            <a:endParaRPr lang="en-US" dirty="0">
              <a:solidFill>
                <a:schemeClr val="tx1"/>
              </a:solidFill>
            </a:endParaRPr>
          </a:p>
          <a:p>
            <a:pPr algn="ctr"/>
            <a:endParaRPr lang="en-US" dirty="0">
              <a:solidFill>
                <a:schemeClr val="tx1"/>
              </a:solidFill>
            </a:endParaRPr>
          </a:p>
        </p:txBody>
      </p:sp>
      <p:sp>
        <p:nvSpPr>
          <p:cNvPr id="7" name="Rectangle 6"/>
          <p:cNvSpPr/>
          <p:nvPr/>
        </p:nvSpPr>
        <p:spPr>
          <a:xfrm>
            <a:off x="8115067" y="4263739"/>
            <a:ext cx="3076135" cy="768437"/>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r>
              <a:rPr lang="el-GR"/>
              <a:t>Υποστήριξη τον φροντιστών -Οικογενειών </a:t>
            </a:r>
            <a:endParaRPr lang="en-US"/>
          </a:p>
        </p:txBody>
      </p:sp>
      <p:sp>
        <p:nvSpPr>
          <p:cNvPr id="8" name="Rectangle 7"/>
          <p:cNvSpPr/>
          <p:nvPr/>
        </p:nvSpPr>
        <p:spPr>
          <a:xfrm>
            <a:off x="1202613" y="5979284"/>
            <a:ext cx="2886635" cy="5503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a:solidFill>
                  <a:schemeClr val="tx1"/>
                </a:solidFill>
              </a:rPr>
              <a:t>Ανάπτυξη πληροφοριακών συστημάτων για την άνοια</a:t>
            </a:r>
            <a:endParaRPr lang="en-US">
              <a:solidFill>
                <a:schemeClr val="tx1"/>
              </a:solidFill>
            </a:endParaRPr>
          </a:p>
        </p:txBody>
      </p:sp>
      <p:sp>
        <p:nvSpPr>
          <p:cNvPr id="9" name="Rectangle 8"/>
          <p:cNvSpPr/>
          <p:nvPr/>
        </p:nvSpPr>
        <p:spPr>
          <a:xfrm>
            <a:off x="9270169" y="5454741"/>
            <a:ext cx="2410670" cy="907804"/>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l-GR" dirty="0"/>
              <a:t>Ερευνά και καινοτομία όσο αφορά την άνοια</a:t>
            </a:r>
            <a:endParaRPr lang="en-US" dirty="0"/>
          </a:p>
        </p:txBody>
      </p:sp>
      <p:pic>
        <p:nvPicPr>
          <p:cNvPr id="11" name="Picture 10"/>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2545028" y="639428"/>
            <a:ext cx="2269337" cy="1615538"/>
          </a:xfrm>
          <a:prstGeom prst="rect">
            <a:avLst/>
          </a:prstGeom>
          <a:effectLst>
            <a:softEdge rad="127000"/>
          </a:effectLst>
        </p:spPr>
      </p:pic>
      <p:pic>
        <p:nvPicPr>
          <p:cNvPr id="13" name="Picture 12"/>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4953255" y="869218"/>
            <a:ext cx="2330407" cy="1615537"/>
          </a:xfrm>
          <a:prstGeom prst="rect">
            <a:avLst/>
          </a:prstGeom>
          <a:effectLst>
            <a:softEdge rad="139700"/>
          </a:effectLst>
        </p:spPr>
      </p:pic>
      <p:pic>
        <p:nvPicPr>
          <p:cNvPr id="15" name="Picture 14"/>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2886641" y="2339060"/>
            <a:ext cx="2064494" cy="1325563"/>
          </a:xfrm>
          <a:prstGeom prst="rect">
            <a:avLst/>
          </a:prstGeom>
          <a:ln>
            <a:noFill/>
          </a:ln>
          <a:effectLst>
            <a:softEdge rad="88900"/>
          </a:effectLst>
        </p:spPr>
      </p:pic>
      <p:pic>
        <p:nvPicPr>
          <p:cNvPr id="17" name="Picture 16"/>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4951135" y="2538709"/>
            <a:ext cx="2239916" cy="1325564"/>
          </a:xfrm>
          <a:prstGeom prst="rect">
            <a:avLst/>
          </a:prstGeom>
          <a:effectLst>
            <a:softEdge rad="101600"/>
          </a:effectLst>
        </p:spPr>
      </p:pic>
      <p:pic>
        <p:nvPicPr>
          <p:cNvPr id="19" name="Picture 18"/>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3251045" y="3864272"/>
            <a:ext cx="2239916" cy="1455191"/>
          </a:xfrm>
          <a:prstGeom prst="rect">
            <a:avLst/>
          </a:prstGeom>
          <a:effectLst>
            <a:softEdge rad="88900"/>
          </a:effectLst>
        </p:spPr>
      </p:pic>
      <p:pic>
        <p:nvPicPr>
          <p:cNvPr id="21" name="Picture 20"/>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5605072" y="3892056"/>
            <a:ext cx="2217492" cy="1455192"/>
          </a:xfrm>
          <a:prstGeom prst="rect">
            <a:avLst/>
          </a:prstGeom>
          <a:effectLst>
            <a:softEdge rad="76200"/>
          </a:effectLst>
        </p:spPr>
      </p:pic>
      <p:pic>
        <p:nvPicPr>
          <p:cNvPr id="23" name="Picture 22"/>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3851266" y="5317905"/>
            <a:ext cx="2886635" cy="1623732"/>
          </a:xfrm>
          <a:prstGeom prst="rect">
            <a:avLst/>
          </a:prstGeom>
          <a:effectLst>
            <a:softEdge rad="127000"/>
          </a:effectLst>
        </p:spPr>
      </p:pic>
      <p:pic>
        <p:nvPicPr>
          <p:cNvPr id="25" name="Picture 24"/>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6621516" y="5377761"/>
            <a:ext cx="2698498" cy="1550703"/>
          </a:xfrm>
          <a:prstGeom prst="rect">
            <a:avLst/>
          </a:prstGeom>
          <a:effectLst>
            <a:softEdge rad="101600"/>
          </a:effectLst>
        </p:spPr>
      </p:pic>
      <p:pic>
        <p:nvPicPr>
          <p:cNvPr id="3" name="Picture 2"/>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5056342" y="595296"/>
            <a:ext cx="2330407" cy="1615537"/>
          </a:xfrm>
          <a:prstGeom prst="rect">
            <a:avLst/>
          </a:prstGeom>
          <a:effectLst>
            <a:softEdge rad="139700"/>
          </a:effectLst>
        </p:spPr>
      </p:pic>
      <p:sp>
        <p:nvSpPr>
          <p:cNvPr id="12" name="TextBox 11"/>
          <p:cNvSpPr txBox="1"/>
          <p:nvPr/>
        </p:nvSpPr>
        <p:spPr>
          <a:xfrm>
            <a:off x="9270169" y="6551640"/>
            <a:ext cx="3066647" cy="276999"/>
          </a:xfrm>
          <a:prstGeom prst="rect">
            <a:avLst/>
          </a:prstGeom>
          <a:noFill/>
        </p:spPr>
        <p:txBody>
          <a:bodyPr wrap="square">
            <a:spAutoFit/>
          </a:bodyPr>
          <a:lstStyle/>
          <a:p>
            <a:r>
              <a:rPr lang="en-US" sz="1200" dirty="0"/>
              <a:t>(</a:t>
            </a:r>
            <a:r>
              <a:rPr lang="el-GR" sz="1200" dirty="0"/>
              <a:t>Παγκόσμιος οργανισμός υγείας, </a:t>
            </a:r>
            <a:r>
              <a:rPr lang="en-US" sz="1200" dirty="0"/>
              <a:t>WHO, 2023)</a:t>
            </a:r>
            <a:endParaRPr lang="el-GR" sz="1200" dirty="0"/>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8B7C49-121E-7C32-2CC4-240B23166B83}"/>
              </a:ext>
            </a:extLst>
          </p:cNvPr>
          <p:cNvSpPr>
            <a:spLocks noGrp="1"/>
          </p:cNvSpPr>
          <p:nvPr>
            <p:ph type="title"/>
          </p:nvPr>
        </p:nvSpPr>
        <p:spPr>
          <a:xfrm>
            <a:off x="840317" y="365127"/>
            <a:ext cx="10515600" cy="694240"/>
          </a:xfrm>
        </p:spPr>
        <p:txBody>
          <a:bodyPr/>
          <a:lstStyle/>
          <a:p>
            <a:r>
              <a:rPr lang="el-GR" sz="3600" b="1" dirty="0">
                <a:solidFill>
                  <a:schemeClr val="tx2"/>
                </a:solidFill>
              </a:rPr>
              <a:t>ΕΡΕΥΝΗΤΙΚΕΣ ΕΞΕΛΙΞΕΙΣ</a:t>
            </a:r>
            <a:endParaRPr lang="x-none" sz="3600" b="1" dirty="0">
              <a:solidFill>
                <a:schemeClr val="tx2"/>
              </a:solidFill>
            </a:endParaRPr>
          </a:p>
        </p:txBody>
      </p:sp>
      <p:sp>
        <p:nvSpPr>
          <p:cNvPr id="3" name="Text Placeholder 2">
            <a:extLst>
              <a:ext uri="{FF2B5EF4-FFF2-40B4-BE49-F238E27FC236}">
                <a16:creationId xmlns:a16="http://schemas.microsoft.com/office/drawing/2014/main" id="{AAB6BCC6-54BE-775A-8630-4524F9C55325}"/>
              </a:ext>
            </a:extLst>
          </p:cNvPr>
          <p:cNvSpPr>
            <a:spLocks noGrp="1"/>
          </p:cNvSpPr>
          <p:nvPr>
            <p:ph type="body" idx="1"/>
          </p:nvPr>
        </p:nvSpPr>
        <p:spPr>
          <a:xfrm>
            <a:off x="836083" y="990021"/>
            <a:ext cx="5158316" cy="448018"/>
          </a:xfrm>
        </p:spPr>
        <p:txBody>
          <a:bodyPr/>
          <a:lstStyle/>
          <a:p>
            <a:r>
              <a:rPr lang="el-GR" dirty="0"/>
              <a:t>Οι έρευνες εστιάζονται:</a:t>
            </a:r>
            <a:endParaRPr lang="x-none" dirty="0"/>
          </a:p>
        </p:txBody>
      </p:sp>
      <p:sp>
        <p:nvSpPr>
          <p:cNvPr id="4" name="Content Placeholder 3">
            <a:extLst>
              <a:ext uri="{FF2B5EF4-FFF2-40B4-BE49-F238E27FC236}">
                <a16:creationId xmlns:a16="http://schemas.microsoft.com/office/drawing/2014/main" id="{86280154-BD5F-8074-DE72-85819E38DEFA}"/>
              </a:ext>
            </a:extLst>
          </p:cNvPr>
          <p:cNvSpPr>
            <a:spLocks noGrp="1"/>
          </p:cNvSpPr>
          <p:nvPr>
            <p:ph sz="half" idx="2"/>
          </p:nvPr>
        </p:nvSpPr>
        <p:spPr>
          <a:xfrm>
            <a:off x="836083" y="1586705"/>
            <a:ext cx="6254333" cy="4769645"/>
          </a:xfrm>
        </p:spPr>
        <p:txBody>
          <a:bodyPr/>
          <a:lstStyle/>
          <a:p>
            <a:r>
              <a:rPr lang="el-GR" sz="2000" dirty="0"/>
              <a:t>Κατανόηση των αιτιών άνοιας και στην εύρεση θεραπείας</a:t>
            </a:r>
            <a:endParaRPr lang="en-US" sz="2000" dirty="0"/>
          </a:p>
          <a:p>
            <a:r>
              <a:rPr lang="el-GR" sz="2000" dirty="0"/>
              <a:t>Μείωση του κινδύνου εμφάνισης άνοιας</a:t>
            </a:r>
            <a:endParaRPr lang="en-US" sz="2000" dirty="0"/>
          </a:p>
          <a:p>
            <a:r>
              <a:rPr lang="el-GR" sz="2000" dirty="0"/>
              <a:t>Ακριβή διάγνωση διαφόρων τύπων άνοιας</a:t>
            </a:r>
            <a:endParaRPr lang="en-US" sz="2000" dirty="0"/>
          </a:p>
          <a:p>
            <a:r>
              <a:rPr lang="el-GR" sz="2000" dirty="0"/>
              <a:t>Ανακάλυψη φαρμακευτικών θεραπειών που επιβραδύνουν την εξέλιξη της άνοιας </a:t>
            </a:r>
          </a:p>
          <a:p>
            <a:r>
              <a:rPr lang="el-GR" sz="2000" dirty="0"/>
              <a:t>Να βρουν τρόπους για καλύτερη διαχείριση των συμπτωμάτων</a:t>
            </a:r>
            <a:endParaRPr lang="en-US" sz="2000" dirty="0"/>
          </a:p>
          <a:p>
            <a:r>
              <a:rPr lang="el-GR" sz="2000" dirty="0"/>
              <a:t>Στη βελτίωση της φροντίδας και της υποστήριξης των ατόμων που ζουν με άνοια, και των φροντιστών τους</a:t>
            </a:r>
            <a:endParaRPr lang="en-US" sz="2000" dirty="0"/>
          </a:p>
          <a:p>
            <a:r>
              <a:rPr lang="el-GR" sz="2000" dirty="0"/>
              <a:t>Αύξηση της ευαισθητοποίησης και της κατανόησης των δικαιωμάτων, των αναγκών των ατόμων που ζουν με άνοια, των φροντιστών και των οικογενειών τους</a:t>
            </a:r>
            <a:endParaRPr lang="x-none" sz="2000" dirty="0"/>
          </a:p>
        </p:txBody>
      </p:sp>
      <p:sp>
        <p:nvSpPr>
          <p:cNvPr id="7" name="Date Placeholder 6">
            <a:extLst>
              <a:ext uri="{FF2B5EF4-FFF2-40B4-BE49-F238E27FC236}">
                <a16:creationId xmlns:a16="http://schemas.microsoft.com/office/drawing/2014/main" id="{0D0E71D1-F7E2-9D89-B10E-30DAF4B614A4}"/>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kumimoji="0" sz="1200" b="0" i="0" u="none" strike="noStrike" kern="1200" cap="none" spc="0" normalizeH="0" baseline="0" noProof="0">
                <a:ln w="9525" cap="flat" cmpd="sng" algn="ctr">
                  <a:noFill/>
                  <a:prstDash val="solid"/>
                  <a:round/>
                  <a:headEnd type="none" w="med" len="med"/>
                  <a:tailEnd type="none" w="med" len="med"/>
                </a:ln>
                <a:solidFill>
                  <a:srgbClr val="898989"/>
                </a:solidFill>
                <a:effectLst/>
                <a:uLnTx/>
                <a:uFillTx/>
                <a:latin typeface="Arial" pitchFamily="34" charset="0"/>
                <a:ea typeface="ＭＳ Ｐゴシック" pitchFamily="34" charset="-128"/>
                <a:cs typeface="Arial"/>
                <a:sym typeface="Wingdings" charset="2"/>
              </a:defRPr>
            </a:pPr>
            <a:r>
              <a:rPr kumimoji="0" lang="x-none" altLang="en-US" sz="1200" b="0" i="0" u="none" strike="noStrike" kern="1200" cap="none" spc="0" normalizeH="0" baseline="0" noProof="0">
                <a:ln w="9525" cap="flat" cmpd="sng" algn="ctr">
                  <a:noFill/>
                  <a:prstDash val="solid"/>
                  <a:round/>
                  <a:headEnd type="none" w="med" len="med"/>
                  <a:tailEnd type="none" w="med" len="med"/>
                </a:ln>
                <a:solidFill>
                  <a:srgbClr val="898989"/>
                </a:solidFill>
                <a:effectLst/>
                <a:uLnTx/>
                <a:uFillTx/>
                <a:latin typeface="Arial" pitchFamily="34" charset="0"/>
                <a:ea typeface="ＭＳ Ｐゴシック" pitchFamily="34" charset="-128"/>
                <a:cs typeface="Arial"/>
                <a:sym typeface="Wingdings" charset="2"/>
              </a:rPr>
              <a:t>2024</a:t>
            </a:r>
            <a:endParaRPr kumimoji="0" lang="en-US" altLang="en-US" sz="1200" b="0" i="0" u="none" strike="noStrike" kern="1200" cap="none" spc="0" normalizeH="0" baseline="0" noProof="0">
              <a:ln w="9525" cap="flat" cmpd="sng" algn="ctr">
                <a:noFill/>
                <a:prstDash val="solid"/>
                <a:round/>
                <a:headEnd type="none" w="med" len="med"/>
                <a:tailEnd type="none" w="med" len="med"/>
              </a:ln>
              <a:solidFill>
                <a:srgbClr val="898989"/>
              </a:solidFill>
              <a:effectLst/>
              <a:uLnTx/>
              <a:uFillTx/>
              <a:latin typeface="Arial" pitchFamily="34" charset="0"/>
              <a:ea typeface="ＭＳ Ｐゴシック" pitchFamily="34" charset="-128"/>
              <a:cs typeface="Arial"/>
              <a:sym typeface="Wingdings" charset="2"/>
            </a:endParaRPr>
          </a:p>
        </p:txBody>
      </p:sp>
      <p:sp>
        <p:nvSpPr>
          <p:cNvPr id="8" name="Slide Number Placeholder 7">
            <a:extLst>
              <a:ext uri="{FF2B5EF4-FFF2-40B4-BE49-F238E27FC236}">
                <a16:creationId xmlns:a16="http://schemas.microsoft.com/office/drawing/2014/main" id="{0137920C-14C8-70FA-942C-E95D6548B79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F13A8A-2604-4126-8127-61D219A2464D}" type="slidenum">
              <a:rPr kumimoji="0" lang="en-US" altLang="en-US" sz="1200" b="0" i="0" u="none" strike="noStrike" kern="1200" cap="none" spc="0" normalizeH="0" baseline="0" noProof="0" smtClean="0">
                <a:ln>
                  <a:noFill/>
                </a:ln>
                <a:solidFill>
                  <a:srgbClr val="898989"/>
                </a:solidFill>
                <a:effectLst/>
                <a:uLnTx/>
                <a:uFillTx/>
                <a:latin typeface="Arial"/>
                <a:ea typeface="ＭＳ Ｐゴシック"/>
                <a:cs typeface="Arial"/>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altLang="en-US" sz="1200" b="0" i="0" u="none" strike="noStrike" kern="1200" cap="none" spc="0" normalizeH="0" baseline="0" noProof="0">
              <a:ln>
                <a:noFill/>
              </a:ln>
              <a:solidFill>
                <a:srgbClr val="898989"/>
              </a:solidFill>
              <a:effectLst/>
              <a:uLnTx/>
              <a:uFillTx/>
              <a:latin typeface="Arial"/>
              <a:ea typeface="ＭＳ Ｐゴシック"/>
              <a:cs typeface="Arial"/>
            </a:endParaRPr>
          </a:p>
        </p:txBody>
      </p:sp>
      <p:pic>
        <p:nvPicPr>
          <p:cNvPr id="9" name="Picture 8">
            <a:extLst>
              <a:ext uri="{FF2B5EF4-FFF2-40B4-BE49-F238E27FC236}">
                <a16:creationId xmlns:a16="http://schemas.microsoft.com/office/drawing/2014/main" id="{408AAE98-C83E-7376-6942-506C785DE1A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604568" y="1059367"/>
            <a:ext cx="4298064" cy="2265697"/>
          </a:xfrm>
          <a:prstGeom prst="rect">
            <a:avLst/>
          </a:prstGeom>
        </p:spPr>
      </p:pic>
      <p:pic>
        <p:nvPicPr>
          <p:cNvPr id="5" name="Picture 4">
            <a:extLst>
              <a:ext uri="{FF2B5EF4-FFF2-40B4-BE49-F238E27FC236}">
                <a16:creationId xmlns:a16="http://schemas.microsoft.com/office/drawing/2014/main" id="{BA0E7626-65FF-A611-7980-CB2EAFD2400B}"/>
              </a:ext>
            </a:extLst>
          </p:cNvPr>
          <p:cNvPicPr>
            <a:picLocks noChangeAspect="1"/>
          </p:cNvPicPr>
          <p:nvPr/>
        </p:nvPicPr>
        <p:blipFill>
          <a:blip r:embed="rId4" cstate="email">
            <a:extLst>
              <a:ext uri="{28A0092B-C50C-407E-A947-70E740481C1C}">
                <a14:useLocalDpi xmlns:a14="http://schemas.microsoft.com/office/drawing/2010/main"/>
              </a:ext>
            </a:extLst>
          </a:blip>
          <a:srcRect/>
          <a:stretch/>
        </p:blipFill>
        <p:spPr>
          <a:xfrm>
            <a:off x="8373291" y="3265724"/>
            <a:ext cx="3529341" cy="3354995"/>
          </a:xfrm>
          <a:prstGeom prst="rect">
            <a:avLst/>
          </a:prstGeom>
        </p:spPr>
      </p:pic>
    </p:spTree>
    <p:extLst>
      <p:ext uri="{BB962C8B-B14F-4D97-AF65-F5344CB8AC3E}">
        <p14:creationId xmlns:p14="http://schemas.microsoft.com/office/powerpoint/2010/main" val="24001891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86280154-BD5F-8074-DE72-85819E38DEFA}"/>
              </a:ext>
            </a:extLst>
          </p:cNvPr>
          <p:cNvSpPr>
            <a:spLocks noGrp="1"/>
          </p:cNvSpPr>
          <p:nvPr>
            <p:ph sz="half" idx="2"/>
          </p:nvPr>
        </p:nvSpPr>
        <p:spPr>
          <a:xfrm>
            <a:off x="840317" y="1663125"/>
            <a:ext cx="5158316" cy="3684588"/>
          </a:xfrm>
        </p:spPr>
        <p:txBody>
          <a:bodyPr/>
          <a:lstStyle/>
          <a:p>
            <a:r>
              <a:rPr lang="el-GR" sz="2400" dirty="0" err="1"/>
              <a:t>Βιοδείκτες</a:t>
            </a:r>
            <a:r>
              <a:rPr lang="el-GR" sz="2400" dirty="0"/>
              <a:t>-Απεικόνιση εγκεφάλου </a:t>
            </a:r>
            <a:r>
              <a:rPr lang="en-US" sz="2400" dirty="0"/>
              <a:t>PET, ENY</a:t>
            </a:r>
          </a:p>
          <a:p>
            <a:r>
              <a:rPr lang="el-GR" sz="2400" dirty="0"/>
              <a:t>Γενετική</a:t>
            </a:r>
            <a:r>
              <a:rPr lang="en-US" sz="2400" dirty="0"/>
              <a:t> (</a:t>
            </a:r>
            <a:r>
              <a:rPr lang="el-GR" sz="2400"/>
              <a:t>Γονίδιο </a:t>
            </a:r>
            <a:r>
              <a:rPr lang="en-US" sz="2400"/>
              <a:t>APOE4)</a:t>
            </a:r>
            <a:endParaRPr lang="en-US" sz="2400" dirty="0"/>
          </a:p>
          <a:p>
            <a:r>
              <a:rPr lang="el-GR" sz="2400" dirty="0"/>
              <a:t>Αγγειακοί παράγοντες</a:t>
            </a:r>
            <a:endParaRPr lang="en-US" sz="2400" dirty="0"/>
          </a:p>
          <a:p>
            <a:r>
              <a:rPr lang="el-GR" sz="2400" dirty="0"/>
              <a:t>Παρεμβάσεις στον τρόπο ζωής</a:t>
            </a:r>
          </a:p>
          <a:p>
            <a:r>
              <a:rPr lang="el-GR" sz="2400" dirty="0"/>
              <a:t>Φάρμακα</a:t>
            </a:r>
            <a:endParaRPr lang="en-US" sz="2400" dirty="0"/>
          </a:p>
          <a:p>
            <a:r>
              <a:rPr lang="el-GR" sz="2400" dirty="0"/>
              <a:t>Νέα διαγνωστικά κριτήρια</a:t>
            </a:r>
          </a:p>
        </p:txBody>
      </p:sp>
      <p:sp>
        <p:nvSpPr>
          <p:cNvPr id="7" name="Date Placeholder 6">
            <a:extLst>
              <a:ext uri="{FF2B5EF4-FFF2-40B4-BE49-F238E27FC236}">
                <a16:creationId xmlns:a16="http://schemas.microsoft.com/office/drawing/2014/main" id="{0D0E71D1-F7E2-9D89-B10E-30DAF4B614A4}"/>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kumimoji="0" sz="1200" b="0" i="0" u="none" strike="noStrike" kern="1200" cap="none" spc="0" normalizeH="0" baseline="0" noProof="0">
                <a:ln w="9525" cap="flat" cmpd="sng" algn="ctr">
                  <a:noFill/>
                  <a:prstDash val="solid"/>
                  <a:round/>
                  <a:headEnd type="none" w="med" len="med"/>
                  <a:tailEnd type="none" w="med" len="med"/>
                </a:ln>
                <a:solidFill>
                  <a:srgbClr val="898989"/>
                </a:solidFill>
                <a:effectLst/>
                <a:uLnTx/>
                <a:uFillTx/>
                <a:latin typeface="Arial" pitchFamily="34" charset="0"/>
                <a:ea typeface="ＭＳ Ｐゴシック" pitchFamily="34" charset="-128"/>
                <a:cs typeface="Arial"/>
                <a:sym typeface="Wingdings" charset="2"/>
              </a:defRPr>
            </a:pPr>
            <a:r>
              <a:rPr kumimoji="0" lang="x-none" altLang="en-US" sz="1200" b="0" i="0" u="none" strike="noStrike" kern="1200" cap="none" spc="0" normalizeH="0" baseline="0" noProof="0">
                <a:ln w="9525" cap="flat" cmpd="sng" algn="ctr">
                  <a:noFill/>
                  <a:prstDash val="solid"/>
                  <a:round/>
                  <a:headEnd type="none" w="med" len="med"/>
                  <a:tailEnd type="none" w="med" len="med"/>
                </a:ln>
                <a:solidFill>
                  <a:srgbClr val="898989"/>
                </a:solidFill>
                <a:effectLst/>
                <a:uLnTx/>
                <a:uFillTx/>
                <a:latin typeface="Arial" pitchFamily="34" charset="0"/>
                <a:ea typeface="ＭＳ Ｐゴシック" pitchFamily="34" charset="-128"/>
                <a:cs typeface="Arial"/>
                <a:sym typeface="Wingdings" charset="2"/>
              </a:rPr>
              <a:t>2024</a:t>
            </a:r>
            <a:endParaRPr kumimoji="0" lang="en-US" altLang="en-US" sz="1200" b="0" i="0" u="none" strike="noStrike" kern="1200" cap="none" spc="0" normalizeH="0" baseline="0" noProof="0">
              <a:ln w="9525" cap="flat" cmpd="sng" algn="ctr">
                <a:noFill/>
                <a:prstDash val="solid"/>
                <a:round/>
                <a:headEnd type="none" w="med" len="med"/>
                <a:tailEnd type="none" w="med" len="med"/>
              </a:ln>
              <a:solidFill>
                <a:srgbClr val="898989"/>
              </a:solidFill>
              <a:effectLst/>
              <a:uLnTx/>
              <a:uFillTx/>
              <a:latin typeface="Arial" pitchFamily="34" charset="0"/>
              <a:ea typeface="ＭＳ Ｐゴシック" pitchFamily="34" charset="-128"/>
              <a:cs typeface="Arial"/>
              <a:sym typeface="Wingdings" charset="2"/>
            </a:endParaRPr>
          </a:p>
        </p:txBody>
      </p:sp>
      <p:sp>
        <p:nvSpPr>
          <p:cNvPr id="8" name="Slide Number Placeholder 7">
            <a:extLst>
              <a:ext uri="{FF2B5EF4-FFF2-40B4-BE49-F238E27FC236}">
                <a16:creationId xmlns:a16="http://schemas.microsoft.com/office/drawing/2014/main" id="{0137920C-14C8-70FA-942C-E95D6548B79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F13A8A-2604-4126-8127-61D219A2464D}" type="slidenum">
              <a:rPr kumimoji="0" lang="en-US" altLang="en-US" sz="1200" b="0" i="0" u="none" strike="noStrike" kern="1200" cap="none" spc="0" normalizeH="0" baseline="0" noProof="0" smtClean="0">
                <a:ln>
                  <a:noFill/>
                </a:ln>
                <a:solidFill>
                  <a:srgbClr val="898989"/>
                </a:solidFill>
                <a:effectLst/>
                <a:uLnTx/>
                <a:uFillTx/>
                <a:latin typeface="Arial"/>
                <a:ea typeface="ＭＳ Ｐゴシック"/>
                <a:cs typeface="Arial"/>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altLang="en-US" sz="1200" b="0" i="0" u="none" strike="noStrike" kern="1200" cap="none" spc="0" normalizeH="0" baseline="0" noProof="0">
              <a:ln>
                <a:noFill/>
              </a:ln>
              <a:solidFill>
                <a:srgbClr val="898989"/>
              </a:solidFill>
              <a:effectLst/>
              <a:uLnTx/>
              <a:uFillTx/>
              <a:latin typeface="Arial"/>
              <a:ea typeface="ＭＳ Ｐゴシック"/>
              <a:cs typeface="Arial"/>
            </a:endParaRPr>
          </a:p>
        </p:txBody>
      </p:sp>
      <p:sp>
        <p:nvSpPr>
          <p:cNvPr id="2" name="Title 1">
            <a:extLst>
              <a:ext uri="{FF2B5EF4-FFF2-40B4-BE49-F238E27FC236}">
                <a16:creationId xmlns:a16="http://schemas.microsoft.com/office/drawing/2014/main" id="{E28B7C49-121E-7C32-2CC4-240B23166B83}"/>
              </a:ext>
            </a:extLst>
          </p:cNvPr>
          <p:cNvSpPr>
            <a:spLocks noGrp="1"/>
          </p:cNvSpPr>
          <p:nvPr>
            <p:ph type="title"/>
          </p:nvPr>
        </p:nvSpPr>
        <p:spPr>
          <a:xfrm>
            <a:off x="840317" y="365127"/>
            <a:ext cx="10515600" cy="694240"/>
          </a:xfrm>
        </p:spPr>
        <p:txBody>
          <a:bodyPr/>
          <a:lstStyle/>
          <a:p>
            <a:r>
              <a:rPr lang="el-GR" sz="3600" b="1" dirty="0">
                <a:solidFill>
                  <a:schemeClr val="tx2"/>
                </a:solidFill>
              </a:rPr>
              <a:t>ΕΡΕΥΝΗΤΙΚΕΣ ΕΞΕΛΙΞΕΙΣ</a:t>
            </a:r>
            <a:endParaRPr lang="x-none" sz="3600" b="1" dirty="0">
              <a:solidFill>
                <a:schemeClr val="tx2"/>
              </a:solidFill>
            </a:endParaRPr>
          </a:p>
        </p:txBody>
      </p:sp>
      <p:pic>
        <p:nvPicPr>
          <p:cNvPr id="10" name="Picture 9">
            <a:extLst>
              <a:ext uri="{FF2B5EF4-FFF2-40B4-BE49-F238E27FC236}">
                <a16:creationId xmlns:a16="http://schemas.microsoft.com/office/drawing/2014/main" id="{E9238287-30C1-AD9B-A2BB-C1244FA0739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334705" y="1256817"/>
            <a:ext cx="3727610" cy="2516530"/>
          </a:xfrm>
          <a:prstGeom prst="rect">
            <a:avLst/>
          </a:prstGeom>
        </p:spPr>
      </p:pic>
      <p:pic>
        <p:nvPicPr>
          <p:cNvPr id="11" name="Picture 10">
            <a:extLst>
              <a:ext uri="{FF2B5EF4-FFF2-40B4-BE49-F238E27FC236}">
                <a16:creationId xmlns:a16="http://schemas.microsoft.com/office/drawing/2014/main" id="{E9BE826E-FCA9-D274-50FF-100910065CE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575687" y="3858046"/>
            <a:ext cx="3414056" cy="2894635"/>
          </a:xfrm>
          <a:prstGeom prst="rect">
            <a:avLst/>
          </a:prstGeom>
        </p:spPr>
      </p:pic>
      <p:pic>
        <p:nvPicPr>
          <p:cNvPr id="12" name="Picture 11">
            <a:extLst>
              <a:ext uri="{FF2B5EF4-FFF2-40B4-BE49-F238E27FC236}">
                <a16:creationId xmlns:a16="http://schemas.microsoft.com/office/drawing/2014/main" id="{A1D5F65B-15E5-D933-C859-5CF39851ABD1}"/>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742086" y="3942745"/>
            <a:ext cx="2743313" cy="2809936"/>
          </a:xfrm>
          <a:prstGeom prst="rect">
            <a:avLst/>
          </a:prstGeom>
        </p:spPr>
      </p:pic>
    </p:spTree>
    <p:extLst>
      <p:ext uri="{BB962C8B-B14F-4D97-AF65-F5344CB8AC3E}">
        <p14:creationId xmlns:p14="http://schemas.microsoft.com/office/powerpoint/2010/main" val="12158377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p:cNvPicPr>
            <a:picLocks noGrp="1" noChangeAspect="1"/>
          </p:cNvPicPr>
          <p:nvPr>
            <p:ph idx="1"/>
          </p:nvPr>
        </p:nvPicPr>
        <p:blipFill>
          <a:blip r:embed="rId3"/>
          <a:stretch>
            <a:fillRect/>
          </a:stretch>
        </p:blipFill>
        <p:spPr>
          <a:xfrm>
            <a:off x="1" y="-67281"/>
            <a:ext cx="12261128" cy="6891315"/>
          </a:xfrm>
          <a:prstGeom prst="rect">
            <a:avLst/>
          </a:prstGeom>
          <a:effectLst>
            <a:outerShdw blurRad="50800" dist="50800" dir="5400000" algn="ctr" rotWithShape="0">
              <a:schemeClr val="bg1"/>
            </a:outerShdw>
            <a:reflection endPos="65000" dist="50800" dir="5400000" sy="-100000" algn="bl" rotWithShape="0"/>
            <a:softEdge rad="1270000"/>
          </a:effectLst>
        </p:spPr>
      </p:pic>
      <p:sp>
        <p:nvSpPr>
          <p:cNvPr id="4" name="Title 21"/>
          <p:cNvSpPr>
            <a:spLocks noGrp="1"/>
          </p:cNvSpPr>
          <p:nvPr>
            <p:ph type="title"/>
          </p:nvPr>
        </p:nvSpPr>
        <p:spPr>
          <a:xfrm>
            <a:off x="1500006" y="101600"/>
            <a:ext cx="10705398" cy="2773923"/>
          </a:xfrm>
          <a:prstGeom prst="rect">
            <a:avLst/>
          </a:prstGeom>
        </p:spPr>
        <p:txBody>
          <a:bodyPr vert="horz" lIns="91440" tIns="45720" rIns="91440" bIns="45720" rtlCol="0" anchor="b">
            <a:noAutofit/>
          </a:bodyPr>
          <a:lstStyle/>
          <a:p>
            <a:pPr algn="ctr">
              <a:spcAft>
                <a:spcPts val="800"/>
              </a:spcAft>
            </a:pPr>
            <a:br>
              <a:rPr lang="el-GR" sz="2000" b="1" kern="1200" dirty="0">
                <a:ln w="9525" cap="flat" cmpd="sng" algn="ctr">
                  <a:solidFill>
                    <a:srgbClr val="FFFFFF"/>
                  </a:solidFill>
                  <a:prstDash val="solid"/>
                  <a:round/>
                </a:ln>
                <a:solidFill>
                  <a:srgbClr val="FF0000"/>
                </a:solidFill>
                <a:effectLst>
                  <a:outerShdw blurRad="12700" dist="38100" dir="2700000" algn="tl">
                    <a:schemeClr val="accent5">
                      <a:lumMod val="60000"/>
                      <a:lumOff val="40000"/>
                    </a:schemeClr>
                  </a:outerShdw>
                </a:effectLst>
                <a:latin typeface="Arial" panose="020B0604020202020204" pitchFamily="34" charset="0"/>
                <a:ea typeface="Times New Roman" panose="02020603050405020304" pitchFamily="18" charset="0"/>
                <a:cs typeface="Arial" panose="020B0604020202020204" pitchFamily="34" charset="0"/>
              </a:rPr>
            </a:br>
            <a:br>
              <a:rPr lang="el-GR" sz="2000" b="1" dirty="0">
                <a:ln w="9525" cap="flat" cmpd="sng" algn="ctr">
                  <a:solidFill>
                    <a:srgbClr val="FFFFFF"/>
                  </a:solidFill>
                  <a:prstDash val="solid"/>
                  <a:round/>
                </a:ln>
                <a:solidFill>
                  <a:srgbClr val="FF0000"/>
                </a:solidFill>
                <a:effectLst>
                  <a:outerShdw blurRad="12700" dist="38100" dir="2700000" algn="tl">
                    <a:schemeClr val="accent5">
                      <a:lumMod val="60000"/>
                      <a:lumOff val="40000"/>
                    </a:schemeClr>
                  </a:outerShdw>
                </a:effectLst>
                <a:latin typeface="Arial" panose="020B0604020202020204" pitchFamily="34" charset="0"/>
                <a:ea typeface="Times New Roman" panose="02020603050405020304" pitchFamily="18" charset="0"/>
                <a:cs typeface="Arial" panose="020B0604020202020204" pitchFamily="34" charset="0"/>
              </a:rPr>
            </a:br>
            <a:r>
              <a:rPr lang="el-GR" sz="2000" b="1" kern="1200" dirty="0">
                <a:ln w="9525" cap="flat" cmpd="sng" algn="ctr">
                  <a:solidFill>
                    <a:srgbClr val="FFFFFF"/>
                  </a:solidFill>
                  <a:prstDash val="solid"/>
                  <a:round/>
                </a:ln>
                <a:solidFill>
                  <a:srgbClr val="FF0000"/>
                </a:solidFill>
                <a:effectLst>
                  <a:outerShdw blurRad="12700" dist="38100" dir="2700000" algn="tl">
                    <a:schemeClr val="accent5">
                      <a:lumMod val="60000"/>
                      <a:lumOff val="40000"/>
                    </a:schemeClr>
                  </a:outerShdw>
                </a:effectLst>
                <a:latin typeface="Arial" panose="020B0604020202020204" pitchFamily="34" charset="0"/>
                <a:ea typeface="Times New Roman" panose="02020603050405020304" pitchFamily="18" charset="0"/>
                <a:cs typeface="Arial" panose="020B0604020202020204" pitchFamily="34" charset="0"/>
              </a:rPr>
              <a:t> </a:t>
            </a:r>
            <a:br>
              <a:rPr lang="el-GR" sz="2000" b="1" kern="1200" dirty="0">
                <a:ln w="9525" cap="flat" cmpd="sng" algn="ctr">
                  <a:solidFill>
                    <a:srgbClr val="FFFFFF"/>
                  </a:solidFill>
                  <a:prstDash val="solid"/>
                  <a:round/>
                </a:ln>
                <a:solidFill>
                  <a:srgbClr val="FF0000"/>
                </a:solidFill>
                <a:effectLst>
                  <a:outerShdw blurRad="12700" dist="38100" dir="2700000" algn="tl">
                    <a:schemeClr val="accent5">
                      <a:lumMod val="60000"/>
                      <a:lumOff val="40000"/>
                    </a:schemeClr>
                  </a:outerShdw>
                </a:effectLst>
                <a:latin typeface="Arial" panose="020B0604020202020204" pitchFamily="34" charset="0"/>
                <a:ea typeface="Times New Roman" panose="02020603050405020304" pitchFamily="18" charset="0"/>
                <a:cs typeface="Arial" panose="020B0604020202020204" pitchFamily="34" charset="0"/>
              </a:rPr>
            </a:br>
            <a:br>
              <a:rPr lang="el-GR" sz="2000" b="1" dirty="0">
                <a:ln w="9525" cap="flat" cmpd="sng" algn="ctr">
                  <a:solidFill>
                    <a:srgbClr val="FFFFFF"/>
                  </a:solidFill>
                  <a:prstDash val="solid"/>
                  <a:round/>
                </a:ln>
                <a:solidFill>
                  <a:srgbClr val="FF0000"/>
                </a:solidFill>
                <a:effectLst>
                  <a:outerShdw blurRad="12700" dist="38100" dir="2700000" algn="tl">
                    <a:schemeClr val="accent5">
                      <a:lumMod val="60000"/>
                      <a:lumOff val="40000"/>
                    </a:schemeClr>
                  </a:outerShdw>
                </a:effectLst>
                <a:latin typeface="Arial" panose="020B0604020202020204" pitchFamily="34" charset="0"/>
                <a:ea typeface="Times New Roman" panose="02020603050405020304" pitchFamily="18" charset="0"/>
                <a:cs typeface="Arial" panose="020B0604020202020204" pitchFamily="34" charset="0"/>
              </a:rPr>
            </a:br>
            <a:br>
              <a:rPr lang="el-GR" sz="2000" b="1" dirty="0">
                <a:ln w="9525" cap="flat" cmpd="sng" algn="ctr">
                  <a:solidFill>
                    <a:srgbClr val="FFFFFF"/>
                  </a:solidFill>
                  <a:prstDash val="solid"/>
                  <a:round/>
                </a:ln>
                <a:solidFill>
                  <a:srgbClr val="FF0000"/>
                </a:solidFill>
                <a:effectLst>
                  <a:outerShdw blurRad="12700" dist="38100" dir="2700000" algn="tl">
                    <a:schemeClr val="accent5">
                      <a:lumMod val="60000"/>
                      <a:lumOff val="40000"/>
                    </a:schemeClr>
                  </a:outerShdw>
                </a:effectLst>
                <a:latin typeface="Arial" panose="020B0604020202020204" pitchFamily="34" charset="0"/>
                <a:ea typeface="Times New Roman" panose="02020603050405020304" pitchFamily="18" charset="0"/>
                <a:cs typeface="Arial" panose="020B0604020202020204" pitchFamily="34" charset="0"/>
              </a:rPr>
            </a:br>
            <a:br>
              <a:rPr lang="en-US" sz="2000" b="1" dirty="0">
                <a:ln w="9525" cap="flat" cmpd="sng" algn="ctr">
                  <a:solidFill>
                    <a:srgbClr val="FFFFFF"/>
                  </a:solidFill>
                  <a:prstDash val="solid"/>
                  <a:round/>
                </a:ln>
                <a:solidFill>
                  <a:srgbClr val="FF0000"/>
                </a:solidFill>
                <a:effectLst>
                  <a:outerShdw blurRad="12700" dist="38100" dir="2700000" algn="tl">
                    <a:schemeClr val="accent5">
                      <a:lumMod val="60000"/>
                      <a:lumOff val="40000"/>
                    </a:schemeClr>
                  </a:outerShdw>
                </a:effectLst>
                <a:latin typeface="Arial" panose="020B0604020202020204" pitchFamily="34" charset="0"/>
                <a:ea typeface="Times New Roman" panose="02020603050405020304" pitchFamily="18" charset="0"/>
                <a:cs typeface="Arial" panose="020B0604020202020204" pitchFamily="34" charset="0"/>
              </a:rPr>
            </a:br>
            <a:br>
              <a:rPr lang="en-US" sz="2000" b="1" dirty="0">
                <a:ln w="9525" cap="flat" cmpd="sng" algn="ctr">
                  <a:solidFill>
                    <a:srgbClr val="FFFFFF"/>
                  </a:solidFill>
                  <a:prstDash val="solid"/>
                  <a:round/>
                </a:ln>
                <a:solidFill>
                  <a:srgbClr val="FF0000"/>
                </a:solidFill>
                <a:effectLst>
                  <a:outerShdw blurRad="12700" dist="38100" dir="2700000" algn="tl">
                    <a:schemeClr val="accent5">
                      <a:lumMod val="60000"/>
                      <a:lumOff val="40000"/>
                    </a:schemeClr>
                  </a:outerShdw>
                </a:effectLst>
                <a:latin typeface="Arial" panose="020B0604020202020204" pitchFamily="34" charset="0"/>
                <a:ea typeface="Times New Roman" panose="02020603050405020304" pitchFamily="18" charset="0"/>
                <a:cs typeface="Arial" panose="020B0604020202020204" pitchFamily="34" charset="0"/>
              </a:rPr>
            </a:br>
            <a:br>
              <a:rPr lang="en-US" sz="2000" b="1" dirty="0">
                <a:ln w="9525" cap="flat" cmpd="sng" algn="ctr">
                  <a:solidFill>
                    <a:srgbClr val="FFFFFF"/>
                  </a:solidFill>
                  <a:prstDash val="solid"/>
                  <a:round/>
                </a:ln>
                <a:solidFill>
                  <a:srgbClr val="FF0000"/>
                </a:solidFill>
                <a:effectLst>
                  <a:outerShdw blurRad="12700" dist="38100" dir="2700000" algn="tl">
                    <a:schemeClr val="accent5">
                      <a:lumMod val="60000"/>
                      <a:lumOff val="40000"/>
                    </a:schemeClr>
                  </a:outerShdw>
                </a:effectLst>
                <a:latin typeface="Arial" panose="020B0604020202020204" pitchFamily="34" charset="0"/>
                <a:ea typeface="Times New Roman" panose="02020603050405020304" pitchFamily="18" charset="0"/>
                <a:cs typeface="Arial" panose="020B0604020202020204" pitchFamily="34" charset="0"/>
              </a:rPr>
            </a:br>
            <a:br>
              <a:rPr lang="en-US" sz="2000" b="1" dirty="0">
                <a:ln w="9525" cap="flat" cmpd="sng" algn="ctr">
                  <a:solidFill>
                    <a:srgbClr val="FFFFFF"/>
                  </a:solidFill>
                  <a:prstDash val="solid"/>
                  <a:round/>
                </a:ln>
                <a:solidFill>
                  <a:srgbClr val="FF0000"/>
                </a:solidFill>
                <a:effectLst>
                  <a:outerShdw blurRad="12700" dist="38100" dir="2700000" algn="tl">
                    <a:schemeClr val="accent5">
                      <a:lumMod val="60000"/>
                      <a:lumOff val="40000"/>
                    </a:schemeClr>
                  </a:outerShdw>
                </a:effectLst>
                <a:latin typeface="Arial" panose="020B0604020202020204" pitchFamily="34" charset="0"/>
                <a:ea typeface="Times New Roman" panose="02020603050405020304" pitchFamily="18" charset="0"/>
                <a:cs typeface="Arial" panose="020B0604020202020204" pitchFamily="34" charset="0"/>
              </a:rPr>
            </a:br>
            <a:br>
              <a:rPr lang="en-US" sz="2000" b="1" dirty="0">
                <a:ln w="9525" cap="flat" cmpd="sng" algn="ctr">
                  <a:solidFill>
                    <a:srgbClr val="FFFFFF"/>
                  </a:solidFill>
                  <a:prstDash val="solid"/>
                  <a:round/>
                </a:ln>
                <a:solidFill>
                  <a:srgbClr val="FF0000"/>
                </a:solidFill>
                <a:effectLst>
                  <a:outerShdw blurRad="12700" dist="38100" dir="2700000" algn="tl">
                    <a:schemeClr val="accent5">
                      <a:lumMod val="60000"/>
                      <a:lumOff val="40000"/>
                    </a:schemeClr>
                  </a:outerShdw>
                </a:effectLst>
                <a:latin typeface="Arial" panose="020B0604020202020204" pitchFamily="34" charset="0"/>
                <a:ea typeface="Times New Roman" panose="02020603050405020304" pitchFamily="18" charset="0"/>
                <a:cs typeface="Arial" panose="020B0604020202020204" pitchFamily="34" charset="0"/>
              </a:rPr>
            </a:br>
            <a:br>
              <a:rPr lang="en-US" sz="2000" b="1" dirty="0">
                <a:ln w="9525" cap="flat" cmpd="sng" algn="ctr">
                  <a:solidFill>
                    <a:srgbClr val="FFFFFF"/>
                  </a:solidFill>
                  <a:prstDash val="solid"/>
                  <a:round/>
                </a:ln>
                <a:solidFill>
                  <a:srgbClr val="FF0000"/>
                </a:solidFill>
                <a:effectLst>
                  <a:outerShdw blurRad="12700" dist="38100" dir="2700000" algn="tl">
                    <a:schemeClr val="accent5">
                      <a:lumMod val="60000"/>
                      <a:lumOff val="40000"/>
                    </a:schemeClr>
                  </a:outerShdw>
                </a:effectLst>
                <a:latin typeface="Arial" panose="020B0604020202020204" pitchFamily="34" charset="0"/>
                <a:ea typeface="Times New Roman" panose="02020603050405020304" pitchFamily="18" charset="0"/>
                <a:cs typeface="Arial" panose="020B0604020202020204" pitchFamily="34" charset="0"/>
              </a:rPr>
            </a:br>
            <a:br>
              <a:rPr lang="en-US" sz="2000" b="1" dirty="0">
                <a:ln w="9525" cap="flat" cmpd="sng" algn="ctr">
                  <a:solidFill>
                    <a:srgbClr val="FFFFFF"/>
                  </a:solidFill>
                  <a:prstDash val="solid"/>
                  <a:round/>
                </a:ln>
                <a:solidFill>
                  <a:srgbClr val="FF0000"/>
                </a:solidFill>
                <a:effectLst>
                  <a:outerShdw blurRad="12700" dist="38100" dir="2700000" algn="tl">
                    <a:schemeClr val="accent5">
                      <a:lumMod val="60000"/>
                      <a:lumOff val="40000"/>
                    </a:schemeClr>
                  </a:outerShdw>
                </a:effectLst>
                <a:latin typeface="Arial" panose="020B0604020202020204" pitchFamily="34" charset="0"/>
                <a:ea typeface="Times New Roman" panose="02020603050405020304" pitchFamily="18" charset="0"/>
                <a:cs typeface="Arial" panose="020B0604020202020204" pitchFamily="34" charset="0"/>
              </a:rPr>
            </a:br>
            <a:br>
              <a:rPr lang="en-US" sz="2000" b="1" dirty="0">
                <a:ln w="9525" cap="flat" cmpd="sng" algn="ctr">
                  <a:solidFill>
                    <a:srgbClr val="FFFFFF"/>
                  </a:solidFill>
                  <a:prstDash val="solid"/>
                  <a:round/>
                </a:ln>
                <a:solidFill>
                  <a:srgbClr val="FF0000"/>
                </a:solidFill>
                <a:effectLst>
                  <a:outerShdw blurRad="12700" dist="38100" dir="2700000" algn="tl">
                    <a:schemeClr val="accent5">
                      <a:lumMod val="60000"/>
                      <a:lumOff val="40000"/>
                    </a:schemeClr>
                  </a:outerShdw>
                </a:effectLst>
                <a:latin typeface="Arial" panose="020B0604020202020204" pitchFamily="34" charset="0"/>
                <a:ea typeface="Times New Roman" panose="02020603050405020304" pitchFamily="18" charset="0"/>
                <a:cs typeface="Arial" panose="020B0604020202020204" pitchFamily="34" charset="0"/>
              </a:rPr>
            </a:br>
            <a:br>
              <a:rPr lang="en-US" sz="2000" b="1" dirty="0">
                <a:ln w="9525" cap="flat" cmpd="sng" algn="ctr">
                  <a:solidFill>
                    <a:srgbClr val="FFFFFF"/>
                  </a:solidFill>
                  <a:prstDash val="solid"/>
                  <a:round/>
                </a:ln>
                <a:solidFill>
                  <a:srgbClr val="FF0000"/>
                </a:solidFill>
                <a:effectLst>
                  <a:outerShdw blurRad="12700" dist="38100" dir="2700000" algn="tl">
                    <a:schemeClr val="accent5">
                      <a:lumMod val="60000"/>
                      <a:lumOff val="40000"/>
                    </a:schemeClr>
                  </a:outerShdw>
                </a:effectLst>
                <a:latin typeface="Arial" panose="020B0604020202020204" pitchFamily="34" charset="0"/>
                <a:ea typeface="Times New Roman" panose="02020603050405020304" pitchFamily="18" charset="0"/>
                <a:cs typeface="Arial" panose="020B0604020202020204" pitchFamily="34" charset="0"/>
              </a:rPr>
            </a:br>
            <a:br>
              <a:rPr lang="en-US" sz="2000" b="1" dirty="0">
                <a:ln w="9525" cap="flat" cmpd="sng" algn="ctr">
                  <a:solidFill>
                    <a:srgbClr val="FFFFFF"/>
                  </a:solidFill>
                  <a:prstDash val="solid"/>
                  <a:round/>
                </a:ln>
                <a:solidFill>
                  <a:srgbClr val="FF0000"/>
                </a:solidFill>
                <a:effectLst>
                  <a:outerShdw blurRad="12700" dist="38100" dir="2700000" algn="tl">
                    <a:schemeClr val="accent5">
                      <a:lumMod val="60000"/>
                      <a:lumOff val="40000"/>
                    </a:schemeClr>
                  </a:outerShdw>
                </a:effectLst>
                <a:latin typeface="Arial" panose="020B0604020202020204" pitchFamily="34" charset="0"/>
                <a:ea typeface="Times New Roman" panose="02020603050405020304" pitchFamily="18" charset="0"/>
                <a:cs typeface="Arial" panose="020B0604020202020204" pitchFamily="34" charset="0"/>
              </a:rPr>
            </a:br>
            <a:br>
              <a:rPr lang="en-US" sz="2000" b="1" dirty="0">
                <a:ln w="9525" cap="flat" cmpd="sng" algn="ctr">
                  <a:solidFill>
                    <a:srgbClr val="FFFFFF"/>
                  </a:solidFill>
                  <a:prstDash val="solid"/>
                  <a:round/>
                </a:ln>
                <a:solidFill>
                  <a:srgbClr val="FF0000"/>
                </a:solidFill>
                <a:effectLst>
                  <a:outerShdw blurRad="12700" dist="38100" dir="2700000" algn="tl">
                    <a:schemeClr val="accent5">
                      <a:lumMod val="60000"/>
                      <a:lumOff val="40000"/>
                    </a:schemeClr>
                  </a:outerShdw>
                </a:effectLst>
                <a:latin typeface="Arial" panose="020B0604020202020204" pitchFamily="34" charset="0"/>
                <a:ea typeface="Times New Roman" panose="02020603050405020304" pitchFamily="18" charset="0"/>
                <a:cs typeface="Arial" panose="020B0604020202020204" pitchFamily="34" charset="0"/>
              </a:rPr>
            </a:br>
            <a:br>
              <a:rPr lang="en-US" sz="2000" b="1" dirty="0">
                <a:ln w="9525" cap="flat" cmpd="sng" algn="ctr">
                  <a:solidFill>
                    <a:srgbClr val="FFFFFF"/>
                  </a:solidFill>
                  <a:prstDash val="solid"/>
                  <a:round/>
                </a:ln>
                <a:solidFill>
                  <a:srgbClr val="FF0000"/>
                </a:solidFill>
                <a:effectLst>
                  <a:outerShdw blurRad="12700" dist="38100" dir="2700000" algn="tl">
                    <a:schemeClr val="accent5">
                      <a:lumMod val="60000"/>
                      <a:lumOff val="40000"/>
                    </a:schemeClr>
                  </a:outerShdw>
                </a:effectLst>
                <a:latin typeface="Arial" panose="020B0604020202020204" pitchFamily="34" charset="0"/>
                <a:ea typeface="Times New Roman" panose="02020603050405020304" pitchFamily="18" charset="0"/>
                <a:cs typeface="Arial" panose="020B0604020202020204" pitchFamily="34" charset="0"/>
              </a:rPr>
            </a:br>
            <a:br>
              <a:rPr lang="en-US" sz="2000" b="1" dirty="0">
                <a:ln w="9525" cap="flat" cmpd="sng" algn="ctr">
                  <a:solidFill>
                    <a:srgbClr val="FFFFFF"/>
                  </a:solidFill>
                  <a:prstDash val="solid"/>
                  <a:round/>
                </a:ln>
                <a:solidFill>
                  <a:srgbClr val="FF0000"/>
                </a:solidFill>
                <a:effectLst>
                  <a:outerShdw blurRad="12700" dist="38100" dir="2700000" algn="tl">
                    <a:schemeClr val="accent5">
                      <a:lumMod val="60000"/>
                      <a:lumOff val="40000"/>
                    </a:schemeClr>
                  </a:outerShdw>
                </a:effectLst>
                <a:latin typeface="Arial" panose="020B0604020202020204" pitchFamily="34" charset="0"/>
                <a:ea typeface="Times New Roman" panose="02020603050405020304" pitchFamily="18" charset="0"/>
                <a:cs typeface="Arial" panose="020B0604020202020204" pitchFamily="34" charset="0"/>
              </a:rPr>
            </a:br>
            <a:br>
              <a:rPr lang="en-US" sz="2000" b="1" dirty="0">
                <a:ln w="9525" cap="flat" cmpd="sng" algn="ctr">
                  <a:solidFill>
                    <a:srgbClr val="FFFFFF"/>
                  </a:solidFill>
                  <a:prstDash val="solid"/>
                  <a:round/>
                </a:ln>
                <a:solidFill>
                  <a:srgbClr val="FF0000"/>
                </a:solidFill>
                <a:effectLst>
                  <a:outerShdw blurRad="12700" dist="38100" dir="2700000" algn="tl">
                    <a:schemeClr val="accent5">
                      <a:lumMod val="60000"/>
                      <a:lumOff val="40000"/>
                    </a:schemeClr>
                  </a:outerShdw>
                </a:effectLst>
                <a:latin typeface="Arial" panose="020B0604020202020204" pitchFamily="34" charset="0"/>
                <a:ea typeface="Times New Roman" panose="02020603050405020304" pitchFamily="18" charset="0"/>
                <a:cs typeface="Arial" panose="020B0604020202020204" pitchFamily="34" charset="0"/>
              </a:rPr>
            </a:br>
            <a:br>
              <a:rPr lang="en-US" sz="2000" b="1" dirty="0">
                <a:ln w="9525" cap="flat" cmpd="sng" algn="ctr">
                  <a:solidFill>
                    <a:srgbClr val="FFFFFF"/>
                  </a:solidFill>
                  <a:prstDash val="solid"/>
                  <a:round/>
                </a:ln>
                <a:solidFill>
                  <a:srgbClr val="FF0000"/>
                </a:solidFill>
                <a:effectLst>
                  <a:outerShdw blurRad="12700" dist="38100" dir="2700000" algn="tl">
                    <a:schemeClr val="accent5">
                      <a:lumMod val="60000"/>
                      <a:lumOff val="40000"/>
                    </a:schemeClr>
                  </a:outerShdw>
                </a:effectLst>
                <a:latin typeface="Arial" panose="020B0604020202020204" pitchFamily="34" charset="0"/>
                <a:ea typeface="Times New Roman" panose="02020603050405020304" pitchFamily="18" charset="0"/>
                <a:cs typeface="Arial" panose="020B0604020202020204" pitchFamily="34" charset="0"/>
              </a:rPr>
            </a:br>
            <a:br>
              <a:rPr lang="en-US" sz="2000" b="1" dirty="0">
                <a:ln w="9525" cap="flat" cmpd="sng" algn="ctr">
                  <a:solidFill>
                    <a:srgbClr val="FFFFFF"/>
                  </a:solidFill>
                  <a:prstDash val="solid"/>
                  <a:round/>
                </a:ln>
                <a:solidFill>
                  <a:srgbClr val="FF0000"/>
                </a:solidFill>
                <a:effectLst>
                  <a:outerShdw blurRad="12700" dist="38100" dir="2700000" algn="tl">
                    <a:schemeClr val="accent5">
                      <a:lumMod val="60000"/>
                      <a:lumOff val="40000"/>
                    </a:schemeClr>
                  </a:outerShdw>
                </a:effectLst>
                <a:latin typeface="Arial" panose="020B0604020202020204" pitchFamily="34" charset="0"/>
                <a:ea typeface="Times New Roman" panose="02020603050405020304" pitchFamily="18" charset="0"/>
                <a:cs typeface="Arial" panose="020B0604020202020204" pitchFamily="34" charset="0"/>
              </a:rPr>
            </a:br>
            <a:br>
              <a:rPr lang="en-US" sz="2000" b="1" dirty="0">
                <a:ln w="9525" cap="flat" cmpd="sng" algn="ctr">
                  <a:solidFill>
                    <a:srgbClr val="FFFFFF"/>
                  </a:solidFill>
                  <a:prstDash val="solid"/>
                  <a:round/>
                </a:ln>
                <a:solidFill>
                  <a:srgbClr val="FF0000"/>
                </a:solidFill>
                <a:effectLst>
                  <a:outerShdw blurRad="12700" dist="38100" dir="2700000" algn="tl">
                    <a:schemeClr val="accent5">
                      <a:lumMod val="60000"/>
                      <a:lumOff val="40000"/>
                    </a:schemeClr>
                  </a:outerShdw>
                </a:effectLst>
                <a:latin typeface="Arial" panose="020B0604020202020204" pitchFamily="34" charset="0"/>
                <a:ea typeface="Times New Roman" panose="02020603050405020304" pitchFamily="18" charset="0"/>
                <a:cs typeface="Arial" panose="020B0604020202020204" pitchFamily="34" charset="0"/>
              </a:rPr>
            </a:br>
            <a:r>
              <a:rPr lang="el-GR" sz="2000" b="1" dirty="0">
                <a:ln w="9525" cap="flat" cmpd="sng" algn="ctr">
                  <a:solidFill>
                    <a:srgbClr val="FFFFFF"/>
                  </a:solidFill>
                  <a:prstDash val="solid"/>
                  <a:round/>
                </a:ln>
                <a:solidFill>
                  <a:srgbClr val="FF0000"/>
                </a:solidFill>
                <a:effectLst>
                  <a:outerShdw blurRad="12700" dist="38100" dir="2700000" algn="tl">
                    <a:schemeClr val="accent5">
                      <a:lumMod val="60000"/>
                      <a:lumOff val="40000"/>
                    </a:schemeClr>
                  </a:outerShdw>
                </a:effectLst>
                <a:latin typeface="Arial" panose="020B0604020202020204" pitchFamily="34" charset="0"/>
                <a:ea typeface="Times New Roman" panose="02020603050405020304" pitchFamily="18" charset="0"/>
                <a:cs typeface="Arial" panose="020B0604020202020204" pitchFamily="34" charset="0"/>
              </a:rPr>
              <a:t>Π</a:t>
            </a:r>
            <a:r>
              <a:rPr lang="el-GR" sz="2000" b="1" dirty="0">
                <a:ln w="9525" cap="flat" cmpd="sng" algn="ctr">
                  <a:solidFill>
                    <a:srgbClr val="FFFFFF"/>
                  </a:solidFill>
                  <a:prstDash val="solid"/>
                  <a:round/>
                </a:ln>
                <a:solidFill>
                  <a:srgbClr val="FF0000"/>
                </a:solidFill>
                <a:latin typeface="Arial" panose="020B0604020202020204" pitchFamily="34" charset="0"/>
                <a:ea typeface="Times New Roman" panose="02020603050405020304" pitchFamily="18" charset="0"/>
                <a:cs typeface="Arial" panose="020B0604020202020204" pitchFamily="34" charset="0"/>
              </a:rPr>
              <a:t>αγκόσμιος Μήνας </a:t>
            </a:r>
            <a:r>
              <a:rPr lang="el-GR" sz="2000" dirty="0">
                <a:ln w="9525" cap="flat" cmpd="sng" algn="ctr">
                  <a:solidFill>
                    <a:srgbClr val="FFFFFF"/>
                  </a:solidFill>
                  <a:prstDash val="solid"/>
                  <a:round/>
                </a:ln>
                <a:solidFill>
                  <a:srgbClr val="FF0000"/>
                </a:solidFill>
                <a:latin typeface="Arial" panose="020B0604020202020204" pitchFamily="34" charset="0"/>
                <a:ea typeface="Times New Roman" panose="02020603050405020304" pitchFamily="18" charset="0"/>
                <a:cs typeface="Arial" panose="020B0604020202020204" pitchFamily="34" charset="0"/>
              </a:rPr>
              <a:t> </a:t>
            </a:r>
            <a:r>
              <a:rPr lang="el-GR" sz="2000" dirty="0">
                <a:solidFill>
                  <a:srgbClr val="FF0000"/>
                </a:solidFill>
                <a:latin typeface="Arial" panose="020B0604020202020204" pitchFamily="34" charset="0"/>
                <a:cs typeface="Arial" panose="020B0604020202020204" pitchFamily="34" charset="0"/>
              </a:rPr>
              <a:t>Άνοιας</a:t>
            </a:r>
            <a:r>
              <a:rPr lang="el-GR" sz="2000" dirty="0">
                <a:ln w="9525" cap="flat" cmpd="sng" algn="ctr">
                  <a:solidFill>
                    <a:srgbClr val="FFFFFF"/>
                  </a:solidFill>
                  <a:prstDash val="solid"/>
                  <a:round/>
                </a:ln>
                <a:solidFill>
                  <a:srgbClr val="FF0000"/>
                </a:solidFill>
                <a:latin typeface="Arial" panose="020B0604020202020204" pitchFamily="34" charset="0"/>
                <a:ea typeface="Times New Roman" panose="02020603050405020304" pitchFamily="18" charset="0"/>
                <a:cs typeface="Arial" panose="020B0604020202020204" pitchFamily="34" charset="0"/>
              </a:rPr>
              <a:t> /</a:t>
            </a:r>
            <a:r>
              <a:rPr lang="el-GR" sz="2000" dirty="0">
                <a:solidFill>
                  <a:srgbClr val="FF0000"/>
                </a:solidFill>
                <a:latin typeface="Arial" panose="020B0604020202020204" pitchFamily="34" charset="0"/>
                <a:cs typeface="Arial" panose="020B0604020202020204" pitchFamily="34" charset="0"/>
              </a:rPr>
              <a:t>Αλτσχαϊμερ</a:t>
            </a:r>
            <a:br>
              <a:rPr lang="en-US" sz="2000" dirty="0">
                <a:latin typeface="Arial" panose="020B0604020202020204" pitchFamily="34" charset="0"/>
                <a:cs typeface="Arial" panose="020B0604020202020204" pitchFamily="34" charset="0"/>
              </a:rPr>
            </a:br>
            <a:r>
              <a:rPr lang="el-GR" sz="2000" b="1" dirty="0">
                <a:ln w="9525" cap="flat" cmpd="sng" algn="ctr">
                  <a:solidFill>
                    <a:srgbClr val="FFFFFF"/>
                  </a:solidFill>
                  <a:prstDash val="solid"/>
                  <a:round/>
                </a:ln>
                <a:solidFill>
                  <a:srgbClr val="FF0000"/>
                </a:solidFill>
                <a:latin typeface="Arial" panose="020B0604020202020204" pitchFamily="34" charset="0"/>
                <a:ea typeface="Times New Roman" panose="02020603050405020304" pitchFamily="18" charset="0"/>
                <a:cs typeface="Arial" panose="020B0604020202020204" pitchFamily="34" charset="0"/>
              </a:rPr>
              <a:t>202</a:t>
            </a:r>
            <a:r>
              <a:rPr lang="en-US" sz="2000" b="1" dirty="0">
                <a:ln w="9525" cap="flat" cmpd="sng" algn="ctr">
                  <a:solidFill>
                    <a:srgbClr val="FFFFFF"/>
                  </a:solidFill>
                  <a:prstDash val="solid"/>
                  <a:round/>
                </a:ln>
                <a:solidFill>
                  <a:srgbClr val="FF0000"/>
                </a:solidFill>
                <a:latin typeface="Arial" panose="020B0604020202020204" pitchFamily="34" charset="0"/>
                <a:ea typeface="Times New Roman" panose="02020603050405020304" pitchFamily="18" charset="0"/>
                <a:cs typeface="Arial" panose="020B0604020202020204" pitchFamily="34" charset="0"/>
              </a:rPr>
              <a:t>5 </a:t>
            </a:r>
            <a:br>
              <a:rPr lang="en-US" sz="2000" b="1" dirty="0">
                <a:ln w="9525" cap="flat" cmpd="sng" algn="ctr">
                  <a:solidFill>
                    <a:srgbClr val="FFFFFF"/>
                  </a:solidFill>
                  <a:prstDash val="solid"/>
                  <a:round/>
                </a:ln>
                <a:solidFill>
                  <a:srgbClr val="FF0000"/>
                </a:solidFill>
                <a:latin typeface="Arial" panose="020B0604020202020204" pitchFamily="34" charset="0"/>
                <a:ea typeface="Times New Roman" panose="02020603050405020304" pitchFamily="18" charset="0"/>
                <a:cs typeface="Arial" panose="020B0604020202020204" pitchFamily="34" charset="0"/>
              </a:rPr>
            </a:br>
            <a:r>
              <a:rPr lang="el-GR" sz="2000" b="1" dirty="0">
                <a:ln w="9525" cap="flat" cmpd="sng" algn="ctr">
                  <a:solidFill>
                    <a:srgbClr val="FFFFFF"/>
                  </a:solidFill>
                  <a:prstDash val="solid"/>
                  <a:round/>
                </a:ln>
                <a:solidFill>
                  <a:srgbClr val="FF0000"/>
                </a:solidFill>
                <a:latin typeface="Arial" panose="020B0604020202020204" pitchFamily="34" charset="0"/>
                <a:ea typeface="Times New Roman" panose="02020603050405020304" pitchFamily="18" charset="0"/>
                <a:cs typeface="Arial" panose="020B0604020202020204" pitchFamily="34" charset="0"/>
              </a:rPr>
              <a:t>ΗΜΕΡΙΔΑ ΕΝΗΜΕΡΩΣΗΣ ΚΑΙ ΕΥΑΙΣΘΗΤΟΠΟΙΗΣΗΣ</a:t>
            </a:r>
            <a:br>
              <a:rPr lang="el-GR" sz="2000" kern="100" dirty="0">
                <a:solidFill>
                  <a:srgbClr val="FF0000"/>
                </a:solidFill>
                <a:latin typeface="Arial" panose="020B0604020202020204" pitchFamily="34" charset="0"/>
                <a:ea typeface="Calibri" panose="020F0502020204030204" pitchFamily="34" charset="0"/>
                <a:cs typeface="Arial" panose="020B0604020202020204" pitchFamily="34" charset="0"/>
              </a:rPr>
            </a:br>
            <a:br>
              <a:rPr lang="el-GR" sz="2000" b="1" dirty="0">
                <a:ln w="9525" cap="flat" cmpd="sng" algn="ctr">
                  <a:solidFill>
                    <a:srgbClr val="FFFFFF"/>
                  </a:solidFill>
                  <a:prstDash val="solid"/>
                  <a:round/>
                </a:ln>
                <a:solidFill>
                  <a:srgbClr val="FF0000"/>
                </a:solidFill>
                <a:effectLst>
                  <a:outerShdw blurRad="12700" dist="38100" dir="2700000" algn="tl">
                    <a:schemeClr val="accent5">
                      <a:lumMod val="60000"/>
                      <a:lumOff val="40000"/>
                    </a:schemeClr>
                  </a:outerShdw>
                </a:effectLst>
                <a:latin typeface="Arial" panose="020B0604020202020204" pitchFamily="34" charset="0"/>
                <a:ea typeface="Times New Roman" panose="02020603050405020304" pitchFamily="18" charset="0"/>
                <a:cs typeface="Arial" panose="020B0604020202020204" pitchFamily="34" charset="0"/>
              </a:rPr>
            </a:br>
            <a:br>
              <a:rPr lang="el-GR" sz="2000" b="1" dirty="0">
                <a:ln w="9525" cap="flat" cmpd="sng" algn="ctr">
                  <a:solidFill>
                    <a:srgbClr val="FFFFFF"/>
                  </a:solidFill>
                  <a:prstDash val="solid"/>
                  <a:round/>
                </a:ln>
                <a:solidFill>
                  <a:srgbClr val="FF0000"/>
                </a:solidFill>
                <a:effectLst>
                  <a:outerShdw blurRad="12700" dist="38100" dir="2700000" algn="tl">
                    <a:schemeClr val="accent5">
                      <a:lumMod val="60000"/>
                      <a:lumOff val="40000"/>
                    </a:schemeClr>
                  </a:outerShdw>
                </a:effectLst>
                <a:latin typeface="Arial" panose="020B0604020202020204" pitchFamily="34" charset="0"/>
                <a:ea typeface="Times New Roman" panose="02020603050405020304" pitchFamily="18" charset="0"/>
                <a:cs typeface="Arial" panose="020B0604020202020204" pitchFamily="34" charset="0"/>
              </a:rPr>
            </a:br>
            <a:r>
              <a:rPr lang="el-GR" sz="2000" dirty="0">
                <a:ln w="9525" cap="flat" cmpd="sng" algn="ctr">
                  <a:solidFill>
                    <a:srgbClr val="FFFFFF"/>
                  </a:solidFill>
                  <a:prstDash val="solid"/>
                  <a:round/>
                </a:ln>
                <a:solidFill>
                  <a:srgbClr val="FF0000"/>
                </a:solidFill>
                <a:effectLst>
                  <a:outerShdw blurRad="12700" dist="38100" dir="2700000" algn="tl">
                    <a:schemeClr val="accent5">
                      <a:lumMod val="60000"/>
                      <a:lumOff val="40000"/>
                    </a:schemeClr>
                  </a:outerShdw>
                </a:effectLst>
                <a:latin typeface="Arial" panose="020B0604020202020204" pitchFamily="34" charset="0"/>
                <a:ea typeface="Times New Roman" panose="02020603050405020304" pitchFamily="18" charset="0"/>
                <a:cs typeface="Arial" panose="020B0604020202020204" pitchFamily="34" charset="0"/>
              </a:rPr>
              <a:t> </a:t>
            </a:r>
            <a:br>
              <a:rPr lang="el-GR" sz="2000" kern="100" dirty="0">
                <a:solidFill>
                  <a:srgbClr val="FF0000"/>
                </a:solidFill>
                <a:latin typeface="Arial" panose="020B0604020202020204" pitchFamily="34" charset="0"/>
                <a:ea typeface="Calibri" panose="020F0502020204030204" pitchFamily="34" charset="0"/>
                <a:cs typeface="Arial" panose="020B0604020202020204" pitchFamily="34" charset="0"/>
              </a:rPr>
            </a:br>
            <a:endParaRPr lang="el-GR" sz="2000" kern="100"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p>
            <a:pPr algn="ctr">
              <a:lnSpc>
                <a:spcPct val="90000"/>
              </a:lnSpc>
              <a:spcAft>
                <a:spcPts val="800"/>
              </a:spcAft>
            </a:pPr>
            <a:r>
              <a:rPr lang="el-GR" sz="2000" kern="1200" dirty="0">
                <a:ln w="9525" cap="flat" cmpd="sng" algn="ctr">
                  <a:solidFill>
                    <a:srgbClr val="FFFFFF"/>
                  </a:solidFill>
                  <a:prstDash val="solid"/>
                  <a:round/>
                </a:ln>
                <a:solidFill>
                  <a:srgbClr val="FF0000"/>
                </a:solidFill>
                <a:effectLst>
                  <a:outerShdw blurRad="12700" dist="38100" dir="2700000" algn="tl">
                    <a:schemeClr val="accent5">
                      <a:lumMod val="60000"/>
                      <a:lumOff val="40000"/>
                    </a:schemeClr>
                  </a:outerShdw>
                </a:effectLst>
                <a:latin typeface="Arial" panose="020B0604020202020204" pitchFamily="34" charset="0"/>
                <a:ea typeface="Times New Roman" panose="02020603050405020304" pitchFamily="18" charset="0"/>
                <a:cs typeface="Arial" panose="020B0604020202020204" pitchFamily="34" charset="0"/>
              </a:rPr>
              <a:t> </a:t>
            </a:r>
            <a:endParaRPr lang="el-GR" sz="2000" kern="100"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16" name="Rectangle 15"/>
          <p:cNvSpPr/>
          <p:nvPr/>
        </p:nvSpPr>
        <p:spPr>
          <a:xfrm>
            <a:off x="311775" y="2475413"/>
            <a:ext cx="11731824" cy="400110"/>
          </a:xfrm>
          <a:prstGeom prst="rect">
            <a:avLst/>
          </a:prstGeom>
        </p:spPr>
        <p:txBody>
          <a:bodyPr wrap="square">
            <a:spAutoFit/>
          </a:bodyPr>
          <a:lstStyle/>
          <a:p>
            <a:r>
              <a:rPr lang="el-GR" sz="2000" b="1" dirty="0">
                <a:solidFill>
                  <a:srgbClr val="1F1F1F"/>
                </a:solidFill>
                <a:latin typeface="Arial" panose="020B0604020202020204" pitchFamily="34" charset="0"/>
                <a:cs typeface="Arial" panose="020B0604020202020204" pitchFamily="34" charset="0"/>
              </a:rPr>
              <a:t>«Μπορεί να ξεχνώ,</a:t>
            </a:r>
            <a:r>
              <a:rPr lang="en-US" sz="2000" b="1" dirty="0">
                <a:solidFill>
                  <a:srgbClr val="1F1F1F"/>
                </a:solidFill>
                <a:latin typeface="Arial" panose="020B0604020202020204" pitchFamily="34" charset="0"/>
                <a:cs typeface="Arial" panose="020B0604020202020204" pitchFamily="34" charset="0"/>
              </a:rPr>
              <a:t>                                                                                   </a:t>
            </a:r>
            <a:r>
              <a:rPr lang="el-GR" sz="2000" b="1" dirty="0">
                <a:solidFill>
                  <a:srgbClr val="1F1F1F"/>
                </a:solidFill>
                <a:latin typeface="Arial" panose="020B0604020202020204" pitchFamily="34" charset="0"/>
                <a:cs typeface="Arial" panose="020B0604020202020204" pitchFamily="34" charset="0"/>
              </a:rPr>
              <a:t>   </a:t>
            </a:r>
            <a:r>
              <a:rPr lang="en-US" sz="2000" b="1" dirty="0">
                <a:solidFill>
                  <a:srgbClr val="1F1F1F"/>
                </a:solidFill>
                <a:latin typeface="Arial" panose="020B0604020202020204" pitchFamily="34" charset="0"/>
                <a:cs typeface="Arial" panose="020B0604020202020204" pitchFamily="34" charset="0"/>
              </a:rPr>
              <a:t>  </a:t>
            </a:r>
            <a:r>
              <a:rPr lang="el-GR" sz="2000" b="1" dirty="0">
                <a:solidFill>
                  <a:srgbClr val="1F1F1F"/>
                </a:solidFill>
                <a:latin typeface="Arial" panose="020B0604020202020204" pitchFamily="34" charset="0"/>
                <a:cs typeface="Arial" panose="020B0604020202020204" pitchFamily="34" charset="0"/>
              </a:rPr>
              <a:t>όμως εσύ να με θυμάσαι»</a:t>
            </a:r>
          </a:p>
        </p:txBody>
      </p:sp>
      <p:sp>
        <p:nvSpPr>
          <p:cNvPr id="18" name="Rectangle 17"/>
          <p:cNvSpPr/>
          <p:nvPr/>
        </p:nvSpPr>
        <p:spPr>
          <a:xfrm>
            <a:off x="6894286" y="4659086"/>
            <a:ext cx="5149313" cy="1938992"/>
          </a:xfrm>
          <a:prstGeom prst="rect">
            <a:avLst/>
          </a:prstGeom>
        </p:spPr>
        <p:txBody>
          <a:bodyPr wrap="square">
            <a:spAutoFit/>
          </a:bodyPr>
          <a:lstStyle/>
          <a:p>
            <a:r>
              <a:rPr lang="en-US" sz="1200" b="1" dirty="0">
                <a:solidFill>
                  <a:srgbClr val="212121"/>
                </a:solidFill>
                <a:latin typeface="Arial" panose="020B0604020202020204" pitchFamily="34" charset="0"/>
                <a:ea typeface="Times New Roman" panose="02020603050405020304" pitchFamily="18" charset="0"/>
                <a:cs typeface="Arial" panose="020B0604020202020204" pitchFamily="34" charset="0"/>
              </a:rPr>
              <a:t>Dr .</a:t>
            </a:r>
            <a:r>
              <a:rPr lang="en-US" sz="1200" b="1" dirty="0" err="1">
                <a:solidFill>
                  <a:srgbClr val="212121"/>
                </a:solidFill>
                <a:latin typeface="Arial" panose="020B0604020202020204" pitchFamily="34" charset="0"/>
                <a:ea typeface="Times New Roman" panose="02020603050405020304" pitchFamily="18" charset="0"/>
                <a:cs typeface="Arial" panose="020B0604020202020204" pitchFamily="34" charset="0"/>
              </a:rPr>
              <a:t>Sokratis</a:t>
            </a:r>
            <a:r>
              <a:rPr lang="en-US" sz="1200" b="1" dirty="0">
                <a:solidFill>
                  <a:srgbClr val="212121"/>
                </a:solidFill>
                <a:latin typeface="Arial" panose="020B0604020202020204" pitchFamily="34" charset="0"/>
                <a:ea typeface="Times New Roman" panose="02020603050405020304" pitchFamily="18" charset="0"/>
                <a:cs typeface="Arial" panose="020B0604020202020204" pitchFamily="34" charset="0"/>
              </a:rPr>
              <a:t> </a:t>
            </a:r>
            <a:r>
              <a:rPr lang="en-US" sz="1200" b="1" dirty="0" err="1">
                <a:solidFill>
                  <a:srgbClr val="212121"/>
                </a:solidFill>
                <a:latin typeface="Arial" panose="020B0604020202020204" pitchFamily="34" charset="0"/>
                <a:ea typeface="Times New Roman" panose="02020603050405020304" pitchFamily="18" charset="0"/>
                <a:cs typeface="Arial" panose="020B0604020202020204" pitchFamily="34" charset="0"/>
              </a:rPr>
              <a:t>Sokratous</a:t>
            </a:r>
            <a:endParaRPr lang="en-US" sz="1200" b="1" dirty="0">
              <a:latin typeface="Arial" panose="020B0604020202020204" pitchFamily="34" charset="0"/>
              <a:ea typeface="Times New Roman" panose="02020603050405020304" pitchFamily="18" charset="0"/>
              <a:cs typeface="Arial" panose="020B0604020202020204" pitchFamily="34" charset="0"/>
            </a:endParaRPr>
          </a:p>
          <a:p>
            <a:r>
              <a:rPr lang="en-GB" sz="1200" dirty="0"/>
              <a:t>PhD, </a:t>
            </a:r>
            <a:r>
              <a:rPr lang="en-GB" sz="1200" dirty="0" err="1"/>
              <a:t>MScHMang</a:t>
            </a:r>
            <a:r>
              <a:rPr lang="en-GB" sz="1200" dirty="0"/>
              <a:t>, </a:t>
            </a:r>
            <a:r>
              <a:rPr lang="en-GB" sz="1200" dirty="0" err="1"/>
              <a:t>Bsc</a:t>
            </a:r>
            <a:r>
              <a:rPr lang="en-GB" sz="1200" dirty="0"/>
              <a:t>(</a:t>
            </a:r>
            <a:r>
              <a:rPr lang="en-GB" sz="1200" dirty="0" err="1"/>
              <a:t>Hons</a:t>
            </a:r>
            <a:r>
              <a:rPr lang="en-GB" sz="1200" dirty="0"/>
              <a:t>)</a:t>
            </a:r>
            <a:r>
              <a:rPr lang="en-GB" sz="1200" dirty="0" err="1"/>
              <a:t>NsEd</a:t>
            </a:r>
            <a:r>
              <a:rPr lang="en-GB" sz="1200" dirty="0"/>
              <a:t>, </a:t>
            </a:r>
            <a:r>
              <a:rPr lang="en-GB" sz="1200" dirty="0" err="1"/>
              <a:t>BscEd</a:t>
            </a:r>
            <a:r>
              <a:rPr lang="en-GB" sz="1200" dirty="0"/>
              <a:t>(prim), </a:t>
            </a:r>
            <a:r>
              <a:rPr lang="en-GB" sz="1200" dirty="0" err="1"/>
              <a:t>Dipl.Postcompul.Ed</a:t>
            </a:r>
            <a:r>
              <a:rPr lang="en-GB" sz="1200" dirty="0"/>
              <a:t>, </a:t>
            </a:r>
            <a:r>
              <a:rPr lang="en-GB" sz="1200" dirty="0" err="1"/>
              <a:t>Dipl.MHN</a:t>
            </a:r>
            <a:r>
              <a:rPr lang="en-GB" sz="1200" dirty="0"/>
              <a:t>, RGN, RMHN</a:t>
            </a:r>
            <a:endParaRPr lang="en-US" sz="1200" dirty="0"/>
          </a:p>
          <a:p>
            <a:r>
              <a:rPr lang="en-US" sz="1200" dirty="0">
                <a:solidFill>
                  <a:srgbClr val="212121"/>
                </a:solidFill>
                <a:latin typeface="Arial" panose="020B0604020202020204" pitchFamily="34" charset="0"/>
                <a:ea typeface="Times New Roman" panose="02020603050405020304" pitchFamily="18" charset="0"/>
                <a:cs typeface="Arial" panose="020B0604020202020204" pitchFamily="34" charset="0"/>
              </a:rPr>
              <a:t>Assistant professor, CUT</a:t>
            </a:r>
          </a:p>
          <a:p>
            <a:r>
              <a:rPr lang="en-US" sz="1200" dirty="0">
                <a:solidFill>
                  <a:srgbClr val="222222"/>
                </a:solidFill>
                <a:latin typeface="Arial" panose="020B0604020202020204" pitchFamily="34" charset="0"/>
                <a:ea typeface="Times New Roman" panose="02020603050405020304" pitchFamily="18" charset="0"/>
                <a:cs typeface="Arial" panose="020B0604020202020204" pitchFamily="34" charset="0"/>
              </a:rPr>
              <a:t>Specialized in Neurocognitive and Mental Health  Nursing,</a:t>
            </a:r>
            <a:r>
              <a:rPr lang="en-US" sz="1200" dirty="0">
                <a:solidFill>
                  <a:srgbClr val="212121"/>
                </a:solidFill>
                <a:latin typeface="Arial" panose="020B0604020202020204" pitchFamily="34" charset="0"/>
                <a:ea typeface="Times New Roman" panose="02020603050405020304" pitchFamily="18" charset="0"/>
                <a:cs typeface="Arial" panose="020B0604020202020204" pitchFamily="34" charset="0"/>
              </a:rPr>
              <a:t> </a:t>
            </a:r>
            <a:endParaRPr lang="en-US" sz="1200" dirty="0">
              <a:latin typeface="Arial" panose="020B0604020202020204" pitchFamily="34" charset="0"/>
              <a:ea typeface="Times New Roman" panose="02020603050405020304" pitchFamily="18" charset="0"/>
              <a:cs typeface="Arial" panose="020B0604020202020204" pitchFamily="34" charset="0"/>
            </a:endParaRPr>
          </a:p>
          <a:p>
            <a:r>
              <a:rPr lang="en-US" sz="1200" dirty="0">
                <a:solidFill>
                  <a:srgbClr val="212121"/>
                </a:solidFill>
                <a:latin typeface="Arial" panose="020B0604020202020204" pitchFamily="34" charset="0"/>
                <a:ea typeface="Times New Roman" panose="02020603050405020304" pitchFamily="18" charset="0"/>
                <a:cs typeface="Arial" panose="020B0604020202020204" pitchFamily="34" charset="0"/>
              </a:rPr>
              <a:t>Mental Health  of children, </a:t>
            </a:r>
            <a:r>
              <a:rPr lang="en-US" sz="1200" dirty="0" err="1">
                <a:solidFill>
                  <a:srgbClr val="212121"/>
                </a:solidFill>
                <a:latin typeface="Arial" panose="020B0604020202020204" pitchFamily="34" charset="0"/>
                <a:ea typeface="Times New Roman" panose="02020603050405020304" pitchFamily="18" charset="0"/>
                <a:cs typeface="Arial" panose="020B0604020202020204" pitchFamily="34" charset="0"/>
              </a:rPr>
              <a:t>adolences</a:t>
            </a:r>
            <a:r>
              <a:rPr lang="en-US" sz="1200" dirty="0">
                <a:solidFill>
                  <a:srgbClr val="212121"/>
                </a:solidFill>
                <a:latin typeface="Arial" panose="020B0604020202020204" pitchFamily="34" charset="0"/>
                <a:ea typeface="Times New Roman" panose="02020603050405020304" pitchFamily="18" charset="0"/>
                <a:cs typeface="Arial" panose="020B0604020202020204" pitchFamily="34" charset="0"/>
              </a:rPr>
              <a:t>  and young people </a:t>
            </a:r>
          </a:p>
          <a:p>
            <a:r>
              <a:rPr lang="en-US" sz="1200" dirty="0">
                <a:solidFill>
                  <a:srgbClr val="212121"/>
                </a:solidFill>
                <a:latin typeface="Arial" panose="020B0604020202020204" pitchFamily="34" charset="0"/>
                <a:ea typeface="Times New Roman" panose="02020603050405020304" pitchFamily="18" charset="0"/>
                <a:cs typeface="Arial" panose="020B0604020202020204" pitchFamily="34" charset="0"/>
              </a:rPr>
              <a:t>Mental health sector</a:t>
            </a:r>
            <a:endParaRPr lang="en-US" sz="1200" dirty="0">
              <a:latin typeface="Arial" panose="020B0604020202020204" pitchFamily="34" charset="0"/>
              <a:ea typeface="Times New Roman" panose="02020603050405020304" pitchFamily="18" charset="0"/>
              <a:cs typeface="Arial" panose="020B0604020202020204" pitchFamily="34" charset="0"/>
            </a:endParaRPr>
          </a:p>
          <a:p>
            <a:r>
              <a:rPr lang="en-US" sz="1200" dirty="0">
                <a:solidFill>
                  <a:srgbClr val="212121"/>
                </a:solidFill>
                <a:latin typeface="Arial" panose="020B0604020202020204" pitchFamily="34" charset="0"/>
                <a:ea typeface="Times New Roman" panose="02020603050405020304" pitchFamily="18" charset="0"/>
                <a:cs typeface="Arial" panose="020B0604020202020204" pitchFamily="34" charset="0"/>
              </a:rPr>
              <a:t>Erasmus </a:t>
            </a:r>
            <a:r>
              <a:rPr lang="en-US" sz="1200" dirty="0" err="1">
                <a:solidFill>
                  <a:srgbClr val="212121"/>
                </a:solidFill>
                <a:latin typeface="Arial" panose="020B0604020202020204" pitchFamily="34" charset="0"/>
                <a:ea typeface="Times New Roman" panose="02020603050405020304" pitchFamily="18" charset="0"/>
                <a:cs typeface="Arial" panose="020B0604020202020204" pitchFamily="34" charset="0"/>
              </a:rPr>
              <a:t>co-ordinator</a:t>
            </a:r>
            <a:endParaRPr lang="en-US" sz="1200" dirty="0">
              <a:latin typeface="Arial" panose="020B0604020202020204" pitchFamily="34" charset="0"/>
              <a:ea typeface="Times New Roman" panose="02020603050405020304" pitchFamily="18" charset="0"/>
              <a:cs typeface="Arial" panose="020B0604020202020204" pitchFamily="34" charset="0"/>
            </a:endParaRPr>
          </a:p>
          <a:p>
            <a:r>
              <a:rPr lang="en-US" sz="1200" dirty="0">
                <a:solidFill>
                  <a:srgbClr val="212121"/>
                </a:solidFill>
                <a:latin typeface="Arial" panose="020B0604020202020204" pitchFamily="34" charset="0"/>
                <a:ea typeface="Times New Roman" panose="02020603050405020304" pitchFamily="18" charset="0"/>
                <a:cs typeface="Arial" panose="020B0604020202020204" pitchFamily="34" charset="0"/>
              </a:rPr>
              <a:t>Department of Nursing School of Health Sciences</a:t>
            </a:r>
            <a:endParaRPr lang="en-US" sz="1200" dirty="0">
              <a:latin typeface="Arial" panose="020B0604020202020204" pitchFamily="34" charset="0"/>
              <a:ea typeface="Times New Roman" panose="02020603050405020304" pitchFamily="18" charset="0"/>
              <a:cs typeface="Arial" panose="020B0604020202020204" pitchFamily="34" charset="0"/>
            </a:endParaRPr>
          </a:p>
          <a:p>
            <a:r>
              <a:rPr lang="en-US" sz="1200" dirty="0">
                <a:solidFill>
                  <a:srgbClr val="212121"/>
                </a:solidFill>
                <a:latin typeface="Arial" panose="020B0604020202020204" pitchFamily="34" charset="0"/>
                <a:ea typeface="Times New Roman" panose="02020603050405020304" pitchFamily="18" charset="0"/>
                <a:cs typeface="Arial" panose="020B0604020202020204" pitchFamily="34" charset="0"/>
              </a:rPr>
              <a:t>Cyprus University of Technology</a:t>
            </a:r>
            <a:endParaRPr lang="en-US" sz="1200" dirty="0">
              <a:latin typeface="Arial" panose="020B0604020202020204" pitchFamily="34" charset="0"/>
              <a:ea typeface="Times New Roman" panose="02020603050405020304" pitchFamily="18" charset="0"/>
              <a:cs typeface="Arial" panose="020B0604020202020204" pitchFamily="34" charset="0"/>
            </a:endParaRPr>
          </a:p>
        </p:txBody>
      </p:sp>
      <p:pic>
        <p:nvPicPr>
          <p:cNvPr id="19" name="Picture 18"/>
          <p:cNvPicPr>
            <a:picLocks noChangeAspect="1"/>
          </p:cNvPicPr>
          <p:nvPr/>
        </p:nvPicPr>
        <p:blipFill>
          <a:blip r:embed="rId4"/>
          <a:stretch>
            <a:fillRect/>
          </a:stretch>
        </p:blipFill>
        <p:spPr>
          <a:xfrm>
            <a:off x="25117" y="-67281"/>
            <a:ext cx="3080940" cy="1638300"/>
          </a:xfrm>
          <a:prstGeom prst="rect">
            <a:avLst/>
          </a:prstGeom>
          <a:pattFill prst="pct5">
            <a:fgClr>
              <a:schemeClr val="accent1"/>
            </a:fgClr>
            <a:bgClr>
              <a:schemeClr val="bg1"/>
            </a:bgClr>
          </a:pattFill>
          <a:effectLst>
            <a:softEdge rad="279400"/>
          </a:effectLst>
        </p:spPr>
      </p:pic>
      <p:sp>
        <p:nvSpPr>
          <p:cNvPr id="2" name="Ορθογώνιο 12"/>
          <p:cNvSpPr/>
          <p:nvPr/>
        </p:nvSpPr>
        <p:spPr>
          <a:xfrm>
            <a:off x="182143" y="4457549"/>
            <a:ext cx="3098322" cy="115392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sz="1600" b="1" dirty="0">
              <a:solidFill>
                <a:schemeClr val="tx1"/>
              </a:solidFill>
            </a:endParaRPr>
          </a:p>
          <a:p>
            <a:pPr algn="just"/>
            <a:r>
              <a:rPr lang="el-GR" sz="1600" b="1" dirty="0">
                <a:solidFill>
                  <a:schemeClr val="tx1"/>
                </a:solidFill>
              </a:rPr>
              <a:t>«Οι άνθρωποι μπορεί να ξεχάσουν τι είπες, μπορεί να ξεχάσουν τι έκανες, αλλά δεν θα ξεχάσουν ποτέ πώς τους έκανες να αισθάνονται»</a:t>
            </a:r>
            <a:endParaRPr lang="en-US" sz="1600" b="1" dirty="0">
              <a:solidFill>
                <a:schemeClr val="tx1"/>
              </a:solidFill>
            </a:endParaRPr>
          </a:p>
          <a:p>
            <a:pPr algn="r"/>
            <a:r>
              <a:rPr lang="el-GR" sz="1600" i="1" dirty="0">
                <a:solidFill>
                  <a:srgbClr val="FF0000"/>
                </a:solidFill>
              </a:rPr>
              <a:t>Μάγια </a:t>
            </a:r>
            <a:endParaRPr lang="el-GR" sz="1600" b="1" dirty="0">
              <a:solidFill>
                <a:schemeClr val="tx1"/>
              </a:solidFill>
            </a:endParaRPr>
          </a:p>
          <a:p>
            <a:pPr algn="r"/>
            <a:r>
              <a:rPr lang="el-GR" sz="1600" i="1" dirty="0">
                <a:solidFill>
                  <a:srgbClr val="FF0000"/>
                </a:solidFill>
              </a:rPr>
              <a:t>Αγγέλου</a:t>
            </a:r>
            <a:endParaRPr lang="el-GR" sz="1600" dirty="0">
              <a:solidFill>
                <a:srgbClr val="FF0000"/>
              </a:solidFill>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11889"/>
            <a:ext cx="2240831" cy="1328224"/>
          </a:xfrm>
          <a:prstGeom prst="rect">
            <a:avLst/>
          </a:prstGeom>
        </p:spPr>
      </p:pic>
      <p:pic>
        <p:nvPicPr>
          <p:cNvPr id="17" name="Content Placeholder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38486" y="760112"/>
            <a:ext cx="7155464" cy="5770510"/>
          </a:xfrm>
          <a:prstGeom prst="rect">
            <a:avLst/>
          </a:prstGeom>
          <a:blipFill dpi="0" rotWithShape="1">
            <a:blip r:embed="rId4" cstate="email">
              <a:extLst>
                <a:ext uri="{28A0092B-C50C-407E-A947-70E740481C1C}">
                  <a14:useLocalDpi xmlns:a14="http://schemas.microsoft.com/office/drawing/2010/main"/>
                </a:ext>
              </a:extLst>
            </a:blip>
            <a:srcRect/>
            <a:stretch>
              <a:fillRect l="-39000" r="-39000"/>
            </a:stretch>
          </a:blipFill>
          <a:effectLst>
            <a:outerShdw blurRad="50800" dist="50800" sx="1000" sy="1000" algn="ctr" rotWithShape="0">
              <a:schemeClr val="bg1"/>
            </a:outerShdw>
            <a:reflection endPos="0" dir="5400000" sy="-100000" algn="bl" rotWithShape="0"/>
            <a:softEdge rad="1003300"/>
          </a:effectLst>
        </p:spPr>
      </p:pic>
      <p:sp>
        <p:nvSpPr>
          <p:cNvPr id="31" name="TextBox 30"/>
          <p:cNvSpPr txBox="1"/>
          <p:nvPr/>
        </p:nvSpPr>
        <p:spPr>
          <a:xfrm>
            <a:off x="2991556" y="690712"/>
            <a:ext cx="9200444" cy="6232475"/>
          </a:xfrm>
          <a:prstGeom prst="rect">
            <a:avLst/>
          </a:prstGeom>
          <a:solidFill>
            <a:schemeClr val="bg1"/>
          </a:solidFill>
          <a:effectLst>
            <a:glow rad="63500">
              <a:schemeClr val="accent5">
                <a:satMod val="175000"/>
                <a:alpha val="40000"/>
              </a:schemeClr>
            </a:glow>
            <a:softEdge rad="317500"/>
          </a:effectLst>
        </p:spPr>
        <p:txBody>
          <a:bodyPr wrap="square">
            <a:spAutoFit/>
          </a:bodyPr>
          <a:lstStyle/>
          <a:p>
            <a:pPr lvl="0" algn="ctr"/>
            <a:r>
              <a:rPr lang="el-GR" sz="1900" b="1" i="1" dirty="0"/>
              <a:t>Απαιτείται ανάπτυξη Εθνικών Σχεδίων Δράσης από το κράτος (Υπουργείο Υγείας και άλλους φορείς), για την αντιμετώπιση του φαινομένου της μάστιγας του 21</a:t>
            </a:r>
            <a:r>
              <a:rPr lang="el-GR" sz="1900" b="1" dirty="0"/>
              <a:t>ου</a:t>
            </a:r>
            <a:r>
              <a:rPr lang="el-GR" sz="1900" b="1" i="1" dirty="0"/>
              <a:t> αιώνα με στόχο:</a:t>
            </a:r>
          </a:p>
          <a:p>
            <a:pPr algn="just"/>
            <a:endParaRPr lang="el-GR" sz="1900" b="1" i="1" dirty="0">
              <a:ln w="9525" cap="flat" cmpd="sng" algn="ctr">
                <a:noFill/>
                <a:prstDash val="solid"/>
                <a:round/>
              </a:ln>
              <a:ea typeface="Times New Roman" panose="02020603050405020304" pitchFamily="18" charset="0"/>
              <a:cs typeface="Times New Roman" panose="02020603050405020304" pitchFamily="18" charset="0"/>
            </a:endParaRPr>
          </a:p>
          <a:p>
            <a:pPr algn="just"/>
            <a:r>
              <a:rPr lang="el-GR" sz="1900" b="1" dirty="0"/>
              <a:t>→ </a:t>
            </a:r>
            <a:r>
              <a:rPr lang="el-GR" sz="1900" b="1" i="1" dirty="0">
                <a:ln w="9525" cap="flat" cmpd="sng" algn="ctr">
                  <a:noFill/>
                  <a:prstDash val="solid"/>
                  <a:round/>
                </a:ln>
                <a:ea typeface="Times New Roman" panose="02020603050405020304" pitchFamily="18" charset="0"/>
                <a:cs typeface="Times New Roman" panose="02020603050405020304" pitchFamily="18" charset="0"/>
              </a:rPr>
              <a:t>Σ</a:t>
            </a:r>
            <a:r>
              <a:rPr lang="el-GR" sz="1900" b="1" i="1" dirty="0"/>
              <a:t>την πρόληψη της εκδηλώσης της νόσου,</a:t>
            </a:r>
            <a:r>
              <a:rPr lang="el-GR" sz="1900" b="1" dirty="0"/>
              <a:t> των εντοπισμών των παραγόντων κινδύνου, </a:t>
            </a:r>
            <a:r>
              <a:rPr lang="el-GR" sz="1900" b="1" i="1" dirty="0"/>
              <a:t> την έγκαιρη διάγνωση, την γρήγορη και κατάλληλη θεραπεία και την επιστημονική παροχή φροντίδα υγείας σε ασθενείς που υποφέρουν με ανοϊκά σύνδρομα για την διασφαλίση μιας ‘’φυσιολογική΄΄ και αξιοπρεπής ζωής»</a:t>
            </a:r>
          </a:p>
          <a:p>
            <a:pPr algn="just"/>
            <a:endParaRPr lang="el-GR" sz="1900" b="1" i="1" dirty="0"/>
          </a:p>
          <a:p>
            <a:pPr algn="just"/>
            <a:r>
              <a:rPr lang="el-GR" sz="1900" b="1" dirty="0"/>
              <a:t>→ Στόχος είναι και η  έγκυρη ενημέρωση του κοινού γύρω από το θέμα της πανδημίας – μάστιγας του 21ου αιώνα» και η </a:t>
            </a:r>
            <a:r>
              <a:rPr lang="en-US" sz="1900" b="1" dirty="0"/>
              <a:t> </a:t>
            </a:r>
            <a:r>
              <a:rPr lang="el-GR" sz="1900" b="1" dirty="0"/>
              <a:t> ευαισθητοποίηση του στην νόσο  και την  εξάλειψη στίγματος</a:t>
            </a:r>
          </a:p>
          <a:p>
            <a:pPr algn="just"/>
            <a:endParaRPr lang="el-GR" sz="1900" b="1" dirty="0"/>
          </a:p>
          <a:p>
            <a:pPr algn="just"/>
            <a:r>
              <a:rPr lang="el-GR" sz="1900" b="1" dirty="0"/>
              <a:t>→</a:t>
            </a:r>
            <a:r>
              <a:rPr lang="en-US" sz="1900" b="1" dirty="0"/>
              <a:t> </a:t>
            </a:r>
            <a:r>
              <a:rPr lang="el-GR" sz="1900" b="1" dirty="0"/>
              <a:t>Στηρίξη των φροντιστών και α</a:t>
            </a:r>
            <a:r>
              <a:rPr lang="en-US" sz="1900" b="1" dirty="0" err="1"/>
              <a:t>νά</a:t>
            </a:r>
            <a:r>
              <a:rPr lang="en-US" sz="1900" b="1" dirty="0"/>
              <a:t>πτυξη </a:t>
            </a:r>
            <a:r>
              <a:rPr lang="el-GR" sz="1900" b="1" dirty="0"/>
              <a:t>στρατηγικών </a:t>
            </a:r>
            <a:r>
              <a:rPr lang="en-US" sz="1900" b="1" dirty="0"/>
              <a:t>πα</a:t>
            </a:r>
            <a:r>
              <a:rPr lang="en-US" sz="1900" b="1" dirty="0" err="1"/>
              <a:t>ρεμ</a:t>
            </a:r>
            <a:r>
              <a:rPr lang="en-US" sz="1900" b="1" dirty="0"/>
              <a:t>βάσεων που θα μπορούσαν να προστατεύσουν τους φροντιστές από την επιβάρυνση, βελτιώνοντας τις γνώσεις τους και τις ικανότητες τους ώστε να μπορούν να αντιμετωπίσουν τα συμπτώματα που σχετίζονται με τη νόσο </a:t>
            </a:r>
          </a:p>
          <a:p>
            <a:pPr algn="just"/>
            <a:endParaRPr lang="el-GR" sz="1900" b="1" dirty="0"/>
          </a:p>
          <a:p>
            <a:pPr algn="just"/>
            <a:r>
              <a:rPr lang="el-GR" sz="1900" b="1" dirty="0"/>
              <a:t>→ Βελτίωση</a:t>
            </a:r>
            <a:r>
              <a:rPr lang="en-US" sz="1900" b="1" dirty="0"/>
              <a:t> </a:t>
            </a:r>
            <a:r>
              <a:rPr lang="el-GR" sz="1900" b="1" dirty="0"/>
              <a:t>της παροχής φροντίδας υγείας των ασθενών</a:t>
            </a:r>
          </a:p>
          <a:p>
            <a:pPr lvl="0" algn="just"/>
            <a:endParaRPr lang="en-US" sz="1900" b="1" dirty="0"/>
          </a:p>
          <a:p>
            <a:pPr lvl="0" algn="just"/>
            <a:r>
              <a:rPr lang="el-GR" sz="1900" b="1" dirty="0"/>
              <a:t>→</a:t>
            </a:r>
            <a:r>
              <a:rPr lang="en-US" sz="1900" b="1" dirty="0"/>
              <a:t> </a:t>
            </a:r>
            <a:r>
              <a:rPr lang="el-GR" sz="1900" b="1" dirty="0"/>
              <a:t>Δημιουργία εξειδικευμένων πρωτοβάθμιων δομών και δομών νοσηλείας</a:t>
            </a:r>
            <a:endParaRPr lang="x-none" sz="1900" b="1" dirty="0"/>
          </a:p>
        </p:txBody>
      </p:sp>
      <p:sp>
        <p:nvSpPr>
          <p:cNvPr id="3" name="TextBox 2">
            <a:extLst>
              <a:ext uri="{FF2B5EF4-FFF2-40B4-BE49-F238E27FC236}">
                <a16:creationId xmlns:a16="http://schemas.microsoft.com/office/drawing/2014/main" id="{D28A0B22-2602-7F2F-071E-3247241ADCDA}"/>
              </a:ext>
            </a:extLst>
          </p:cNvPr>
          <p:cNvSpPr txBox="1"/>
          <p:nvPr/>
        </p:nvSpPr>
        <p:spPr>
          <a:xfrm>
            <a:off x="4351333" y="73879"/>
            <a:ext cx="7320844" cy="461665"/>
          </a:xfrm>
          <a:prstGeom prst="rect">
            <a:avLst/>
          </a:prstGeom>
          <a:noFill/>
        </p:spPr>
        <p:txBody>
          <a:bodyPr wrap="square">
            <a:spAutoFit/>
          </a:bodyPr>
          <a:lstStyle/>
          <a:p>
            <a:pPr lvl="0" algn="ctr"/>
            <a:r>
              <a:rPr lang="el-GR" sz="2400" b="1" i="1" dirty="0">
                <a:solidFill>
                  <a:srgbClr val="FF0000"/>
                </a:solidFill>
              </a:rPr>
              <a:t>ΔΡΑΣΕΙΣ ΣΕ ΕΘΝΙΚΟ ΕΠΙΠΕΔΟ</a:t>
            </a:r>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96DAC541-7B7A-43D3-8B79-37D633B846F1}">
                <asvg:svgBlip xmlns:asvg="http://schemas.microsoft.com/office/drawing/2016/SVG/main" r:embed="rId3"/>
              </a:ext>
            </a:extLst>
          </a:blip>
          <a:srcRect/>
          <a:stretch>
            <a:fillRect t="-6000" b="-6000"/>
          </a:stretch>
        </a:blipFill>
        <a:effectLst/>
      </p:bgPr>
    </p:bg>
    <p:spTree>
      <p:nvGrpSpPr>
        <p:cNvPr id="1" name=""/>
        <p:cNvGrpSpPr/>
        <p:nvPr/>
      </p:nvGrpSpPr>
      <p:grpSpPr>
        <a:xfrm>
          <a:off x="0" y="0"/>
          <a:ext cx="0" cy="0"/>
          <a:chOff x="0" y="0"/>
          <a:chExt cx="0" cy="0"/>
        </a:xfrm>
      </p:grpSpPr>
      <p:sp>
        <p:nvSpPr>
          <p:cNvPr id="4" name="Rectangle: Rounded Corners 3"/>
          <p:cNvSpPr/>
          <p:nvPr/>
        </p:nvSpPr>
        <p:spPr>
          <a:xfrm>
            <a:off x="168164" y="2975993"/>
            <a:ext cx="7051620" cy="1285907"/>
          </a:xfrm>
          <a:prstGeom prst="roundRect">
            <a:avLst>
              <a:gd name="adj" fmla="val 50000"/>
            </a:avLst>
          </a:prstGeom>
          <a:solidFill>
            <a:schemeClr val="bg2">
              <a:alpha val="90000"/>
            </a:schemeClr>
          </a:soli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l-GR" sz="2800" dirty="0">
              <a:solidFill>
                <a:schemeClr val="tx1"/>
              </a:solidFill>
            </a:endParaRPr>
          </a:p>
          <a:p>
            <a:r>
              <a:rPr lang="el-GR" sz="2800" dirty="0">
                <a:solidFill>
                  <a:schemeClr val="tx1"/>
                </a:solidFill>
              </a:rPr>
              <a:t>Στροφή του Πανεπιστήμιου ΤΕΠΑΚ προς την κοινώνια και τις ανάγκες των πολιτών της</a:t>
            </a:r>
            <a:endParaRPr lang="en-US" sz="2800" dirty="0">
              <a:solidFill>
                <a:schemeClr val="tx1"/>
              </a:solidFill>
            </a:endParaRPr>
          </a:p>
          <a:p>
            <a:pPr algn="ctr"/>
            <a:endParaRPr lang="el-GR" dirty="0"/>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1" name="Picture 110"/>
          <p:cNvPicPr>
            <a:picLocks noChangeAspect="1"/>
          </p:cNvPicPr>
          <p:nvPr/>
        </p:nvPicPr>
        <p:blipFill>
          <a:blip r:embed="rId3"/>
          <a:stretch>
            <a:fillRect/>
          </a:stretch>
        </p:blipFill>
        <p:spPr>
          <a:xfrm>
            <a:off x="2" y="0"/>
            <a:ext cx="2781300" cy="2359378"/>
          </a:xfrm>
          <a:prstGeom prst="rect">
            <a:avLst/>
          </a:prstGeom>
        </p:spPr>
      </p:pic>
      <p:sp>
        <p:nvSpPr>
          <p:cNvPr id="9" name="TextBox 8"/>
          <p:cNvSpPr txBox="1"/>
          <p:nvPr/>
        </p:nvSpPr>
        <p:spPr>
          <a:xfrm>
            <a:off x="2235200" y="128700"/>
            <a:ext cx="9956800" cy="646331"/>
          </a:xfrm>
          <a:prstGeom prst="rect">
            <a:avLst/>
          </a:prstGeom>
          <a:noFill/>
        </p:spPr>
        <p:txBody>
          <a:bodyPr wrap="square">
            <a:spAutoFit/>
          </a:bodyPr>
          <a:lstStyle/>
          <a:p>
            <a:pPr algn="ctr"/>
            <a:r>
              <a:rPr lang="el-GR" sz="3600" b="1" dirty="0">
                <a:solidFill>
                  <a:srgbClr val="333333"/>
                </a:solidFill>
                <a:latin typeface="+mj-lt"/>
              </a:rPr>
              <a:t>ΣΤΟΧΟΣ ΚΑΙ ΑΠΟΣΤΟΛΗ ΤΟΥ </a:t>
            </a:r>
            <a:r>
              <a:rPr lang="el-GR" sz="3600" b="1" i="0" dirty="0">
                <a:solidFill>
                  <a:srgbClr val="333333"/>
                </a:solidFill>
                <a:effectLst/>
                <a:latin typeface="+mj-lt"/>
              </a:rPr>
              <a:t> ΤΕΠΑΚ</a:t>
            </a:r>
          </a:p>
        </p:txBody>
      </p:sp>
      <p:sp>
        <p:nvSpPr>
          <p:cNvPr id="11" name="TextBox 10"/>
          <p:cNvSpPr txBox="1"/>
          <p:nvPr/>
        </p:nvSpPr>
        <p:spPr>
          <a:xfrm>
            <a:off x="2682764" y="1001124"/>
            <a:ext cx="9509235" cy="1508105"/>
          </a:xfrm>
          <a:prstGeom prst="rect">
            <a:avLst/>
          </a:prstGeom>
          <a:noFill/>
        </p:spPr>
        <p:txBody>
          <a:bodyPr wrap="square">
            <a:spAutoFit/>
          </a:bodyPr>
          <a:lstStyle/>
          <a:p>
            <a:pPr algn="just"/>
            <a:r>
              <a:rPr lang="el-GR" sz="2400" dirty="0"/>
              <a:t>Να καταστεί καταλυτικός αρωγός της Πολιτείας και της κοινωνίας. Συγκεκριμένα</a:t>
            </a:r>
            <a:r>
              <a:rPr lang="el-GR" sz="2400" dirty="0">
                <a:solidFill>
                  <a:srgbClr val="333333"/>
                </a:solidFill>
              </a:rPr>
              <a:t>, η αποστολή επικεντρώνεται στη δημιουργία προστιθέμενης αξίας με δράσεις που αφορούν στους ακόλουθους τέσσερεις άξονες:</a:t>
            </a:r>
          </a:p>
          <a:p>
            <a:endParaRPr lang="el-GR" sz="2000" dirty="0"/>
          </a:p>
        </p:txBody>
      </p:sp>
      <p:pic>
        <p:nvPicPr>
          <p:cNvPr id="2" name="Picture 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24178" y="2220086"/>
            <a:ext cx="12067822" cy="4637914"/>
          </a:xfrm>
          <a:prstGeom prst="rect">
            <a:avLst/>
          </a:prstGeom>
          <a:noFill/>
          <a:ln>
            <a:noFill/>
          </a:ln>
          <a:effectLst>
            <a:softEdge rad="101600"/>
          </a:effectLst>
        </p:spPr>
      </p:pic>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1" name="Picture 110"/>
          <p:cNvPicPr>
            <a:picLocks noChangeAspect="1"/>
          </p:cNvPicPr>
          <p:nvPr/>
        </p:nvPicPr>
        <p:blipFill>
          <a:blip r:embed="rId2"/>
          <a:stretch>
            <a:fillRect/>
          </a:stretch>
        </p:blipFill>
        <p:spPr>
          <a:xfrm>
            <a:off x="0" y="40230"/>
            <a:ext cx="2781300" cy="1638300"/>
          </a:xfrm>
          <a:prstGeom prst="rect">
            <a:avLst/>
          </a:prstGeom>
        </p:spPr>
      </p:pic>
      <p:sp>
        <p:nvSpPr>
          <p:cNvPr id="9" name="TextBox 8"/>
          <p:cNvSpPr txBox="1"/>
          <p:nvPr/>
        </p:nvSpPr>
        <p:spPr>
          <a:xfrm>
            <a:off x="2573401" y="213049"/>
            <a:ext cx="9225664" cy="646331"/>
          </a:xfrm>
          <a:prstGeom prst="rect">
            <a:avLst/>
          </a:prstGeom>
          <a:noFill/>
        </p:spPr>
        <p:txBody>
          <a:bodyPr wrap="square">
            <a:spAutoFit/>
          </a:bodyPr>
          <a:lstStyle/>
          <a:p>
            <a:pPr algn="ctr"/>
            <a:r>
              <a:rPr lang="el-GR" sz="3600" b="1" dirty="0">
                <a:solidFill>
                  <a:srgbClr val="333333"/>
                </a:solidFill>
              </a:rPr>
              <a:t>ΣΤΟΧΟΣ ΚΑΙ ΑΠΟΣΤΟΛΗ ΤΟΥ  ΤΕΠΑΚ</a:t>
            </a:r>
          </a:p>
        </p:txBody>
      </p:sp>
      <p:graphicFrame>
        <p:nvGraphicFramePr>
          <p:cNvPr id="6" name="Diagram 5">
            <a:extLst>
              <a:ext uri="{FF2B5EF4-FFF2-40B4-BE49-F238E27FC236}">
                <a16:creationId xmlns:a16="http://schemas.microsoft.com/office/drawing/2014/main" id="{67AE0F90-4A7D-AC43-0FA9-20D0B4275044}"/>
              </a:ext>
            </a:extLst>
          </p:cNvPr>
          <p:cNvGraphicFramePr/>
          <p:nvPr>
            <p:extLst>
              <p:ext uri="{D42A27DB-BD31-4B8C-83A1-F6EECF244321}">
                <p14:modId xmlns:p14="http://schemas.microsoft.com/office/powerpoint/2010/main" val="1415044289"/>
              </p:ext>
            </p:extLst>
          </p:nvPr>
        </p:nvGraphicFramePr>
        <p:xfrm>
          <a:off x="451557" y="1099932"/>
          <a:ext cx="11347508"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6">
                                            <p:graphicEl>
                                              <a:dgm id="{4577FA7A-4CF5-4923-B993-00BA19DF349A}"/>
                                            </p:graphicEl>
                                          </p:spTgt>
                                        </p:tgtEl>
                                        <p:attrNameLst>
                                          <p:attrName>style.visibility</p:attrName>
                                        </p:attrNameLst>
                                      </p:cBhvr>
                                      <p:to>
                                        <p:strVal val="visible"/>
                                      </p:to>
                                    </p:set>
                                    <p:animEffect transition="in" filter="wheel(1)">
                                      <p:cBhvr>
                                        <p:cTn id="7" dur="500"/>
                                        <p:tgtEl>
                                          <p:spTgt spid="6">
                                            <p:graphicEl>
                                              <a:dgm id="{4577FA7A-4CF5-4923-B993-00BA19DF349A}"/>
                                            </p:graphicEl>
                                          </p:spTgt>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6">
                                            <p:graphicEl>
                                              <a:dgm id="{6B4084CD-C58E-4E5E-BEF8-997B3D66C8BD}"/>
                                            </p:graphicEl>
                                          </p:spTgt>
                                        </p:tgtEl>
                                        <p:attrNameLst>
                                          <p:attrName>style.visibility</p:attrName>
                                        </p:attrNameLst>
                                      </p:cBhvr>
                                      <p:to>
                                        <p:strVal val="visible"/>
                                      </p:to>
                                    </p:set>
                                    <p:animEffect transition="in" filter="wheel(1)">
                                      <p:cBhvr>
                                        <p:cTn id="11" dur="1000"/>
                                        <p:tgtEl>
                                          <p:spTgt spid="6">
                                            <p:graphicEl>
                                              <a:dgm id="{6B4084CD-C58E-4E5E-BEF8-997B3D66C8BD}"/>
                                            </p:graphicEl>
                                          </p:spTgt>
                                        </p:tgtEl>
                                      </p:cBhvr>
                                    </p:animEffect>
                                  </p:childTnLst>
                                </p:cTn>
                              </p:par>
                            </p:childTnLst>
                          </p:cTn>
                        </p:par>
                        <p:par>
                          <p:cTn id="12" fill="hold">
                            <p:stCondLst>
                              <p:cond delay="1500"/>
                            </p:stCondLst>
                            <p:childTnLst>
                              <p:par>
                                <p:cTn id="13" presetID="21" presetClass="entr" presetSubtype="1" fill="hold" grpId="0" nodeType="afterEffect">
                                  <p:stCondLst>
                                    <p:cond delay="0"/>
                                  </p:stCondLst>
                                  <p:childTnLst>
                                    <p:set>
                                      <p:cBhvr>
                                        <p:cTn id="14" dur="1" fill="hold">
                                          <p:stCondLst>
                                            <p:cond delay="0"/>
                                          </p:stCondLst>
                                        </p:cTn>
                                        <p:tgtEl>
                                          <p:spTgt spid="6">
                                            <p:graphicEl>
                                              <a:dgm id="{0B6609CA-6C33-4118-B12C-E62A58FAEFE0}"/>
                                            </p:graphicEl>
                                          </p:spTgt>
                                        </p:tgtEl>
                                        <p:attrNameLst>
                                          <p:attrName>style.visibility</p:attrName>
                                        </p:attrNameLst>
                                      </p:cBhvr>
                                      <p:to>
                                        <p:strVal val="visible"/>
                                      </p:to>
                                    </p:set>
                                    <p:animEffect transition="in" filter="wheel(1)">
                                      <p:cBhvr>
                                        <p:cTn id="15" dur="1000"/>
                                        <p:tgtEl>
                                          <p:spTgt spid="6">
                                            <p:graphicEl>
                                              <a:dgm id="{0B6609CA-6C33-4118-B12C-E62A58FAEFE0}"/>
                                            </p:graphicEl>
                                          </p:spTgt>
                                        </p:tgtEl>
                                      </p:cBhvr>
                                    </p:animEffect>
                                  </p:childTnLst>
                                </p:cTn>
                              </p:par>
                            </p:childTnLst>
                          </p:cTn>
                        </p:par>
                        <p:par>
                          <p:cTn id="16" fill="hold">
                            <p:stCondLst>
                              <p:cond delay="2500"/>
                            </p:stCondLst>
                            <p:childTnLst>
                              <p:par>
                                <p:cTn id="17" presetID="21" presetClass="entr" presetSubtype="1" fill="hold" grpId="0" nodeType="afterEffect">
                                  <p:stCondLst>
                                    <p:cond delay="0"/>
                                  </p:stCondLst>
                                  <p:childTnLst>
                                    <p:set>
                                      <p:cBhvr>
                                        <p:cTn id="18" dur="1" fill="hold">
                                          <p:stCondLst>
                                            <p:cond delay="0"/>
                                          </p:stCondLst>
                                        </p:cTn>
                                        <p:tgtEl>
                                          <p:spTgt spid="6">
                                            <p:graphicEl>
                                              <a:dgm id="{F7C6C4BC-090D-4C9F-9D9C-ED167E9595F7}"/>
                                            </p:graphicEl>
                                          </p:spTgt>
                                        </p:tgtEl>
                                        <p:attrNameLst>
                                          <p:attrName>style.visibility</p:attrName>
                                        </p:attrNameLst>
                                      </p:cBhvr>
                                      <p:to>
                                        <p:strVal val="visible"/>
                                      </p:to>
                                    </p:set>
                                    <p:animEffect transition="in" filter="wheel(1)">
                                      <p:cBhvr>
                                        <p:cTn id="19" dur="1000"/>
                                        <p:tgtEl>
                                          <p:spTgt spid="6">
                                            <p:graphicEl>
                                              <a:dgm id="{F7C6C4BC-090D-4C9F-9D9C-ED167E9595F7}"/>
                                            </p:graphicEl>
                                          </p:spTgt>
                                        </p:tgtEl>
                                      </p:cBhvr>
                                    </p:animEffect>
                                  </p:childTnLst>
                                </p:cTn>
                              </p:par>
                            </p:childTnLst>
                          </p:cTn>
                        </p:par>
                        <p:par>
                          <p:cTn id="20" fill="hold">
                            <p:stCondLst>
                              <p:cond delay="3500"/>
                            </p:stCondLst>
                            <p:childTnLst>
                              <p:par>
                                <p:cTn id="21" presetID="21" presetClass="entr" presetSubtype="1" fill="hold" grpId="0" nodeType="afterEffect">
                                  <p:stCondLst>
                                    <p:cond delay="0"/>
                                  </p:stCondLst>
                                  <p:childTnLst>
                                    <p:set>
                                      <p:cBhvr>
                                        <p:cTn id="22" dur="1" fill="hold">
                                          <p:stCondLst>
                                            <p:cond delay="0"/>
                                          </p:stCondLst>
                                        </p:cTn>
                                        <p:tgtEl>
                                          <p:spTgt spid="6">
                                            <p:graphicEl>
                                              <a:dgm id="{A095E098-7F5E-477D-897B-59F48C670A41}"/>
                                            </p:graphicEl>
                                          </p:spTgt>
                                        </p:tgtEl>
                                        <p:attrNameLst>
                                          <p:attrName>style.visibility</p:attrName>
                                        </p:attrNameLst>
                                      </p:cBhvr>
                                      <p:to>
                                        <p:strVal val="visible"/>
                                      </p:to>
                                    </p:set>
                                    <p:animEffect transition="in" filter="wheel(1)">
                                      <p:cBhvr>
                                        <p:cTn id="23" dur="1000"/>
                                        <p:tgtEl>
                                          <p:spTgt spid="6">
                                            <p:graphicEl>
                                              <a:dgm id="{A095E098-7F5E-477D-897B-59F48C670A41}"/>
                                            </p:graphicEl>
                                          </p:spTgt>
                                        </p:tgtEl>
                                      </p:cBhvr>
                                    </p:animEffect>
                                  </p:childTnLst>
                                </p:cTn>
                              </p:par>
                            </p:childTnLst>
                          </p:cTn>
                        </p:par>
                        <p:par>
                          <p:cTn id="24" fill="hold">
                            <p:stCondLst>
                              <p:cond delay="4500"/>
                            </p:stCondLst>
                            <p:childTnLst>
                              <p:par>
                                <p:cTn id="25" presetID="21" presetClass="entr" presetSubtype="1" fill="hold" grpId="0" nodeType="afterEffect">
                                  <p:stCondLst>
                                    <p:cond delay="0"/>
                                  </p:stCondLst>
                                  <p:childTnLst>
                                    <p:set>
                                      <p:cBhvr>
                                        <p:cTn id="26" dur="1" fill="hold">
                                          <p:stCondLst>
                                            <p:cond delay="0"/>
                                          </p:stCondLst>
                                        </p:cTn>
                                        <p:tgtEl>
                                          <p:spTgt spid="6">
                                            <p:graphicEl>
                                              <a:dgm id="{08338AAB-A362-46ED-BE4C-6B167651A6CC}"/>
                                            </p:graphicEl>
                                          </p:spTgt>
                                        </p:tgtEl>
                                        <p:attrNameLst>
                                          <p:attrName>style.visibility</p:attrName>
                                        </p:attrNameLst>
                                      </p:cBhvr>
                                      <p:to>
                                        <p:strVal val="visible"/>
                                      </p:to>
                                    </p:set>
                                    <p:animEffect transition="in" filter="wheel(1)">
                                      <p:cBhvr>
                                        <p:cTn id="27" dur="1000"/>
                                        <p:tgtEl>
                                          <p:spTgt spid="6">
                                            <p:graphicEl>
                                              <a:dgm id="{08338AAB-A362-46ED-BE4C-6B167651A6CC}"/>
                                            </p:graphicEl>
                                          </p:spTgt>
                                        </p:tgtEl>
                                      </p:cBhvr>
                                    </p:animEffect>
                                  </p:childTnLst>
                                </p:cTn>
                              </p:par>
                            </p:childTnLst>
                          </p:cTn>
                        </p:par>
                        <p:par>
                          <p:cTn id="28" fill="hold">
                            <p:stCondLst>
                              <p:cond delay="5500"/>
                            </p:stCondLst>
                            <p:childTnLst>
                              <p:par>
                                <p:cTn id="29" presetID="21" presetClass="entr" presetSubtype="1" fill="hold" grpId="0" nodeType="afterEffect">
                                  <p:stCondLst>
                                    <p:cond delay="0"/>
                                  </p:stCondLst>
                                  <p:childTnLst>
                                    <p:set>
                                      <p:cBhvr>
                                        <p:cTn id="30" dur="1" fill="hold">
                                          <p:stCondLst>
                                            <p:cond delay="0"/>
                                          </p:stCondLst>
                                        </p:cTn>
                                        <p:tgtEl>
                                          <p:spTgt spid="6">
                                            <p:graphicEl>
                                              <a:dgm id="{EDDEB509-48A1-4AF0-AAFF-8656478ED785}"/>
                                            </p:graphicEl>
                                          </p:spTgt>
                                        </p:tgtEl>
                                        <p:attrNameLst>
                                          <p:attrName>style.visibility</p:attrName>
                                        </p:attrNameLst>
                                      </p:cBhvr>
                                      <p:to>
                                        <p:strVal val="visible"/>
                                      </p:to>
                                    </p:set>
                                    <p:animEffect transition="in" filter="wheel(1)">
                                      <p:cBhvr>
                                        <p:cTn id="31" dur="1000"/>
                                        <p:tgtEl>
                                          <p:spTgt spid="6">
                                            <p:graphicEl>
                                              <a:dgm id="{EDDEB509-48A1-4AF0-AAFF-8656478ED785}"/>
                                            </p:graphicEl>
                                          </p:spTgt>
                                        </p:tgtEl>
                                      </p:cBhvr>
                                    </p:animEffect>
                                  </p:childTnLst>
                                </p:cTn>
                              </p:par>
                            </p:childTnLst>
                          </p:cTn>
                        </p:par>
                        <p:par>
                          <p:cTn id="32" fill="hold">
                            <p:stCondLst>
                              <p:cond delay="6500"/>
                            </p:stCondLst>
                            <p:childTnLst>
                              <p:par>
                                <p:cTn id="33" presetID="21" presetClass="entr" presetSubtype="1" fill="hold" grpId="0" nodeType="afterEffect">
                                  <p:stCondLst>
                                    <p:cond delay="0"/>
                                  </p:stCondLst>
                                  <p:childTnLst>
                                    <p:set>
                                      <p:cBhvr>
                                        <p:cTn id="34" dur="1" fill="hold">
                                          <p:stCondLst>
                                            <p:cond delay="0"/>
                                          </p:stCondLst>
                                        </p:cTn>
                                        <p:tgtEl>
                                          <p:spTgt spid="6">
                                            <p:graphicEl>
                                              <a:dgm id="{E9035606-B0F2-4CC4-9C45-563762E1BDD3}"/>
                                            </p:graphicEl>
                                          </p:spTgt>
                                        </p:tgtEl>
                                        <p:attrNameLst>
                                          <p:attrName>style.visibility</p:attrName>
                                        </p:attrNameLst>
                                      </p:cBhvr>
                                      <p:to>
                                        <p:strVal val="visible"/>
                                      </p:to>
                                    </p:set>
                                    <p:animEffect transition="in" filter="wheel(1)">
                                      <p:cBhvr>
                                        <p:cTn id="35" dur="1000"/>
                                        <p:tgtEl>
                                          <p:spTgt spid="6">
                                            <p:graphicEl>
                                              <a:dgm id="{E9035606-B0F2-4CC4-9C45-563762E1BDD3}"/>
                                            </p:graphicEl>
                                          </p:spTgt>
                                        </p:tgtEl>
                                      </p:cBhvr>
                                    </p:animEffect>
                                  </p:childTnLst>
                                </p:cTn>
                              </p:par>
                            </p:childTnLst>
                          </p:cTn>
                        </p:par>
                        <p:par>
                          <p:cTn id="36" fill="hold">
                            <p:stCondLst>
                              <p:cond delay="7500"/>
                            </p:stCondLst>
                            <p:childTnLst>
                              <p:par>
                                <p:cTn id="37" presetID="21" presetClass="entr" presetSubtype="1" fill="hold" grpId="0" nodeType="afterEffect">
                                  <p:stCondLst>
                                    <p:cond delay="0"/>
                                  </p:stCondLst>
                                  <p:childTnLst>
                                    <p:set>
                                      <p:cBhvr>
                                        <p:cTn id="38" dur="1" fill="hold">
                                          <p:stCondLst>
                                            <p:cond delay="0"/>
                                          </p:stCondLst>
                                        </p:cTn>
                                        <p:tgtEl>
                                          <p:spTgt spid="6">
                                            <p:graphicEl>
                                              <a:dgm id="{7D91DF97-1731-4E61-8114-BA14583B4E87}"/>
                                            </p:graphicEl>
                                          </p:spTgt>
                                        </p:tgtEl>
                                        <p:attrNameLst>
                                          <p:attrName>style.visibility</p:attrName>
                                        </p:attrNameLst>
                                      </p:cBhvr>
                                      <p:to>
                                        <p:strVal val="visible"/>
                                      </p:to>
                                    </p:set>
                                    <p:animEffect transition="in" filter="wheel(1)">
                                      <p:cBhvr>
                                        <p:cTn id="39" dur="1000"/>
                                        <p:tgtEl>
                                          <p:spTgt spid="6">
                                            <p:graphicEl>
                                              <a:dgm id="{7D91DF97-1731-4E61-8114-BA14583B4E87}"/>
                                            </p:graphicEl>
                                          </p:spTgt>
                                        </p:tgtEl>
                                      </p:cBhvr>
                                    </p:animEffect>
                                  </p:childTnLst>
                                </p:cTn>
                              </p:par>
                            </p:childTnLst>
                          </p:cTn>
                        </p:par>
                        <p:par>
                          <p:cTn id="40" fill="hold">
                            <p:stCondLst>
                              <p:cond delay="8500"/>
                            </p:stCondLst>
                            <p:childTnLst>
                              <p:par>
                                <p:cTn id="41" presetID="21" presetClass="entr" presetSubtype="1" fill="hold" grpId="0" nodeType="afterEffect">
                                  <p:stCondLst>
                                    <p:cond delay="0"/>
                                  </p:stCondLst>
                                  <p:childTnLst>
                                    <p:set>
                                      <p:cBhvr>
                                        <p:cTn id="42" dur="1" fill="hold">
                                          <p:stCondLst>
                                            <p:cond delay="0"/>
                                          </p:stCondLst>
                                        </p:cTn>
                                        <p:tgtEl>
                                          <p:spTgt spid="6">
                                            <p:graphicEl>
                                              <a:dgm id="{0D113CD5-F5D4-4135-B7EA-BF15A353CA08}"/>
                                            </p:graphicEl>
                                          </p:spTgt>
                                        </p:tgtEl>
                                        <p:attrNameLst>
                                          <p:attrName>style.visibility</p:attrName>
                                        </p:attrNameLst>
                                      </p:cBhvr>
                                      <p:to>
                                        <p:strVal val="visible"/>
                                      </p:to>
                                    </p:set>
                                    <p:animEffect transition="in" filter="wheel(1)">
                                      <p:cBhvr>
                                        <p:cTn id="43" dur="1000"/>
                                        <p:tgtEl>
                                          <p:spTgt spid="6">
                                            <p:graphicEl>
                                              <a:dgm id="{0D113CD5-F5D4-4135-B7EA-BF15A353CA08}"/>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uiExpand="1">
        <p:bldSub>
          <a:bldDgm bld="one"/>
        </p:bldSub>
      </p:bldGraphic>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846DEB7-2E05-49CD-8952-747A2F9CC1F4}"/>
              </a:ext>
            </a:extLst>
          </p:cNvPr>
          <p:cNvSpPr>
            <a:spLocks noGrp="1"/>
          </p:cNvSpPr>
          <p:nvPr>
            <p:ph type="title"/>
          </p:nvPr>
        </p:nvSpPr>
        <p:spPr>
          <a:xfrm>
            <a:off x="0" y="0"/>
            <a:ext cx="12192000" cy="558266"/>
          </a:xfrm>
        </p:spPr>
        <p:txBody>
          <a:bodyPr>
            <a:noAutofit/>
          </a:bodyPr>
          <a:lstStyle/>
          <a:p>
            <a:pPr algn="ctr"/>
            <a:br>
              <a:rPr lang="el-GR" sz="2000" dirty="0"/>
            </a:br>
            <a:r>
              <a:rPr lang="el-GR" sz="2000" b="1" dirty="0"/>
              <a:t>ΣΥΝΕΡΓΑΣΙΑ ΤΕΠΑΚ ΜΕ ΟΚΥΠΥ</a:t>
            </a:r>
            <a:r>
              <a:rPr lang="el-GR" sz="2000" b="1" i="1" dirty="0"/>
              <a:t> (Συμπληρωματική προς το ΓΕΣΥ)</a:t>
            </a:r>
            <a:br>
              <a:rPr lang="el-GR" sz="2400" dirty="0"/>
            </a:br>
            <a:endParaRPr lang="el-GR" sz="2400" dirty="0"/>
          </a:p>
        </p:txBody>
      </p:sp>
      <p:graphicFrame>
        <p:nvGraphicFramePr>
          <p:cNvPr id="5" name="Content Placeholder 4">
            <a:extLst>
              <a:ext uri="{FF2B5EF4-FFF2-40B4-BE49-F238E27FC236}">
                <a16:creationId xmlns:a16="http://schemas.microsoft.com/office/drawing/2014/main" id="{0CDFC82E-8D54-4652-823B-DDE3CF15F716}"/>
              </a:ext>
            </a:extLst>
          </p:cNvPr>
          <p:cNvGraphicFramePr>
            <a:graphicFrameLocks noGrp="1"/>
          </p:cNvGraphicFramePr>
          <p:nvPr>
            <p:ph idx="1"/>
            <p:extLst>
              <p:ext uri="{D42A27DB-BD31-4B8C-83A1-F6EECF244321}">
                <p14:modId xmlns:p14="http://schemas.microsoft.com/office/powerpoint/2010/main" val="1010293190"/>
              </p:ext>
            </p:extLst>
          </p:nvPr>
        </p:nvGraphicFramePr>
        <p:xfrm>
          <a:off x="74815" y="1299513"/>
          <a:ext cx="12042369" cy="5558487"/>
        </p:xfrm>
        <a:graphic>
          <a:graphicData uri="http://schemas.openxmlformats.org/drawingml/2006/table">
            <a:tbl>
              <a:tblPr firstRow="1" firstCol="1" bandRow="1">
                <a:tableStyleId>{5C22544A-7EE6-4342-B048-85BDC9FD1C3A}</a:tableStyleId>
              </a:tblPr>
              <a:tblGrid>
                <a:gridCol w="3487662">
                  <a:extLst>
                    <a:ext uri="{9D8B030D-6E8A-4147-A177-3AD203B41FA5}">
                      <a16:colId xmlns:a16="http://schemas.microsoft.com/office/drawing/2014/main" val="888151850"/>
                    </a:ext>
                  </a:extLst>
                </a:gridCol>
                <a:gridCol w="2949531">
                  <a:extLst>
                    <a:ext uri="{9D8B030D-6E8A-4147-A177-3AD203B41FA5}">
                      <a16:colId xmlns:a16="http://schemas.microsoft.com/office/drawing/2014/main" val="3376013094"/>
                    </a:ext>
                  </a:extLst>
                </a:gridCol>
                <a:gridCol w="2471929">
                  <a:extLst>
                    <a:ext uri="{9D8B030D-6E8A-4147-A177-3AD203B41FA5}">
                      <a16:colId xmlns:a16="http://schemas.microsoft.com/office/drawing/2014/main" val="1622837755"/>
                    </a:ext>
                  </a:extLst>
                </a:gridCol>
                <a:gridCol w="3022509">
                  <a:extLst>
                    <a:ext uri="{9D8B030D-6E8A-4147-A177-3AD203B41FA5}">
                      <a16:colId xmlns:a16="http://schemas.microsoft.com/office/drawing/2014/main" val="2383475471"/>
                    </a:ext>
                  </a:extLst>
                </a:gridCol>
                <a:gridCol w="110738">
                  <a:extLst>
                    <a:ext uri="{9D8B030D-6E8A-4147-A177-3AD203B41FA5}">
                      <a16:colId xmlns:a16="http://schemas.microsoft.com/office/drawing/2014/main" val="2019780416"/>
                    </a:ext>
                  </a:extLst>
                </a:gridCol>
              </a:tblGrid>
              <a:tr h="333938">
                <a:tc gridSpan="5">
                  <a:txBody>
                    <a:bodyPr/>
                    <a:lstStyle/>
                    <a:p>
                      <a:pPr algn="ctr">
                        <a:lnSpc>
                          <a:spcPct val="107000"/>
                        </a:lnSpc>
                        <a:spcAft>
                          <a:spcPts val="0"/>
                        </a:spcAft>
                      </a:pPr>
                      <a:endParaRPr lang="el-GR" sz="1400" dirty="0">
                        <a:effectLst/>
                        <a:latin typeface="+mj-lt"/>
                        <a:ea typeface="Calibri" panose="020F0502020204030204" pitchFamily="34" charset="0"/>
                        <a:cs typeface="Times New Roman" panose="02020603050405020304" pitchFamily="18" charset="0"/>
                      </a:endParaRPr>
                    </a:p>
                  </a:txBody>
                  <a:tcPr marL="31247" marR="31247" marT="0" marB="0"/>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82617807"/>
                  </a:ext>
                </a:extLst>
              </a:tr>
              <a:tr h="5224549">
                <a:tc>
                  <a:txBody>
                    <a:bodyPr/>
                    <a:lstStyle/>
                    <a:p>
                      <a:pPr marL="342900" lvl="0" indent="-342900">
                        <a:lnSpc>
                          <a:spcPct val="107000"/>
                        </a:lnSpc>
                        <a:spcAft>
                          <a:spcPts val="800"/>
                        </a:spcAft>
                        <a:buFont typeface="+mj-lt"/>
                        <a:buAutoNum type="arabicPeriod"/>
                      </a:pPr>
                      <a:r>
                        <a:rPr lang="el-GR" sz="1400" dirty="0">
                          <a:effectLst/>
                          <a:latin typeface="+mj-lt"/>
                        </a:rPr>
                        <a:t>Εργαστήρια εκπαίδευσης, ανάπτυξης δεξιοτήτων και στήριξης οικογενειών και άτυπων φροντιστών ατόμων με νόσο </a:t>
                      </a:r>
                      <a:r>
                        <a:rPr lang="en-US" sz="1400" dirty="0">
                          <a:effectLst/>
                          <a:latin typeface="+mj-lt"/>
                        </a:rPr>
                        <a:t>Alzheimer </a:t>
                      </a:r>
                      <a:r>
                        <a:rPr lang="el-GR" sz="1400" dirty="0">
                          <a:effectLst/>
                          <a:latin typeface="+mj-lt"/>
                        </a:rPr>
                        <a:t>και άλλα είδη άνοιας</a:t>
                      </a:r>
                    </a:p>
                    <a:p>
                      <a:pPr marL="0" lvl="0" indent="0">
                        <a:lnSpc>
                          <a:spcPct val="107000"/>
                        </a:lnSpc>
                        <a:spcAft>
                          <a:spcPts val="800"/>
                        </a:spcAft>
                        <a:buFont typeface="+mj-lt"/>
                        <a:buNone/>
                      </a:pPr>
                      <a:endParaRPr lang="el-GR" sz="1400" dirty="0">
                        <a:effectLst/>
                        <a:latin typeface="+mj-lt"/>
                      </a:endParaRPr>
                    </a:p>
                    <a:p>
                      <a:pPr marL="0" lvl="0" indent="0">
                        <a:lnSpc>
                          <a:spcPct val="107000"/>
                        </a:lnSpc>
                        <a:spcAft>
                          <a:spcPts val="800"/>
                        </a:spcAft>
                        <a:buFont typeface="+mj-lt"/>
                        <a:buNone/>
                      </a:pPr>
                      <a:endParaRPr lang="el-GR" sz="1400" dirty="0">
                        <a:effectLst/>
                        <a:latin typeface="+mj-lt"/>
                      </a:endParaRPr>
                    </a:p>
                    <a:p>
                      <a:pPr marL="342900" lvl="0" indent="-342900">
                        <a:lnSpc>
                          <a:spcPct val="107000"/>
                        </a:lnSpc>
                        <a:spcAft>
                          <a:spcPts val="800"/>
                        </a:spcAft>
                        <a:buFont typeface="+mj-lt"/>
                        <a:buAutoNum type="arabicPeriod"/>
                      </a:pPr>
                      <a:r>
                        <a:rPr lang="el-GR" sz="1400" dirty="0">
                          <a:effectLst/>
                          <a:latin typeface="+mj-lt"/>
                        </a:rPr>
                        <a:t>Εργαστήρια εκπαίδευσης επαγγελματιών φροντιστών ατόμων με  νόσο Alzheimer και άλλα είδη άνοιας</a:t>
                      </a:r>
                    </a:p>
                    <a:p>
                      <a:pPr marL="0" lvl="0" indent="0">
                        <a:lnSpc>
                          <a:spcPct val="107000"/>
                        </a:lnSpc>
                        <a:spcAft>
                          <a:spcPts val="800"/>
                        </a:spcAft>
                        <a:buFont typeface="+mj-lt"/>
                        <a:buNone/>
                      </a:pPr>
                      <a:endParaRPr lang="el-GR" sz="1400" dirty="0">
                        <a:effectLst/>
                        <a:latin typeface="+mj-lt"/>
                      </a:endParaRPr>
                    </a:p>
                    <a:p>
                      <a:pPr marL="0" lvl="0" indent="0">
                        <a:lnSpc>
                          <a:spcPct val="107000"/>
                        </a:lnSpc>
                        <a:spcAft>
                          <a:spcPts val="800"/>
                        </a:spcAft>
                        <a:buFont typeface="+mj-lt"/>
                        <a:buNone/>
                      </a:pPr>
                      <a:endParaRPr lang="el-GR" sz="1400" dirty="0">
                        <a:effectLst/>
                        <a:latin typeface="+mj-lt"/>
                      </a:endParaRPr>
                    </a:p>
                    <a:p>
                      <a:pPr marL="342900" lvl="0" indent="-342900">
                        <a:lnSpc>
                          <a:spcPct val="107000"/>
                        </a:lnSpc>
                        <a:spcAft>
                          <a:spcPts val="800"/>
                        </a:spcAft>
                        <a:buFont typeface="+mj-lt"/>
                        <a:buAutoNum type="arabicPeriod"/>
                      </a:pPr>
                      <a:r>
                        <a:rPr lang="el-GR" sz="1400" dirty="0">
                          <a:effectLst/>
                          <a:latin typeface="+mj-lt"/>
                        </a:rPr>
                        <a:t>Εργαστήρια εκπαίδευσης επαγγελματιών νοσηλευτών που ασχολούνται με την φροντίδα ατόμων με  νόσο Alzheimer και άλλα είδη άνοιας</a:t>
                      </a:r>
                      <a:endParaRPr lang="el-GR" sz="1400" dirty="0">
                        <a:effectLst/>
                        <a:latin typeface="+mj-lt"/>
                        <a:ea typeface="Calibri" panose="020F0502020204030204" pitchFamily="34" charset="0"/>
                        <a:cs typeface="Times New Roman" panose="02020603050405020304" pitchFamily="18" charset="0"/>
                      </a:endParaRPr>
                    </a:p>
                  </a:txBody>
                  <a:tcPr marL="31247" marR="31247" marT="0" marB="0"/>
                </a:tc>
                <a:tc>
                  <a:txBody>
                    <a:bodyPr/>
                    <a:lstStyle/>
                    <a:p>
                      <a:pPr marL="342900" lvl="0" indent="-342900">
                        <a:lnSpc>
                          <a:spcPct val="107000"/>
                        </a:lnSpc>
                        <a:spcAft>
                          <a:spcPts val="0"/>
                        </a:spcAft>
                        <a:buFont typeface="+mj-lt"/>
                        <a:buAutoNum type="arabicPeriod"/>
                      </a:pPr>
                      <a:r>
                        <a:rPr lang="el-GR" sz="1400" dirty="0">
                          <a:effectLst/>
                          <a:latin typeface="+mj-lt"/>
                        </a:rPr>
                        <a:t>Αύξηση των γνώσεων και δεξιοτήτων στη διαχείριση των προκλήσεων της φροντίδας του ατόμου με άνοια</a:t>
                      </a:r>
                    </a:p>
                    <a:p>
                      <a:pPr marL="342900" lvl="0" indent="-342900">
                        <a:lnSpc>
                          <a:spcPct val="107000"/>
                        </a:lnSpc>
                        <a:spcAft>
                          <a:spcPts val="0"/>
                        </a:spcAft>
                        <a:buFont typeface="+mj-lt"/>
                        <a:buAutoNum type="arabicPeriod"/>
                      </a:pPr>
                      <a:endParaRPr lang="el-GR" sz="1400" dirty="0">
                        <a:effectLst/>
                        <a:latin typeface="+mj-lt"/>
                      </a:endParaRPr>
                    </a:p>
                    <a:p>
                      <a:pPr marL="342900" lvl="0" indent="-342900">
                        <a:lnSpc>
                          <a:spcPct val="107000"/>
                        </a:lnSpc>
                        <a:spcAft>
                          <a:spcPts val="0"/>
                        </a:spcAft>
                        <a:buFont typeface="+mj-lt"/>
                        <a:buAutoNum type="arabicPeriod"/>
                      </a:pPr>
                      <a:r>
                        <a:rPr lang="el-GR" sz="1400" dirty="0">
                          <a:effectLst/>
                          <a:latin typeface="+mj-lt"/>
                        </a:rPr>
                        <a:t>Ανάπτυξη στρατηγικών αντιμετώπισης και επίλυσης προβλημάτων</a:t>
                      </a:r>
                    </a:p>
                    <a:p>
                      <a:pPr marL="342900" lvl="0" indent="-342900">
                        <a:lnSpc>
                          <a:spcPct val="107000"/>
                        </a:lnSpc>
                        <a:spcAft>
                          <a:spcPts val="0"/>
                        </a:spcAft>
                        <a:buFont typeface="+mj-lt"/>
                        <a:buAutoNum type="arabicPeriod"/>
                      </a:pPr>
                      <a:endParaRPr lang="el-GR" sz="1400" dirty="0">
                        <a:effectLst/>
                        <a:latin typeface="+mj-lt"/>
                      </a:endParaRPr>
                    </a:p>
                    <a:p>
                      <a:pPr marL="342900" lvl="0" indent="-342900">
                        <a:lnSpc>
                          <a:spcPct val="107000"/>
                        </a:lnSpc>
                        <a:spcAft>
                          <a:spcPts val="0"/>
                        </a:spcAft>
                        <a:buFont typeface="+mj-lt"/>
                        <a:buAutoNum type="arabicPeriod"/>
                      </a:pPr>
                      <a:r>
                        <a:rPr lang="el-GR" sz="1400" dirty="0">
                          <a:effectLst/>
                          <a:latin typeface="+mj-lt"/>
                        </a:rPr>
                        <a:t>Μείωση της επιβάρυνσης, βελτίωση της ψυχικής υγείας και της ποιότητας ζωής των οικογενειών. Τεχνικές αυτοφροντίδας</a:t>
                      </a:r>
                    </a:p>
                    <a:p>
                      <a:pPr marL="342900" lvl="0" indent="-342900">
                        <a:lnSpc>
                          <a:spcPct val="107000"/>
                        </a:lnSpc>
                        <a:spcAft>
                          <a:spcPts val="0"/>
                        </a:spcAft>
                        <a:buFont typeface="+mj-lt"/>
                        <a:buAutoNum type="arabicPeriod"/>
                      </a:pPr>
                      <a:endParaRPr lang="el-GR" sz="1400" dirty="0">
                        <a:effectLst/>
                        <a:latin typeface="+mj-lt"/>
                      </a:endParaRPr>
                    </a:p>
                    <a:p>
                      <a:pPr marL="342900" lvl="0" indent="-342900">
                        <a:lnSpc>
                          <a:spcPct val="107000"/>
                        </a:lnSpc>
                        <a:spcAft>
                          <a:spcPts val="0"/>
                        </a:spcAft>
                        <a:buFont typeface="+mj-lt"/>
                        <a:buAutoNum type="arabicPeriod"/>
                      </a:pPr>
                      <a:r>
                        <a:rPr lang="el-GR" sz="1400" dirty="0">
                          <a:effectLst/>
                          <a:latin typeface="+mj-lt"/>
                        </a:rPr>
                        <a:t>Βελτίωση της ετοιμότητας στην παροχή φροντίδας, της εμπιστοσύνης και της αυτό-αποτελεσματικότητας στην διαχείριση του ατόμου με άνοια</a:t>
                      </a:r>
                      <a:endParaRPr lang="el-GR" sz="1400" dirty="0">
                        <a:effectLst/>
                        <a:latin typeface="+mj-lt"/>
                        <a:ea typeface="Calibri" panose="020F0502020204030204" pitchFamily="34" charset="0"/>
                        <a:cs typeface="Times New Roman" panose="02020603050405020304" pitchFamily="18" charset="0"/>
                      </a:endParaRPr>
                    </a:p>
                  </a:txBody>
                  <a:tcPr marL="31247" marR="31247" marT="0" marB="0"/>
                </a:tc>
                <a:tc>
                  <a:txBody>
                    <a:bodyPr/>
                    <a:lstStyle/>
                    <a:p>
                      <a:pPr marL="342900" indent="-342900">
                        <a:lnSpc>
                          <a:spcPct val="107000"/>
                        </a:lnSpc>
                        <a:spcAft>
                          <a:spcPts val="800"/>
                        </a:spcAft>
                        <a:buAutoNum type="arabicPeriod"/>
                      </a:pPr>
                      <a:r>
                        <a:rPr lang="el-GR" sz="1400" dirty="0">
                          <a:effectLst/>
                          <a:latin typeface="+mj-lt"/>
                        </a:rPr>
                        <a:t>Συμμετοχή/εκπαίδευση προπτυχιακών φοιτητών νοσηλευτικής </a:t>
                      </a:r>
                    </a:p>
                    <a:p>
                      <a:pPr marL="0" indent="0">
                        <a:lnSpc>
                          <a:spcPct val="107000"/>
                        </a:lnSpc>
                        <a:spcAft>
                          <a:spcPts val="800"/>
                        </a:spcAft>
                        <a:buNone/>
                      </a:pPr>
                      <a:endParaRPr lang="el-GR" sz="1400" dirty="0">
                        <a:effectLst/>
                        <a:latin typeface="+mj-lt"/>
                      </a:endParaRPr>
                    </a:p>
                    <a:p>
                      <a:pPr>
                        <a:lnSpc>
                          <a:spcPct val="107000"/>
                        </a:lnSpc>
                        <a:spcAft>
                          <a:spcPts val="800"/>
                        </a:spcAft>
                      </a:pPr>
                      <a:r>
                        <a:rPr lang="el-GR" sz="1400" dirty="0">
                          <a:effectLst/>
                          <a:latin typeface="+mj-lt"/>
                        </a:rPr>
                        <a:t>2. Συμμετοχή Διδακτορικών φοιτητών νοσηλευτικής</a:t>
                      </a:r>
                      <a:endParaRPr lang="el-GR" sz="1400" dirty="0">
                        <a:effectLst/>
                        <a:latin typeface="+mj-lt"/>
                        <a:ea typeface="Calibri" panose="020F0502020204030204" pitchFamily="34" charset="0"/>
                        <a:cs typeface="Times New Roman" panose="02020603050405020304" pitchFamily="18" charset="0"/>
                      </a:endParaRPr>
                    </a:p>
                  </a:txBody>
                  <a:tcPr marL="31247" marR="31247" marT="0" marB="0"/>
                </a:tc>
                <a:tc>
                  <a:txBody>
                    <a:bodyPr/>
                    <a:lstStyle/>
                    <a:p>
                      <a:pPr>
                        <a:lnSpc>
                          <a:spcPct val="107000"/>
                        </a:lnSpc>
                        <a:spcAft>
                          <a:spcPts val="0"/>
                        </a:spcAft>
                      </a:pPr>
                      <a:r>
                        <a:rPr lang="el-GR" sz="1200" dirty="0">
                          <a:effectLst/>
                          <a:latin typeface="+mj-lt"/>
                        </a:rPr>
                        <a:t>Το πρόγραμμα είναι σε εφαρμογή από 5/2024 </a:t>
                      </a:r>
                    </a:p>
                    <a:p>
                      <a:pPr>
                        <a:lnSpc>
                          <a:spcPct val="107000"/>
                        </a:lnSpc>
                        <a:spcAft>
                          <a:spcPts val="0"/>
                        </a:spcAft>
                      </a:pPr>
                      <a:endParaRPr lang="el-GR" sz="1200" dirty="0">
                        <a:effectLst/>
                        <a:latin typeface="+mj-lt"/>
                      </a:endParaRPr>
                    </a:p>
                    <a:p>
                      <a:pPr>
                        <a:lnSpc>
                          <a:spcPct val="107000"/>
                        </a:lnSpc>
                        <a:spcAft>
                          <a:spcPts val="0"/>
                        </a:spcAft>
                      </a:pPr>
                      <a:r>
                        <a:rPr lang="el-GR" sz="1200" dirty="0">
                          <a:effectLst/>
                          <a:latin typeface="+mj-lt"/>
                        </a:rPr>
                        <a:t>Ο </a:t>
                      </a:r>
                      <a:r>
                        <a:rPr lang="el-GR" sz="1200" dirty="0" err="1">
                          <a:effectLst/>
                          <a:latin typeface="+mj-lt"/>
                        </a:rPr>
                        <a:t>επιπολασμός</a:t>
                      </a:r>
                      <a:r>
                        <a:rPr lang="el-GR" sz="1200" dirty="0">
                          <a:effectLst/>
                          <a:latin typeface="+mj-lt"/>
                        </a:rPr>
                        <a:t> της νόσου άνοιας, αυξάνεται ραγδαία, καθιστώντας την ως την 7</a:t>
                      </a:r>
                      <a:r>
                        <a:rPr lang="el-GR" sz="1200" baseline="30000" dirty="0">
                          <a:effectLst/>
                          <a:latin typeface="+mj-lt"/>
                        </a:rPr>
                        <a:t>η</a:t>
                      </a:r>
                      <a:r>
                        <a:rPr lang="el-GR" sz="1200" dirty="0">
                          <a:effectLst/>
                          <a:latin typeface="+mj-lt"/>
                        </a:rPr>
                        <a:t> αιτία ανικανότητας. Αυτό έχει ως αποτέλεσμα την ψυχοσωματική επιβάρυνση των άτυπων φροντιστών, που κατά κύριο λόγο είναι μέλη της οικογένειας</a:t>
                      </a:r>
                    </a:p>
                    <a:p>
                      <a:pPr>
                        <a:lnSpc>
                          <a:spcPct val="107000"/>
                        </a:lnSpc>
                        <a:spcAft>
                          <a:spcPts val="0"/>
                        </a:spcAft>
                      </a:pPr>
                      <a:endParaRPr lang="el-GR" sz="1200" dirty="0">
                        <a:effectLst/>
                        <a:latin typeface="+mj-lt"/>
                      </a:endParaRPr>
                    </a:p>
                    <a:p>
                      <a:pPr>
                        <a:lnSpc>
                          <a:spcPct val="107000"/>
                        </a:lnSpc>
                        <a:spcAft>
                          <a:spcPts val="0"/>
                        </a:spcAft>
                      </a:pPr>
                      <a:r>
                        <a:rPr lang="el-GR" sz="1200" dirty="0">
                          <a:effectLst/>
                          <a:latin typeface="+mj-lt"/>
                        </a:rPr>
                        <a:t>Δυστυχώς ακόμη στην Κύπρο δεν υπάρχουν υποστηρικτικές υπηρεσίες για την αποτελεσματική διαχείριση των περιπτώσεων, τη μείωση της επιβάρυνσης και κατ’επέκταση την βελτίωσης της ποιότητας ζωής τους.</a:t>
                      </a:r>
                    </a:p>
                    <a:p>
                      <a:pPr>
                        <a:lnSpc>
                          <a:spcPct val="107000"/>
                        </a:lnSpc>
                        <a:spcAft>
                          <a:spcPts val="0"/>
                        </a:spcAft>
                      </a:pPr>
                      <a:endParaRPr lang="el-GR" sz="1200" dirty="0">
                        <a:effectLst/>
                        <a:latin typeface="+mj-lt"/>
                      </a:endParaRPr>
                    </a:p>
                    <a:p>
                      <a:pPr>
                        <a:lnSpc>
                          <a:spcPct val="107000"/>
                        </a:lnSpc>
                        <a:spcAft>
                          <a:spcPts val="0"/>
                        </a:spcAft>
                      </a:pPr>
                      <a:r>
                        <a:rPr lang="el-GR" sz="1200" dirty="0">
                          <a:effectLst/>
                          <a:latin typeface="+mj-lt"/>
                        </a:rPr>
                        <a:t>Τα εργαστήρια θα απευθύνονται:</a:t>
                      </a:r>
                    </a:p>
                    <a:p>
                      <a:pPr marL="342900" lvl="0" indent="-342900">
                        <a:lnSpc>
                          <a:spcPct val="107000"/>
                        </a:lnSpc>
                        <a:spcAft>
                          <a:spcPts val="0"/>
                        </a:spcAft>
                        <a:buFont typeface="Symbol" panose="05050102010706020507" pitchFamily="18" charset="2"/>
                        <a:buChar char=""/>
                      </a:pPr>
                      <a:r>
                        <a:rPr lang="el-GR" sz="1200" dirty="0">
                          <a:effectLst/>
                          <a:latin typeface="+mj-lt"/>
                        </a:rPr>
                        <a:t>Στους άτυπους φροντιστές</a:t>
                      </a:r>
                    </a:p>
                    <a:p>
                      <a:pPr marL="342900" lvl="0" indent="-342900">
                        <a:lnSpc>
                          <a:spcPct val="107000"/>
                        </a:lnSpc>
                        <a:spcAft>
                          <a:spcPts val="0"/>
                        </a:spcAft>
                        <a:buFont typeface="Symbol" panose="05050102010706020507" pitchFamily="18" charset="2"/>
                        <a:buChar char=""/>
                      </a:pPr>
                      <a:r>
                        <a:rPr lang="el-GR" sz="1200" dirty="0">
                          <a:effectLst/>
                          <a:latin typeface="+mj-lt"/>
                        </a:rPr>
                        <a:t>Στους επαγγελματίες/ εγγεγραμμένους φροντιστές</a:t>
                      </a:r>
                    </a:p>
                    <a:p>
                      <a:pPr marL="342900" lvl="0" indent="-342900">
                        <a:lnSpc>
                          <a:spcPct val="107000"/>
                        </a:lnSpc>
                        <a:spcAft>
                          <a:spcPts val="0"/>
                        </a:spcAft>
                        <a:buFont typeface="Symbol" panose="05050102010706020507" pitchFamily="18" charset="2"/>
                        <a:buChar char=""/>
                      </a:pPr>
                      <a:r>
                        <a:rPr lang="el-GR" sz="1200" dirty="0">
                          <a:effectLst/>
                          <a:latin typeface="+mj-lt"/>
                        </a:rPr>
                        <a:t>Στους επαγγελματίες υγείας</a:t>
                      </a:r>
                    </a:p>
                    <a:p>
                      <a:pPr marL="342900" lvl="0" indent="-342900">
                        <a:lnSpc>
                          <a:spcPct val="107000"/>
                        </a:lnSpc>
                        <a:spcAft>
                          <a:spcPts val="0"/>
                        </a:spcAft>
                        <a:buFont typeface="Symbol" panose="05050102010706020507" pitchFamily="18" charset="2"/>
                        <a:buChar char=""/>
                      </a:pPr>
                      <a:r>
                        <a:rPr lang="el-GR" sz="1200" dirty="0">
                          <a:effectLst/>
                          <a:latin typeface="+mj-lt"/>
                        </a:rPr>
                        <a:t>Στους φοιτητές επαγγελμάτων υγείας και κοινωνικήςφροντίδας</a:t>
                      </a:r>
                    </a:p>
                    <a:p>
                      <a:pPr>
                        <a:lnSpc>
                          <a:spcPct val="107000"/>
                        </a:lnSpc>
                        <a:spcAft>
                          <a:spcPts val="0"/>
                        </a:spcAft>
                      </a:pPr>
                      <a:endParaRPr lang="el-GR" sz="1200" dirty="0">
                        <a:effectLst/>
                        <a:latin typeface="+mj-lt"/>
                      </a:endParaRPr>
                    </a:p>
                    <a:p>
                      <a:pPr>
                        <a:lnSpc>
                          <a:spcPct val="107000"/>
                        </a:lnSpc>
                        <a:spcAft>
                          <a:spcPts val="0"/>
                        </a:spcAft>
                      </a:pPr>
                      <a:endParaRPr lang="el-GR" sz="1200" dirty="0">
                        <a:effectLst/>
                        <a:latin typeface="+mj-lt"/>
                      </a:endParaRPr>
                    </a:p>
                    <a:p>
                      <a:pPr>
                        <a:lnSpc>
                          <a:spcPct val="107000"/>
                        </a:lnSpc>
                        <a:spcAft>
                          <a:spcPts val="0"/>
                        </a:spcAft>
                      </a:pPr>
                      <a:r>
                        <a:rPr lang="el-GR" sz="1200" dirty="0">
                          <a:effectLst/>
                          <a:latin typeface="+mj-lt"/>
                        </a:rPr>
                        <a:t>Αποτελεί νέα υπηρεσία που μπορεί να ενταχθεί στο ΓΕΣΥ</a:t>
                      </a:r>
                      <a:endParaRPr lang="el-GR" sz="1200" dirty="0">
                        <a:effectLst/>
                        <a:latin typeface="+mj-lt"/>
                        <a:ea typeface="Calibri" panose="020F0502020204030204" pitchFamily="34" charset="0"/>
                        <a:cs typeface="Times New Roman" panose="02020603050405020304" pitchFamily="18" charset="0"/>
                      </a:endParaRPr>
                    </a:p>
                  </a:txBody>
                  <a:tcPr marL="31247" marR="31247" marT="0" marB="0"/>
                </a:tc>
                <a:tc>
                  <a:txBody>
                    <a:bodyPr/>
                    <a:lstStyle/>
                    <a:p>
                      <a:endParaRPr lang="el-GR" sz="2000" dirty="0"/>
                    </a:p>
                  </a:txBody>
                  <a:tcPr marL="41663" marR="41663" marT="24155" marB="24155"/>
                </a:tc>
                <a:extLst>
                  <a:ext uri="{0D108BD9-81ED-4DB2-BD59-A6C34878D82A}">
                    <a16:rowId xmlns:a16="http://schemas.microsoft.com/office/drawing/2014/main" val="3295753899"/>
                  </a:ext>
                </a:extLst>
              </a:tr>
            </a:tbl>
          </a:graphicData>
        </a:graphic>
      </p:graphicFrame>
      <p:sp>
        <p:nvSpPr>
          <p:cNvPr id="4" name="Rectangle 3">
            <a:extLst>
              <a:ext uri="{FF2B5EF4-FFF2-40B4-BE49-F238E27FC236}">
                <a16:creationId xmlns:a16="http://schemas.microsoft.com/office/drawing/2014/main" id="{F6CD9CF1-49CA-4022-AD7D-7060B653BB3E}"/>
              </a:ext>
            </a:extLst>
          </p:cNvPr>
          <p:cNvSpPr/>
          <p:nvPr/>
        </p:nvSpPr>
        <p:spPr>
          <a:xfrm>
            <a:off x="1" y="548538"/>
            <a:ext cx="12191999" cy="750975"/>
          </a:xfrm>
          <a:prstGeom prst="rect">
            <a:avLst/>
          </a:prstGeom>
        </p:spPr>
        <p:txBody>
          <a:bodyPr wrap="square">
            <a:spAutoFit/>
          </a:bodyPr>
          <a:lstStyle/>
          <a:p>
            <a:pPr algn="ctr">
              <a:lnSpc>
                <a:spcPct val="107000"/>
              </a:lnSpc>
              <a:spcAft>
                <a:spcPts val="0"/>
              </a:spcAft>
            </a:pPr>
            <a:r>
              <a:rPr lang="el-GR" sz="2000" b="1" dirty="0">
                <a:highlight>
                  <a:srgbClr val="FFFF00"/>
                </a:highlight>
                <a:latin typeface="Calibri" panose="020F0502020204030204" pitchFamily="34" charset="0"/>
                <a:ea typeface="Calibri" panose="020F0502020204030204" pitchFamily="34" charset="0"/>
                <a:cs typeface="Times New Roman" panose="02020603050405020304" pitchFamily="18" charset="0"/>
              </a:rPr>
              <a:t>ΥΠΗΡΕΣΙΕΣ ΝΕΥΡΟΓΝΩΣΤΙΚΩΝ ΔΙΑΤΑΡΑΧΩΝ (ΕΡΓΑΣΤΗΡΙΟ ΑΝΟΙΑΣ): ΕΠΙΚΕΦΑΛΗΣ ΔΡ ΣΩΚΡΑΤΟΥΣ ΣΩΚΡΑΤΗΣ, ΕΠΙΚΟΥΡΟΣ ΚΑΘΗΓΗΤΗΣ ΤΟΜΕΑΣ ΨΥΧΙΚΗΣ ΥΓΕΙΑΣ/ ΕΓΓΕΓΡΑΜΜΕΝΟΣ ΝΟΣΗΛΕΥΤΗΣ ΣΝΜ</a:t>
            </a:r>
            <a:endParaRPr lang="el-GR" sz="2000" b="1"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598857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1"/>
          <p:cNvSpPr>
            <a:spLocks noGrp="1"/>
          </p:cNvSpPr>
          <p:nvPr>
            <p:ph type="title"/>
          </p:nvPr>
        </p:nvSpPr>
        <p:spPr>
          <a:xfrm>
            <a:off x="834373" y="166834"/>
            <a:ext cx="10705398" cy="2223136"/>
          </a:xfrm>
          <a:prstGeom prst="rect">
            <a:avLst/>
          </a:prstGeom>
        </p:spPr>
        <p:txBody>
          <a:bodyPr vert="horz" lIns="91440" tIns="45720" rIns="91440" bIns="45720" rtlCol="0" anchor="b">
            <a:noAutofit/>
          </a:bodyPr>
          <a:lstStyle/>
          <a:p>
            <a:pPr algn="ctr">
              <a:spcAft>
                <a:spcPts val="800"/>
              </a:spcAft>
            </a:pPr>
            <a:br>
              <a:rPr lang="el-GR" sz="1600" b="1" kern="1200" dirty="0">
                <a:ln w="9525" cap="flat" cmpd="sng" algn="ctr">
                  <a:solidFill>
                    <a:srgbClr val="FFFFFF"/>
                  </a:solidFill>
                  <a:prstDash val="solid"/>
                  <a:round/>
                </a:ln>
                <a:solidFill>
                  <a:srgbClr val="FF0000"/>
                </a:solidFill>
                <a:effectLst>
                  <a:outerShdw blurRad="12700" dist="38100" dir="2700000" algn="tl">
                    <a:schemeClr val="accent5">
                      <a:lumMod val="60000"/>
                      <a:lumOff val="40000"/>
                    </a:schemeClr>
                  </a:outerShdw>
                </a:effectLst>
                <a:ea typeface="Times New Roman" panose="02020603050405020304" pitchFamily="18" charset="0"/>
                <a:cs typeface="Times New Roman" panose="02020603050405020304" pitchFamily="18" charset="0"/>
              </a:rPr>
            </a:br>
            <a:br>
              <a:rPr lang="el-GR" sz="1600" b="1" dirty="0">
                <a:ln w="9525" cap="flat" cmpd="sng" algn="ctr">
                  <a:solidFill>
                    <a:srgbClr val="FFFFFF"/>
                  </a:solidFill>
                  <a:prstDash val="solid"/>
                  <a:round/>
                </a:ln>
                <a:solidFill>
                  <a:srgbClr val="FF0000"/>
                </a:solidFill>
                <a:effectLst>
                  <a:outerShdw blurRad="12700" dist="38100" dir="2700000" algn="tl">
                    <a:schemeClr val="accent5">
                      <a:lumMod val="60000"/>
                      <a:lumOff val="40000"/>
                    </a:schemeClr>
                  </a:outerShdw>
                </a:effectLst>
                <a:ea typeface="Times New Roman" panose="02020603050405020304" pitchFamily="18" charset="0"/>
                <a:cs typeface="Times New Roman" panose="02020603050405020304" pitchFamily="18" charset="0"/>
              </a:rPr>
            </a:br>
            <a:r>
              <a:rPr lang="el-GR" sz="1600" b="1" kern="1200" dirty="0">
                <a:ln w="9525" cap="flat" cmpd="sng" algn="ctr">
                  <a:solidFill>
                    <a:srgbClr val="FFFFFF"/>
                  </a:solidFill>
                  <a:prstDash val="solid"/>
                  <a:round/>
                </a:ln>
                <a:solidFill>
                  <a:srgbClr val="FF0000"/>
                </a:solidFill>
                <a:effectLst>
                  <a:outerShdw blurRad="12700" dist="38100" dir="2700000" algn="tl">
                    <a:schemeClr val="accent5">
                      <a:lumMod val="60000"/>
                      <a:lumOff val="40000"/>
                    </a:schemeClr>
                  </a:outerShdw>
                </a:effectLst>
                <a:ea typeface="Times New Roman" panose="02020603050405020304" pitchFamily="18" charset="0"/>
                <a:cs typeface="Times New Roman" panose="02020603050405020304" pitchFamily="18" charset="0"/>
              </a:rPr>
              <a:t> </a:t>
            </a:r>
            <a:br>
              <a:rPr lang="el-GR" sz="1600" b="1" kern="1200" dirty="0">
                <a:ln w="9525" cap="flat" cmpd="sng" algn="ctr">
                  <a:solidFill>
                    <a:srgbClr val="FFFFFF"/>
                  </a:solidFill>
                  <a:prstDash val="solid"/>
                  <a:round/>
                </a:ln>
                <a:solidFill>
                  <a:srgbClr val="FF0000"/>
                </a:solidFill>
                <a:effectLst>
                  <a:outerShdw blurRad="12700" dist="38100" dir="2700000" algn="tl">
                    <a:schemeClr val="accent5">
                      <a:lumMod val="60000"/>
                      <a:lumOff val="40000"/>
                    </a:schemeClr>
                  </a:outerShdw>
                </a:effectLst>
                <a:ea typeface="Times New Roman" panose="02020603050405020304" pitchFamily="18" charset="0"/>
                <a:cs typeface="Times New Roman" panose="02020603050405020304" pitchFamily="18" charset="0"/>
              </a:rPr>
            </a:br>
            <a:br>
              <a:rPr lang="el-GR" sz="1600" b="1" dirty="0">
                <a:ln w="9525" cap="flat" cmpd="sng" algn="ctr">
                  <a:solidFill>
                    <a:srgbClr val="FFFFFF"/>
                  </a:solidFill>
                  <a:prstDash val="solid"/>
                  <a:round/>
                </a:ln>
                <a:solidFill>
                  <a:srgbClr val="FF0000"/>
                </a:solidFill>
                <a:effectLst>
                  <a:outerShdw blurRad="12700" dist="38100" dir="2700000" algn="tl">
                    <a:schemeClr val="accent5">
                      <a:lumMod val="60000"/>
                      <a:lumOff val="40000"/>
                    </a:schemeClr>
                  </a:outerShdw>
                </a:effectLst>
                <a:ea typeface="Times New Roman" panose="02020603050405020304" pitchFamily="18" charset="0"/>
                <a:cs typeface="Times New Roman" panose="02020603050405020304" pitchFamily="18" charset="0"/>
              </a:rPr>
            </a:br>
            <a:br>
              <a:rPr lang="el-GR" sz="1600" b="1" dirty="0">
                <a:ln w="9525" cap="flat" cmpd="sng" algn="ctr">
                  <a:solidFill>
                    <a:srgbClr val="FFFFFF"/>
                  </a:solidFill>
                  <a:prstDash val="solid"/>
                  <a:round/>
                </a:ln>
                <a:solidFill>
                  <a:srgbClr val="FF0000"/>
                </a:solidFill>
                <a:effectLst>
                  <a:outerShdw blurRad="12700" dist="38100" dir="2700000" algn="tl">
                    <a:schemeClr val="accent5">
                      <a:lumMod val="60000"/>
                      <a:lumOff val="40000"/>
                    </a:schemeClr>
                  </a:outerShdw>
                </a:effectLst>
                <a:ea typeface="Times New Roman" panose="02020603050405020304" pitchFamily="18" charset="0"/>
                <a:cs typeface="Times New Roman" panose="02020603050405020304" pitchFamily="18" charset="0"/>
              </a:rPr>
            </a:br>
            <a:br>
              <a:rPr lang="el-GR" sz="1600" b="1" dirty="0">
                <a:ln w="9525" cap="flat" cmpd="sng" algn="ctr">
                  <a:solidFill>
                    <a:srgbClr val="FFFFFF"/>
                  </a:solidFill>
                  <a:prstDash val="solid"/>
                  <a:round/>
                </a:ln>
                <a:solidFill>
                  <a:srgbClr val="FF0000"/>
                </a:solidFill>
                <a:effectLst>
                  <a:outerShdw blurRad="12700" dist="38100" dir="2700000" algn="tl">
                    <a:schemeClr val="accent5">
                      <a:lumMod val="60000"/>
                      <a:lumOff val="40000"/>
                    </a:schemeClr>
                  </a:outerShdw>
                </a:effectLst>
                <a:ea typeface="Times New Roman" panose="02020603050405020304" pitchFamily="18" charset="0"/>
                <a:cs typeface="Times New Roman" panose="02020603050405020304" pitchFamily="18" charset="0"/>
              </a:rPr>
            </a:br>
            <a:br>
              <a:rPr lang="el-GR" sz="1600" b="1" dirty="0">
                <a:ln w="9525" cap="flat" cmpd="sng" algn="ctr">
                  <a:solidFill>
                    <a:srgbClr val="FFFFFF"/>
                  </a:solidFill>
                  <a:prstDash val="solid"/>
                  <a:round/>
                </a:ln>
                <a:solidFill>
                  <a:srgbClr val="FF0000"/>
                </a:solidFill>
                <a:effectLst>
                  <a:outerShdw blurRad="12700" dist="38100" dir="2700000" algn="tl">
                    <a:schemeClr val="accent5">
                      <a:lumMod val="60000"/>
                      <a:lumOff val="40000"/>
                    </a:schemeClr>
                  </a:outerShdw>
                </a:effectLst>
                <a:ea typeface="Times New Roman" panose="02020603050405020304" pitchFamily="18" charset="0"/>
                <a:cs typeface="Times New Roman" panose="02020603050405020304" pitchFamily="18" charset="0"/>
              </a:rPr>
            </a:br>
            <a:r>
              <a:rPr lang="el-GR" sz="2000" b="1" dirty="0">
                <a:ln w="9525" cap="flat" cmpd="sng" algn="ctr">
                  <a:solidFill>
                    <a:srgbClr val="FFFFFF"/>
                  </a:solidFill>
                  <a:prstDash val="solid"/>
                  <a:round/>
                </a:ln>
                <a:solidFill>
                  <a:srgbClr val="FF0000"/>
                </a:solidFill>
                <a:effectLst>
                  <a:outerShdw blurRad="12700" dist="38100" dir="2700000" algn="tl">
                    <a:schemeClr val="accent5">
                      <a:lumMod val="60000"/>
                      <a:lumOff val="40000"/>
                    </a:schemeClr>
                  </a:outerShdw>
                </a:effectLst>
                <a:latin typeface="Arial" panose="020B0604020202020204" pitchFamily="34" charset="0"/>
                <a:ea typeface="Times New Roman" panose="02020603050405020304" pitchFamily="18" charset="0"/>
                <a:cs typeface="Arial" panose="020B0604020202020204" pitchFamily="34" charset="0"/>
              </a:rPr>
              <a:t>ΕΡΓΑΣΤΗΡΙΟ Α</a:t>
            </a:r>
            <a:r>
              <a:rPr lang="el-GR" sz="2000" b="1" dirty="0">
                <a:solidFill>
                  <a:srgbClr val="FF0000"/>
                </a:solidFill>
                <a:latin typeface="Arial" panose="020B0604020202020204" pitchFamily="34" charset="0"/>
                <a:cs typeface="Arial" panose="020B0604020202020204" pitchFamily="34" charset="0"/>
              </a:rPr>
              <a:t>ΝΟΙΑΣ</a:t>
            </a:r>
            <a:r>
              <a:rPr lang="el-GR" sz="2000" b="1" dirty="0">
                <a:ln w="9525" cap="flat" cmpd="sng" algn="ctr">
                  <a:solidFill>
                    <a:srgbClr val="FFFFFF"/>
                  </a:solidFill>
                  <a:prstDash val="solid"/>
                  <a:round/>
                </a:ln>
                <a:solidFill>
                  <a:srgbClr val="FF0000"/>
                </a:solidFill>
                <a:latin typeface="Arial" panose="020B0604020202020204" pitchFamily="34" charset="0"/>
                <a:cs typeface="Arial" panose="020B0604020202020204" pitchFamily="34" charset="0"/>
              </a:rPr>
              <a:t> 2024 </a:t>
            </a:r>
            <a:br>
              <a:rPr lang="el-GR" sz="1600" b="1" dirty="0">
                <a:ln w="9525" cap="flat" cmpd="sng" algn="ctr">
                  <a:solidFill>
                    <a:srgbClr val="FFFFFF"/>
                  </a:solidFill>
                  <a:prstDash val="solid"/>
                  <a:round/>
                </a:ln>
                <a:solidFill>
                  <a:srgbClr val="FF0000"/>
                </a:solidFill>
                <a:cs typeface="Calibri Light" panose="020F0302020204030204" pitchFamily="34" charset="0"/>
              </a:rPr>
            </a:br>
            <a:br>
              <a:rPr lang="el-GR" sz="1600" b="1" dirty="0">
                <a:ln w="9525" cap="flat" cmpd="sng" algn="ctr">
                  <a:solidFill>
                    <a:srgbClr val="FFFFFF"/>
                  </a:solidFill>
                  <a:prstDash val="solid"/>
                  <a:round/>
                </a:ln>
                <a:solidFill>
                  <a:srgbClr val="FF0000"/>
                </a:solidFill>
                <a:ea typeface="Times New Roman" panose="02020603050405020304" pitchFamily="18" charset="0"/>
                <a:cs typeface="Times New Roman" panose="02020603050405020304" pitchFamily="18" charset="0"/>
              </a:rPr>
            </a:br>
            <a:r>
              <a:rPr lang="el-GR" sz="1800" b="1" dirty="0">
                <a:ln w="9525" cap="flat" cmpd="sng" algn="ctr">
                  <a:solidFill>
                    <a:srgbClr val="FFFFFF"/>
                  </a:solidFill>
                  <a:prstDash val="solid"/>
                  <a:round/>
                </a:ln>
                <a:solidFill>
                  <a:srgbClr val="FF0000"/>
                </a:solidFill>
                <a:latin typeface="Arial" panose="020B0604020202020204" pitchFamily="34" charset="0"/>
                <a:ea typeface="Times New Roman" panose="02020603050405020304" pitchFamily="18" charset="0"/>
                <a:cs typeface="Arial" panose="020B0604020202020204" pitchFamily="34" charset="0"/>
              </a:rPr>
              <a:t>Ε</a:t>
            </a:r>
            <a:r>
              <a:rPr lang="el-GR" sz="1800" dirty="0">
                <a:solidFill>
                  <a:srgbClr val="FF0000"/>
                </a:solidFill>
                <a:latin typeface="Arial" panose="020B0604020202020204" pitchFamily="34" charset="0"/>
                <a:cs typeface="Arial" panose="020B0604020202020204" pitchFamily="34" charset="0"/>
              </a:rPr>
              <a:t>κπαιδευτικό εργαστήρι με στόχο την ενίσχυση των γνώσεων και δεξιοτήτων των οικογενειών και των άτυπων φροντιστών για την αποτελεσματική διαχείριση των προκλήσεων της φροντίδας ατόμων με άνοια στο σπίτι</a:t>
            </a:r>
            <a:br>
              <a:rPr lang="el-GR" sz="1800" kern="100" dirty="0">
                <a:solidFill>
                  <a:srgbClr val="FF0000"/>
                </a:solidFill>
                <a:latin typeface="Arial" panose="020B0604020202020204" pitchFamily="34" charset="0"/>
                <a:ea typeface="Calibri" panose="020F0502020204030204" pitchFamily="34" charset="0"/>
                <a:cs typeface="Arial" panose="020B0604020202020204" pitchFamily="34" charset="0"/>
              </a:rPr>
            </a:br>
            <a:r>
              <a:rPr lang="el-GR" sz="1800" dirty="0">
                <a:ln w="9525" cap="flat" cmpd="sng" algn="ctr">
                  <a:solidFill>
                    <a:srgbClr val="FFFFFF"/>
                  </a:solidFill>
                  <a:prstDash val="solid"/>
                  <a:round/>
                </a:ln>
                <a:solidFill>
                  <a:srgbClr val="FF0000"/>
                </a:solidFill>
                <a:effectLst>
                  <a:outerShdw blurRad="12700" dist="38100" dir="2700000" algn="tl">
                    <a:schemeClr val="accent5">
                      <a:lumMod val="60000"/>
                      <a:lumOff val="40000"/>
                    </a:schemeClr>
                  </a:outerShdw>
                </a:effectLst>
                <a:latin typeface="Arial" panose="020B0604020202020204" pitchFamily="34" charset="0"/>
                <a:ea typeface="Times New Roman" panose="02020603050405020304" pitchFamily="18" charset="0"/>
                <a:cs typeface="Arial" panose="020B0604020202020204" pitchFamily="34" charset="0"/>
              </a:rPr>
              <a:t> </a:t>
            </a:r>
            <a:br>
              <a:rPr lang="el-GR" sz="1800" kern="100" dirty="0">
                <a:solidFill>
                  <a:srgbClr val="FF0000"/>
                </a:solidFill>
                <a:latin typeface="Arial" panose="020B0604020202020204" pitchFamily="34" charset="0"/>
                <a:ea typeface="Calibri" panose="020F0502020204030204" pitchFamily="34" charset="0"/>
                <a:cs typeface="Arial" panose="020B0604020202020204" pitchFamily="34" charset="0"/>
              </a:rPr>
            </a:br>
            <a:endParaRPr lang="el-GR" sz="1800" kern="100"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p>
            <a:pPr algn="ctr">
              <a:lnSpc>
                <a:spcPct val="90000"/>
              </a:lnSpc>
              <a:spcAft>
                <a:spcPts val="800"/>
              </a:spcAft>
            </a:pPr>
            <a:r>
              <a:rPr lang="el-GR" sz="2600" kern="1200" dirty="0">
                <a:ln w="9525" cap="flat" cmpd="sng" algn="ctr">
                  <a:solidFill>
                    <a:srgbClr val="FFFFFF"/>
                  </a:solidFill>
                  <a:prstDash val="solid"/>
                  <a:round/>
                </a:ln>
                <a:solidFill>
                  <a:srgbClr val="FF0000"/>
                </a:solidFill>
                <a:effectLst>
                  <a:outerShdw blurRad="12700" dist="38100" dir="2700000" algn="tl">
                    <a:schemeClr val="accent5">
                      <a:lumMod val="60000"/>
                      <a:lumOff val="40000"/>
                    </a:schemeClr>
                  </a:outerShdw>
                </a:effectLst>
                <a:latin typeface="Arial" panose="020B0604020202020204" pitchFamily="34" charset="0"/>
                <a:ea typeface="Times New Roman" panose="02020603050405020304" pitchFamily="18" charset="0"/>
                <a:cs typeface="Arial" panose="020B0604020202020204" pitchFamily="34" charset="0"/>
              </a:rPr>
              <a:t> </a:t>
            </a:r>
            <a:endParaRPr lang="el-GR" sz="1100" kern="100"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p:txBody>
      </p:sp>
      <p:pic>
        <p:nvPicPr>
          <p:cNvPr id="11" name="Picture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01124" y="6186170"/>
            <a:ext cx="1215732" cy="671830"/>
          </a:xfrm>
          <a:prstGeom prst="rect">
            <a:avLst/>
          </a:prstGeom>
        </p:spPr>
      </p:pic>
      <p:pic>
        <p:nvPicPr>
          <p:cNvPr id="12" name="Picture 1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507177" y="6127416"/>
            <a:ext cx="1215732" cy="641683"/>
          </a:xfrm>
          <a:prstGeom prst="rect">
            <a:avLst/>
          </a:prstGeom>
        </p:spPr>
      </p:pic>
      <p:sp>
        <p:nvSpPr>
          <p:cNvPr id="17" name="TextBox 16"/>
          <p:cNvSpPr txBox="1"/>
          <p:nvPr/>
        </p:nvSpPr>
        <p:spPr>
          <a:xfrm>
            <a:off x="182143" y="5859913"/>
            <a:ext cx="1304460" cy="246221"/>
          </a:xfrm>
          <a:prstGeom prst="rect">
            <a:avLst/>
          </a:prstGeom>
          <a:noFill/>
        </p:spPr>
        <p:txBody>
          <a:bodyPr wrap="square">
            <a:spAutoFit/>
          </a:bodyPr>
          <a:lstStyle/>
          <a:p>
            <a:r>
              <a:rPr lang="el-GR" sz="1000" dirty="0">
                <a:effectLst/>
                <a:latin typeface="Calibri" panose="020F0502020204030204" pitchFamily="34" charset="0"/>
                <a:ea typeface="Calibri" panose="020F0502020204030204" pitchFamily="34" charset="0"/>
                <a:cs typeface="Times New Roman" panose="02020603050405020304" pitchFamily="18" charset="0"/>
              </a:rPr>
              <a:t>Χορηγοί</a:t>
            </a:r>
            <a:endParaRPr lang="el-GR" sz="1000" dirty="0"/>
          </a:p>
        </p:txBody>
      </p:sp>
      <p:pic>
        <p:nvPicPr>
          <p:cNvPr id="19" name="Picture 1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5117" y="-67281"/>
            <a:ext cx="1461486" cy="1638300"/>
          </a:xfrm>
          <a:prstGeom prst="rect">
            <a:avLst/>
          </a:prstGeom>
          <a:pattFill prst="pct5">
            <a:fgClr>
              <a:schemeClr val="accent1"/>
            </a:fgClr>
            <a:bgClr>
              <a:schemeClr val="bg1"/>
            </a:bgClr>
          </a:pattFill>
          <a:effectLst>
            <a:softEdge rad="279400"/>
          </a:effectLst>
        </p:spPr>
      </p:pic>
      <p:pic>
        <p:nvPicPr>
          <p:cNvPr id="6" name="Picture 5">
            <a:extLst>
              <a:ext uri="{FF2B5EF4-FFF2-40B4-BE49-F238E27FC236}">
                <a16:creationId xmlns:a16="http://schemas.microsoft.com/office/drawing/2014/main" id="{26FC079A-EC76-A92D-F98F-CEFAC3A382E4}"/>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507177" y="1571019"/>
            <a:ext cx="7622828" cy="4301512"/>
          </a:xfrm>
          <a:prstGeom prst="rect">
            <a:avLst/>
          </a:prstGeom>
        </p:spPr>
      </p:pic>
    </p:spTree>
    <p:extLst>
      <p:ext uri="{BB962C8B-B14F-4D97-AF65-F5344CB8AC3E}">
        <p14:creationId xmlns:p14="http://schemas.microsoft.com/office/powerpoint/2010/main" val="200608277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38737" y="1657086"/>
            <a:ext cx="5343015" cy="5086614"/>
          </a:xfrm>
          <a:prstGeom prst="rect">
            <a:avLst/>
          </a:prstGeom>
        </p:spPr>
      </p:pic>
      <p:sp>
        <p:nvSpPr>
          <p:cNvPr id="9" name="TextBox 8"/>
          <p:cNvSpPr txBox="1"/>
          <p:nvPr/>
        </p:nvSpPr>
        <p:spPr>
          <a:xfrm>
            <a:off x="707633" y="1048181"/>
            <a:ext cx="18473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x-non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 name="TextBox 1"/>
          <p:cNvSpPr txBox="1"/>
          <p:nvPr/>
        </p:nvSpPr>
        <p:spPr>
          <a:xfrm>
            <a:off x="-66674" y="87427"/>
            <a:ext cx="12363450" cy="184665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el-GR" b="1" dirty="0">
                <a:solidFill>
                  <a:prstClr val="black"/>
                </a:solidFill>
                <a:latin typeface="Arial" panose="020B0604020202020204" pitchFamily="34" charset="0"/>
                <a:cs typeface="Arial" panose="020B0604020202020204" pitchFamily="34" charset="0"/>
              </a:rPr>
              <a:t>ΠΡΩΤΟ </a:t>
            </a:r>
            <a:r>
              <a:rPr kumimoji="0" lang="el-GR"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ΕΚΠΑΙΔΕΥΤΙΚΟ ΕΡΓΑΣΤΗΡΙΟ ΓΙΑ ΟΙΚΟΓΕΝΕΙΕΣ ΑΤΟΜΩΝ </a:t>
            </a:r>
          </a:p>
          <a:p>
            <a:pPr marL="0" marR="0" lvl="0" indent="0" algn="ctr" defTabSz="914400" rtl="0" eaLnBrk="1" fontAlgn="auto" latinLnBrk="0" hangingPunct="1">
              <a:lnSpc>
                <a:spcPct val="100000"/>
              </a:lnSpc>
              <a:spcBef>
                <a:spcPts val="0"/>
              </a:spcBef>
              <a:spcAft>
                <a:spcPts val="0"/>
              </a:spcAft>
              <a:buClrTx/>
              <a:buSzTx/>
              <a:buFontTx/>
              <a:buNone/>
              <a:defRPr/>
            </a:pPr>
            <a:r>
              <a:rPr kumimoji="0" lang="el-GR"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ΔΙΑΓΝΩΣΜΕΝΩΝ ΜΕ ΝΟΣΟ </a:t>
            </a:r>
            <a:r>
              <a:rPr kumimoji="0" lang="en-US"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ALZEIMER </a:t>
            </a:r>
            <a:r>
              <a:rPr kumimoji="0" lang="el-GR"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ΚΑΙ ΣΥΝΑΦΕΙΣ ΑΝΟΙΕΣ</a:t>
            </a:r>
          </a:p>
          <a:p>
            <a:pPr marL="0" marR="0" lvl="0" indent="0" algn="ctr" defTabSz="914400" rtl="0" eaLnBrk="1" fontAlgn="auto" latinLnBrk="0" hangingPunct="1">
              <a:lnSpc>
                <a:spcPct val="100000"/>
              </a:lnSpc>
              <a:spcBef>
                <a:spcPts val="0"/>
              </a:spcBef>
              <a:spcAft>
                <a:spcPts val="0"/>
              </a:spcAft>
              <a:buClrTx/>
              <a:buSzTx/>
              <a:buFontTx/>
              <a:buNone/>
              <a:defRPr/>
            </a:pPr>
            <a:endParaRPr lang="el-GR" b="1" dirty="0">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defRPr/>
            </a:pPr>
            <a:r>
              <a:rPr lang="el-GR" b="1" dirty="0">
                <a:latin typeface="Arial" panose="020B0604020202020204" pitchFamily="34" charset="0"/>
                <a:cs typeface="Arial" panose="020B0604020202020204" pitchFamily="34" charset="0"/>
              </a:rPr>
              <a:t>«Αύξηση  των γνώσεων και δεξιοτήτων της οικογένειας και των άτυπων φροντιστών, </a:t>
            </a:r>
          </a:p>
          <a:p>
            <a:pPr algn="ctr">
              <a:defRPr/>
            </a:pPr>
            <a:r>
              <a:rPr lang="el-GR" b="1" dirty="0">
                <a:latin typeface="Arial" panose="020B0604020202020204" pitchFamily="34" charset="0"/>
                <a:cs typeface="Arial" panose="020B0604020202020204" pitchFamily="34" charset="0"/>
              </a:rPr>
              <a:t>στη διαχείριση των  προκλήσεων της φροντίδας του ατόμου με άνοια στο σπίτι»</a:t>
            </a:r>
            <a:endParaRPr lang="en-US" dirty="0">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defRPr/>
            </a:pPr>
            <a:endParaRPr kumimoji="0" lang="x-none" sz="24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Content Placeholder 3"/>
          <p:cNvSpPr txBox="1"/>
          <p:nvPr/>
        </p:nvSpPr>
        <p:spPr>
          <a:xfrm>
            <a:off x="158040" y="1575247"/>
            <a:ext cx="6505139" cy="2796728"/>
          </a:xfrm>
          <a:prstGeom prst="flowChartAlternateProcess">
            <a:avLst/>
          </a:prstGeom>
          <a:solidFill>
            <a:schemeClr val="accent5">
              <a:lumMod val="20000"/>
              <a:lumOff val="80000"/>
            </a:schemeClr>
          </a:solidFill>
          <a:effectLst>
            <a:softEdge rad="63500"/>
          </a:effectLst>
        </p:spPr>
        <p:txBody>
          <a:bodyPr>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a:pPr>
            <a:r>
              <a:rPr kumimoji="0" lang="el-GR" sz="2000" b="1" i="0" u="none" strike="noStrike" kern="1200" cap="none" spc="0" normalizeH="0" baseline="0" noProof="0" dirty="0">
                <a:ln>
                  <a:noFill/>
                </a:ln>
                <a:solidFill>
                  <a:srgbClr val="C00000"/>
                </a:solidFill>
                <a:effectLst/>
                <a:uLnTx/>
                <a:uFillTx/>
                <a:latin typeface="Calibri" panose="020F0502020204030204"/>
                <a:ea typeface="+mn-ea"/>
                <a:cs typeface="+mn-cs"/>
              </a:rPr>
              <a:t>ΣΤΟΧΟΙ:</a:t>
            </a:r>
            <a:endParaRPr kumimoji="0" lang="en-US" sz="2000" b="1" i="0" u="none" strike="noStrike" kern="1200" cap="none" spc="0" normalizeH="0" baseline="0" noProof="0" dirty="0">
              <a:ln>
                <a:noFill/>
              </a:ln>
              <a:solidFill>
                <a:srgbClr val="C00000"/>
              </a:solidFill>
              <a:effectLst/>
              <a:uLnTx/>
              <a:uFillTx/>
              <a:latin typeface="Calibri" panose="020F050202020403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defRPr/>
            </a:pPr>
            <a:r>
              <a:rPr kumimoji="0" lang="el-GR" sz="1900" b="1" i="0" u="none" strike="noStrike" kern="1200" cap="none" spc="0" normalizeH="0" baseline="0" noProof="0" dirty="0">
                <a:ln>
                  <a:noFill/>
                </a:ln>
                <a:solidFill>
                  <a:prstClr val="black"/>
                </a:solidFill>
                <a:effectLst/>
                <a:uLnTx/>
                <a:uFillTx/>
                <a:latin typeface="Calibri" panose="020F0502020204030204"/>
                <a:ea typeface="+mn-ea"/>
                <a:cs typeface="+mn-cs"/>
              </a:rPr>
              <a:t>Αύξηση των γνώσεων και δεξιοτήτων στη διαχείριση των προκλήσεων της φροντίδας του ατόμου με άνοια στο σπίτι</a:t>
            </a:r>
            <a:endParaRPr kumimoji="0" lang="en-US" sz="19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defRPr/>
            </a:pPr>
            <a:r>
              <a:rPr kumimoji="0" lang="el-GR" sz="1900" b="1" i="0" u="none" strike="noStrike" kern="1200" cap="none" spc="0" normalizeH="0" baseline="0" noProof="0" dirty="0">
                <a:ln>
                  <a:noFill/>
                </a:ln>
                <a:solidFill>
                  <a:prstClr val="black"/>
                </a:solidFill>
                <a:effectLst/>
                <a:uLnTx/>
                <a:uFillTx/>
                <a:latin typeface="Calibri" panose="020F0502020204030204"/>
                <a:ea typeface="+mn-ea"/>
                <a:cs typeface="+mn-cs"/>
              </a:rPr>
              <a:t>Ανάπτυξη στρατηγικών αντιμετώπισης</a:t>
            </a:r>
            <a:r>
              <a:rPr kumimoji="0" lang="en-US" sz="190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l-GR" sz="1900" b="1" i="0" u="none" strike="noStrike" kern="1200" cap="none" spc="0" normalizeH="0" baseline="0" noProof="0" dirty="0">
                <a:ln>
                  <a:noFill/>
                </a:ln>
                <a:solidFill>
                  <a:prstClr val="black"/>
                </a:solidFill>
                <a:effectLst/>
                <a:uLnTx/>
                <a:uFillTx/>
                <a:latin typeface="Calibri" panose="020F0502020204030204"/>
                <a:ea typeface="+mn-ea"/>
                <a:cs typeface="+mn-cs"/>
              </a:rPr>
              <a:t> και επίλυσης προβλημάτων</a:t>
            </a:r>
            <a:endParaRPr kumimoji="0" lang="en-US" sz="19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defRPr/>
            </a:pPr>
            <a:r>
              <a:rPr kumimoji="0" lang="el-GR" sz="1900" b="1" i="0" u="none" strike="noStrike" kern="1200" cap="none" spc="0" normalizeH="0" baseline="0" noProof="0" dirty="0">
                <a:ln>
                  <a:noFill/>
                </a:ln>
                <a:solidFill>
                  <a:prstClr val="black"/>
                </a:solidFill>
                <a:effectLst/>
                <a:uLnTx/>
                <a:uFillTx/>
                <a:latin typeface="Calibri" panose="020F0502020204030204"/>
                <a:ea typeface="+mn-ea"/>
                <a:cs typeface="+mn-cs"/>
              </a:rPr>
              <a:t>Μείωση της επιβάρυνσης, βελτίωση της ψυχικής υγείας και της ποιότητας ζωής των οικογενειών</a:t>
            </a:r>
            <a:endParaRPr kumimoji="0" lang="en-US" sz="19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defRPr/>
            </a:pPr>
            <a:r>
              <a:rPr kumimoji="0" lang="el-GR" sz="1900" b="1" i="0" u="none" strike="noStrike" kern="1200" cap="none" spc="0" normalizeH="0" baseline="0" noProof="0" dirty="0">
                <a:ln>
                  <a:noFill/>
                </a:ln>
                <a:solidFill>
                  <a:prstClr val="black"/>
                </a:solidFill>
                <a:effectLst/>
                <a:uLnTx/>
                <a:uFillTx/>
                <a:latin typeface="Calibri" panose="020F0502020204030204"/>
                <a:ea typeface="+mn-ea"/>
                <a:cs typeface="+mn-cs"/>
              </a:rPr>
              <a:t>Βελτίωση της ετοιμότητας στην παροχή φροντίδας, της εμπιστοσύνης και της αυτό-αποτελεσματικότητας στην διαχείριση του ατόμου με άνοια στο σπίτι</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a:pPr>
            <a:endParaRPr kumimoji="0" lang="el-GR" sz="2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a:pPr>
            <a:endParaRPr kumimoji="0" lang="x-none"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0" name="Picture 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0" y="0"/>
            <a:ext cx="1409700" cy="872258"/>
          </a:xfrm>
          <a:prstGeom prst="rect">
            <a:avLst/>
          </a:prstGeom>
        </p:spPr>
      </p:pic>
      <p:sp>
        <p:nvSpPr>
          <p:cNvPr id="3" name="Rectangle 2"/>
          <p:cNvSpPr/>
          <p:nvPr/>
        </p:nvSpPr>
        <p:spPr>
          <a:xfrm>
            <a:off x="158040" y="4514546"/>
            <a:ext cx="6505139" cy="2308324"/>
          </a:xfrm>
          <a:prstGeom prst="rect">
            <a:avLst/>
          </a:prstGeom>
        </p:spPr>
        <p:txBody>
          <a:bodyPr wrap="square">
            <a:spAutoFit/>
          </a:bodyPr>
          <a:lstStyle/>
          <a:p>
            <a:r>
              <a:rPr lang="el-GR" sz="1600" b="1" dirty="0"/>
              <a:t>Δρ.Σωκράτης Σωκράτους, </a:t>
            </a:r>
            <a:r>
              <a:rPr lang="el-GR" sz="1600" dirty="0"/>
              <a:t>Επίκουρος καθηγητής, Τμήμα Νοσηλευτικής, ΤΕΠΑΚ</a:t>
            </a:r>
            <a:endParaRPr lang="en-US" sz="1600" dirty="0"/>
          </a:p>
          <a:p>
            <a:r>
              <a:rPr lang="el-GR" sz="1600" b="1" dirty="0"/>
              <a:t>Παρασκευή Χαρίτου, </a:t>
            </a:r>
            <a:r>
              <a:rPr lang="el-GR" sz="1600" dirty="0"/>
              <a:t>Διδακτορική Φοιτήτρια, Τμήμα Νοσηλευτικής, ΤΕΠΑΚ, Νοσηλευτική Λειτουργός</a:t>
            </a:r>
            <a:endParaRPr lang="en-US" sz="1600" dirty="0"/>
          </a:p>
          <a:p>
            <a:r>
              <a:rPr lang="el-GR" sz="1600" b="1" dirty="0"/>
              <a:t>Χώρος διεξαγωγής:</a:t>
            </a:r>
            <a:r>
              <a:rPr lang="el-GR" sz="1600" dirty="0"/>
              <a:t> Κτήριο ΚΑΛΥΨΩ, ΤΕΠΑΚ, </a:t>
            </a:r>
            <a:r>
              <a:rPr lang="el-GR" sz="1600" u="sng" dirty="0">
                <a:hlinkClick r:id="rId5"/>
              </a:rPr>
              <a:t>https://maps.app.goo.gl/KYUAVpoH6RxgiTC88</a:t>
            </a:r>
            <a:endParaRPr lang="en-US" sz="1600" dirty="0"/>
          </a:p>
          <a:p>
            <a:r>
              <a:rPr lang="el-GR" sz="1600" b="1" dirty="0"/>
              <a:t>Ημερ. Διεξαγωγής:</a:t>
            </a:r>
            <a:r>
              <a:rPr lang="el-GR" sz="1600" dirty="0"/>
              <a:t> Κάθε Τετάρτη από 15/5/2024 - 19/6/2024</a:t>
            </a:r>
            <a:endParaRPr lang="en-US" sz="1600" dirty="0"/>
          </a:p>
          <a:p>
            <a:r>
              <a:rPr lang="el-GR" sz="1600" b="1" dirty="0"/>
              <a:t>Ώρα</a:t>
            </a:r>
            <a:r>
              <a:rPr lang="en-US" sz="1600" b="1" dirty="0"/>
              <a:t>: </a:t>
            </a:r>
            <a:r>
              <a:rPr lang="en-US" sz="1600" dirty="0"/>
              <a:t>17:30-19:30</a:t>
            </a:r>
          </a:p>
          <a:p>
            <a:r>
              <a:rPr lang="el-GR" sz="1600" b="1" dirty="0"/>
              <a:t>Χορηγοί</a:t>
            </a:r>
            <a:r>
              <a:rPr lang="en-US" sz="1600" b="1" dirty="0"/>
              <a:t>:</a:t>
            </a:r>
            <a:r>
              <a:rPr lang="en-US" sz="1600" dirty="0"/>
              <a:t> </a:t>
            </a:r>
            <a:r>
              <a:rPr lang="el-GR" sz="1600" dirty="0"/>
              <a:t>ΤΕΠΑΚ</a:t>
            </a:r>
            <a:r>
              <a:rPr lang="en-US" sz="1600" dirty="0"/>
              <a:t>, </a:t>
            </a:r>
            <a:r>
              <a:rPr lang="en-US" sz="1600" dirty="0" err="1"/>
              <a:t>Mc</a:t>
            </a:r>
            <a:r>
              <a:rPr lang="en-US" sz="1600" dirty="0"/>
              <a:t> </a:t>
            </a:r>
            <a:r>
              <a:rPr lang="en-US" sz="1600" dirty="0" err="1"/>
              <a:t>Kritikos</a:t>
            </a:r>
            <a:r>
              <a:rPr lang="en-US" sz="1600" dirty="0"/>
              <a:t> Medical Supplies Ltd</a:t>
            </a:r>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sitting at a table&#10;&#10;Description automatically generated">
            <a:extLst>
              <a:ext uri="{FF2B5EF4-FFF2-40B4-BE49-F238E27FC236}">
                <a16:creationId xmlns:a16="http://schemas.microsoft.com/office/drawing/2014/main" id="{E3F93486-5B2E-9C78-43F3-142B6B0D96E3}"/>
              </a:ext>
            </a:extLst>
          </p:cNvPr>
          <p:cNvPicPr>
            <a:picLocks noChangeAspect="1"/>
          </p:cNvPicPr>
          <p:nvPr/>
        </p:nvPicPr>
        <p:blipFill>
          <a:blip r:embed="rId2" cstate="email">
            <a:extLst>
              <a:ext uri="{28A0092B-C50C-407E-A947-70E740481C1C}">
                <a14:useLocalDpi xmlns:a14="http://schemas.microsoft.com/office/drawing/2010/main"/>
              </a:ext>
            </a:extLst>
          </a:blip>
          <a:srcRect l="5709" r="5385"/>
          <a:stretch/>
        </p:blipFill>
        <p:spPr>
          <a:xfrm>
            <a:off x="20" y="10"/>
            <a:ext cx="9141724" cy="6863475"/>
          </a:xfrm>
          <a:custGeom>
            <a:avLst/>
            <a:gdLst/>
            <a:ahLst/>
            <a:cxnLst/>
            <a:rect l="l" t="t" r="r" b="b"/>
            <a:pathLst>
              <a:path w="9141744" h="6863485">
                <a:moveTo>
                  <a:pt x="0" y="0"/>
                </a:moveTo>
                <a:lnTo>
                  <a:pt x="5963051" y="0"/>
                </a:lnTo>
                <a:lnTo>
                  <a:pt x="9141744" y="6863485"/>
                </a:lnTo>
                <a:lnTo>
                  <a:pt x="0" y="6863485"/>
                </a:lnTo>
                <a:lnTo>
                  <a:pt x="0" y="0"/>
                </a:lnTo>
                <a:close/>
              </a:path>
            </a:pathLst>
          </a:custGeom>
        </p:spPr>
      </p:pic>
      <p:pic>
        <p:nvPicPr>
          <p:cNvPr id="2" name="Picture 1" descr="A hand holding a folder&#10;&#10;Description automatically generated with medium confidence">
            <a:extLst>
              <a:ext uri="{FF2B5EF4-FFF2-40B4-BE49-F238E27FC236}">
                <a16:creationId xmlns:a16="http://schemas.microsoft.com/office/drawing/2014/main" id="{FC42206F-B39E-4CE6-7A1E-A2AD281CA9B8}"/>
              </a:ext>
            </a:extLst>
          </p:cNvPr>
          <p:cNvPicPr>
            <a:picLocks noChangeAspect="1"/>
          </p:cNvPicPr>
          <p:nvPr/>
        </p:nvPicPr>
        <p:blipFill>
          <a:blip r:embed="rId3" cstate="email">
            <a:extLst>
              <a:ext uri="{28A0092B-C50C-407E-A947-70E740481C1C}">
                <a14:useLocalDpi xmlns:a14="http://schemas.microsoft.com/office/drawing/2010/main"/>
              </a:ext>
            </a:extLst>
          </a:blip>
          <a:srcRect l="13787" r="23860" b="2"/>
          <a:stretch/>
        </p:blipFill>
        <p:spPr>
          <a:xfrm>
            <a:off x="5790353" y="10"/>
            <a:ext cx="6401647" cy="6852984"/>
          </a:xfrm>
          <a:custGeom>
            <a:avLst/>
            <a:gdLst/>
            <a:ahLst/>
            <a:cxnLst/>
            <a:rect l="l" t="t" r="r" b="b"/>
            <a:pathLst>
              <a:path w="6401647" h="6852994">
                <a:moveTo>
                  <a:pt x="354282" y="0"/>
                </a:moveTo>
                <a:lnTo>
                  <a:pt x="6401647" y="0"/>
                </a:lnTo>
                <a:lnTo>
                  <a:pt x="6401647" y="6852994"/>
                </a:lnTo>
                <a:lnTo>
                  <a:pt x="0" y="6852994"/>
                </a:lnTo>
                <a:lnTo>
                  <a:pt x="0" y="6852993"/>
                </a:lnTo>
                <a:lnTo>
                  <a:pt x="3528116" y="6852993"/>
                </a:lnTo>
                <a:close/>
              </a:path>
            </a:pathLst>
          </a:custGeom>
        </p:spPr>
      </p:pic>
    </p:spTree>
    <p:extLst>
      <p:ext uri="{BB962C8B-B14F-4D97-AF65-F5344CB8AC3E}">
        <p14:creationId xmlns:p14="http://schemas.microsoft.com/office/powerpoint/2010/main" val="32257564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AA3CC463-F933-4AC4-86E1-5AC14B0C31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32" name="Rectangle 31">
            <a:extLst>
              <a:ext uri="{FF2B5EF4-FFF2-40B4-BE49-F238E27FC236}">
                <a16:creationId xmlns:a16="http://schemas.microsoft.com/office/drawing/2014/main" id="{6025D2DB-A12A-44DB-B00E-F4D622329E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1331" y="480060"/>
            <a:ext cx="4180332" cy="2788074"/>
          </a:xfrm>
          <a:prstGeom prst="rect">
            <a:avLst/>
          </a:prstGeom>
          <a:solidFill>
            <a:srgbClr val="FFFFFF"/>
          </a:solidFill>
          <a:ln w="19050">
            <a:solidFill>
              <a:srgbClr val="C243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3" name="Picture 2" descr="A person standing in front of a projector screen&#10;&#10;Description automatically generated">
            <a:extLst>
              <a:ext uri="{FF2B5EF4-FFF2-40B4-BE49-F238E27FC236}">
                <a16:creationId xmlns:a16="http://schemas.microsoft.com/office/drawing/2014/main" id="{40972652-6BDD-79A0-0488-6D65A35AFD85}"/>
              </a:ext>
            </a:extLst>
          </p:cNvPr>
          <p:cNvPicPr>
            <a:picLocks noChangeAspect="1"/>
          </p:cNvPicPr>
          <p:nvPr/>
        </p:nvPicPr>
        <p:blipFill>
          <a:blip r:embed="rId2" cstate="email">
            <a:extLst>
              <a:ext uri="{28A0092B-C50C-407E-A947-70E740481C1C}">
                <a14:useLocalDpi xmlns:a14="http://schemas.microsoft.com/office/drawing/2010/main"/>
              </a:ext>
            </a:extLst>
          </a:blip>
          <a:srcRect l="20567" r="28566" b="-1"/>
          <a:stretch/>
        </p:blipFill>
        <p:spPr>
          <a:xfrm>
            <a:off x="1156117" y="538737"/>
            <a:ext cx="2587533" cy="2683344"/>
          </a:xfrm>
          <a:prstGeom prst="rect">
            <a:avLst/>
          </a:prstGeom>
        </p:spPr>
      </p:pic>
      <p:sp>
        <p:nvSpPr>
          <p:cNvPr id="34" name="Rectangle 33">
            <a:extLst>
              <a:ext uri="{FF2B5EF4-FFF2-40B4-BE49-F238E27FC236}">
                <a16:creationId xmlns:a16="http://schemas.microsoft.com/office/drawing/2014/main" id="{CE7E7877-F64E-4EEA-B778-138031EFF8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1331" y="3603670"/>
            <a:ext cx="4180332" cy="2788074"/>
          </a:xfrm>
          <a:prstGeom prst="rect">
            <a:avLst/>
          </a:prstGeom>
          <a:solidFill>
            <a:srgbClr val="FFFFFF"/>
          </a:solidFill>
          <a:ln w="19050">
            <a:solidFill>
              <a:srgbClr val="C243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4" name="Picture 3">
            <a:extLst>
              <a:ext uri="{FF2B5EF4-FFF2-40B4-BE49-F238E27FC236}">
                <a16:creationId xmlns:a16="http://schemas.microsoft.com/office/drawing/2014/main" id="{2100A062-0E0C-B0ED-C9E2-05886AD3357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6419" y="3576063"/>
            <a:ext cx="4407758" cy="2801877"/>
          </a:xfrm>
          <a:prstGeom prst="rect">
            <a:avLst/>
          </a:prstGeom>
        </p:spPr>
      </p:pic>
      <p:sp>
        <p:nvSpPr>
          <p:cNvPr id="36" name="Rectangle 35">
            <a:extLst>
              <a:ext uri="{FF2B5EF4-FFF2-40B4-BE49-F238E27FC236}">
                <a16:creationId xmlns:a16="http://schemas.microsoft.com/office/drawing/2014/main" id="{7DD6C4F3-70FD-4F13-919C-702EE48864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0596" y="487090"/>
            <a:ext cx="6741849" cy="5897880"/>
          </a:xfrm>
          <a:prstGeom prst="rect">
            <a:avLst/>
          </a:prstGeom>
          <a:solidFill>
            <a:srgbClr val="FFFFFF"/>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2" name="Picture 1" descr="A person standing in front of a group of people&#10;&#10;Description automatically generated">
            <a:extLst>
              <a:ext uri="{FF2B5EF4-FFF2-40B4-BE49-F238E27FC236}">
                <a16:creationId xmlns:a16="http://schemas.microsoft.com/office/drawing/2014/main" id="{E430087C-115B-1F36-40B3-CF9EF83D2331}"/>
              </a:ext>
            </a:extLst>
          </p:cNvPr>
          <p:cNvPicPr>
            <a:picLocks noChangeAspect="1"/>
          </p:cNvPicPr>
          <p:nvPr/>
        </p:nvPicPr>
        <p:blipFill>
          <a:blip r:embed="rId4" cstate="email">
            <a:extLst>
              <a:ext uri="{28A0092B-C50C-407E-A947-70E740481C1C}">
                <a14:useLocalDpi xmlns:a14="http://schemas.microsoft.com/office/drawing/2010/main"/>
              </a:ext>
            </a:extLst>
          </a:blip>
          <a:srcRect l="16283" r="19349" b="-2"/>
          <a:stretch/>
        </p:blipFill>
        <p:spPr>
          <a:xfrm>
            <a:off x="5663728" y="650497"/>
            <a:ext cx="5372155" cy="5571066"/>
          </a:xfrm>
          <a:prstGeom prst="rect">
            <a:avLst/>
          </a:prstGeom>
        </p:spPr>
      </p:pic>
    </p:spTree>
    <p:extLst>
      <p:ext uri="{BB962C8B-B14F-4D97-AF65-F5344CB8AC3E}">
        <p14:creationId xmlns:p14="http://schemas.microsoft.com/office/powerpoint/2010/main" val="2691094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1000"/>
                                        <p:tgtEl>
                                          <p:spTgt spid="3"/>
                                        </p:tgtEl>
                                      </p:cBhvr>
                                    </p:animEffect>
                                  </p:childTnLst>
                                </p:cTn>
                              </p:par>
                            </p:childTnLst>
                          </p:cTn>
                        </p:par>
                        <p:par>
                          <p:cTn id="8" fill="hold">
                            <p:stCondLst>
                              <p:cond delay="1000"/>
                            </p:stCondLst>
                            <p:childTnLst>
                              <p:par>
                                <p:cTn id="9" presetID="16" presetClass="entr" presetSubtype="2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arn(inVertical)">
                                      <p:cBhvr>
                                        <p:cTn id="11" dur="1000"/>
                                        <p:tgtEl>
                                          <p:spTgt spid="2"/>
                                        </p:tgtEl>
                                      </p:cBhvr>
                                    </p:animEffect>
                                  </p:childTnLst>
                                </p:cTn>
                              </p:par>
                            </p:childTnLst>
                          </p:cTn>
                        </p:par>
                        <p:par>
                          <p:cTn id="12" fill="hold">
                            <p:stCondLst>
                              <p:cond delay="2000"/>
                            </p:stCondLst>
                            <p:childTnLst>
                              <p:par>
                                <p:cTn id="13" presetID="16" presetClass="entr" presetSubtype="21"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arn(inVertical)">
                                      <p:cBhvr>
                                        <p:cTn id="15"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738755" y="2864485"/>
            <a:ext cx="7283450" cy="1551940"/>
          </a:xfrm>
        </p:spPr>
        <p:txBody>
          <a:bodyPr>
            <a:normAutofit/>
          </a:bodyPr>
          <a:lstStyle/>
          <a:p>
            <a:r>
              <a:rPr lang="el-GR" sz="4400" b="1" dirty="0">
                <a:solidFill>
                  <a:srgbClr val="FF0000"/>
                </a:solidFill>
              </a:rPr>
              <a:t>Σας ευχαριστούμε </a:t>
            </a:r>
            <a:r>
              <a:rPr lang="el-GR" sz="4400" b="1">
                <a:solidFill>
                  <a:srgbClr val="FF0000"/>
                </a:solidFill>
              </a:rPr>
              <a:t>θερμά!!!!</a:t>
            </a:r>
            <a:endParaRPr lang="el-GR" sz="4400" b="1" dirty="0">
              <a:solidFill>
                <a:srgbClr val="FF0000"/>
              </a:solidFill>
            </a:endParaRPr>
          </a:p>
        </p:txBody>
      </p:sp>
      <p:pic>
        <p:nvPicPr>
          <p:cNvPr id="3" name="Picture 2">
            <a:extLst>
              <a:ext uri="{FF2B5EF4-FFF2-40B4-BE49-F238E27FC236}">
                <a16:creationId xmlns:a16="http://schemas.microsoft.com/office/drawing/2014/main" id="{5B7562FE-3208-09B0-F3FB-13CAD61E6DF3}"/>
              </a:ext>
            </a:extLst>
          </p:cNvPr>
          <p:cNvPicPr>
            <a:picLocks noChangeAspect="1"/>
          </p:cNvPicPr>
          <p:nvPr/>
        </p:nvPicPr>
        <p:blipFill>
          <a:blip r:embed="rId3" cstate="email">
            <a:extLst>
              <a:ext uri="{28A0092B-C50C-407E-A947-70E740481C1C}">
                <a14:useLocalDpi xmlns:a14="http://schemas.microsoft.com/office/drawing/2010/main"/>
              </a:ext>
            </a:extLst>
          </a:blip>
          <a:srcRect t="15746"/>
          <a:stretch/>
        </p:blipFill>
        <p:spPr>
          <a:xfrm>
            <a:off x="20" y="1282"/>
            <a:ext cx="12191980" cy="6856718"/>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532806" y="0"/>
            <a:ext cx="2240831" cy="1328224"/>
          </a:xfrm>
          <a:prstGeom prst="rect">
            <a:avLst/>
          </a:prstGeom>
        </p:spPr>
      </p:pic>
      <p:pic>
        <p:nvPicPr>
          <p:cNvPr id="17" name="Content Placeholder 8"/>
          <p:cNvPicPr>
            <a:picLocks noChangeAspect="1"/>
          </p:cNvPicPr>
          <p:nvPr/>
        </p:nvPicPr>
        <p:blipFill>
          <a:blip r:embed="rId3"/>
          <a:stretch>
            <a:fillRect/>
          </a:stretch>
        </p:blipFill>
        <p:spPr>
          <a:xfrm>
            <a:off x="-1663742" y="94643"/>
            <a:ext cx="12141279" cy="6763357"/>
          </a:xfrm>
          <a:prstGeom prst="rect">
            <a:avLst/>
          </a:prstGeom>
          <a:blipFill dpi="0" rotWithShape="1">
            <a:blip r:embed="rId4"/>
            <a:srcRect/>
            <a:stretch>
              <a:fillRect l="-39000" r="-39000"/>
            </a:stretch>
          </a:blipFill>
          <a:effectLst>
            <a:outerShdw blurRad="50800" dist="50800" sx="1000" sy="1000" algn="ctr" rotWithShape="0">
              <a:schemeClr val="bg1"/>
            </a:outerShdw>
            <a:reflection endPos="0" dir="5400000" sy="-100000" algn="bl" rotWithShape="0"/>
            <a:softEdge rad="1003300"/>
          </a:effectLst>
        </p:spPr>
      </p:pic>
      <p:sp>
        <p:nvSpPr>
          <p:cNvPr id="2" name="Rectangle 1"/>
          <p:cNvSpPr/>
          <p:nvPr/>
        </p:nvSpPr>
        <p:spPr>
          <a:xfrm>
            <a:off x="5651160" y="3476321"/>
            <a:ext cx="6632293" cy="1077218"/>
          </a:xfrm>
          <a:prstGeom prst="rect">
            <a:avLst/>
          </a:prstGeom>
          <a:solidFill>
            <a:schemeClr val="bg1"/>
          </a:solidFill>
          <a:effectLst>
            <a:softEdge rad="127000"/>
          </a:effectLst>
        </p:spPr>
        <p:txBody>
          <a:bodyPr wrap="square">
            <a:spAutoFit/>
          </a:bodyPr>
          <a:lstStyle/>
          <a:p>
            <a:r>
              <a:rPr lang="el-GR" sz="3200" dirty="0"/>
              <a:t>   </a:t>
            </a:r>
            <a:r>
              <a:rPr lang="el-GR" sz="3200" b="1" dirty="0"/>
              <a:t>Τα ανοϊκά σύνδρομα ως πανδημία     και  μάστιγα του 21ου αιώνα </a:t>
            </a:r>
            <a:endParaRPr lang="en-US" sz="3200" b="1" dirty="0"/>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9" name="Rectangle 8">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2666188"/>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1" name="Rectangle 10">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0"/>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3" name="Rectangle 12">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1685840"/>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2" name="Picture 1">
            <a:extLst>
              <a:ext uri="{FF2B5EF4-FFF2-40B4-BE49-F238E27FC236}">
                <a16:creationId xmlns:a16="http://schemas.microsoft.com/office/drawing/2014/main" id="{DF382A44-84E9-311C-2879-8EDC8B059C0B}"/>
              </a:ext>
            </a:extLst>
          </p:cNvPr>
          <p:cNvPicPr>
            <a:picLocks noChangeAspect="1"/>
          </p:cNvPicPr>
          <p:nvPr/>
        </p:nvPicPr>
        <p:blipFill>
          <a:blip r:embed="rId2" cstate="email">
            <a:extLst>
              <a:ext uri="{28A0092B-C50C-407E-A947-70E740481C1C}">
                <a14:useLocalDpi xmlns:a14="http://schemas.microsoft.com/office/drawing/2010/main"/>
              </a:ext>
            </a:extLst>
          </a:blip>
          <a:srcRect b="21045"/>
          <a:stretch/>
        </p:blipFill>
        <p:spPr>
          <a:xfrm>
            <a:off x="457200" y="457200"/>
            <a:ext cx="11277600" cy="5943600"/>
          </a:xfrm>
          <a:prstGeom prst="rect">
            <a:avLst/>
          </a:prstGeom>
        </p:spPr>
      </p:pic>
    </p:spTree>
    <p:extLst>
      <p:ext uri="{BB962C8B-B14F-4D97-AF65-F5344CB8AC3E}">
        <p14:creationId xmlns:p14="http://schemas.microsoft.com/office/powerpoint/2010/main" val="24440797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6" name="Rectangle 15">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2666188"/>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7" name="Rectangle 16">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0"/>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8" name="Rectangle 17">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1685840"/>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2" name="Picture 1">
            <a:extLst>
              <a:ext uri="{FF2B5EF4-FFF2-40B4-BE49-F238E27FC236}">
                <a16:creationId xmlns:a16="http://schemas.microsoft.com/office/drawing/2014/main" id="{9AC63F61-A565-2D00-C26B-C62CD47EDB94}"/>
              </a:ext>
            </a:extLst>
          </p:cNvPr>
          <p:cNvPicPr>
            <a:picLocks noChangeAspect="1"/>
          </p:cNvPicPr>
          <p:nvPr/>
        </p:nvPicPr>
        <p:blipFill>
          <a:blip r:embed="rId2" cstate="email">
            <a:extLst>
              <a:ext uri="{28A0092B-C50C-407E-A947-70E740481C1C}">
                <a14:useLocalDpi xmlns:a14="http://schemas.microsoft.com/office/drawing/2010/main"/>
              </a:ext>
            </a:extLst>
          </a:blip>
          <a:srcRect b="21045"/>
          <a:stretch/>
        </p:blipFill>
        <p:spPr>
          <a:xfrm>
            <a:off x="457200" y="457200"/>
            <a:ext cx="11277600" cy="5943600"/>
          </a:xfrm>
          <a:prstGeom prst="rect">
            <a:avLst/>
          </a:prstGeom>
        </p:spPr>
      </p:pic>
    </p:spTree>
    <p:extLst>
      <p:ext uri="{BB962C8B-B14F-4D97-AF65-F5344CB8AC3E}">
        <p14:creationId xmlns:p14="http://schemas.microsoft.com/office/powerpoint/2010/main" val="40014407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0B5878A-DEBC-8827-F2C5-0ACD4F79E990}"/>
              </a:ext>
            </a:extLst>
          </p:cNvPr>
          <p:cNvPicPr>
            <a:picLocks noChangeAspect="1"/>
          </p:cNvPicPr>
          <p:nvPr/>
        </p:nvPicPr>
        <p:blipFill>
          <a:blip r:embed="rId3" cstate="email">
            <a:extLst>
              <a:ext uri="{28A0092B-C50C-407E-A947-70E740481C1C}">
                <a14:useLocalDpi xmlns:a14="http://schemas.microsoft.com/office/drawing/2010/main"/>
              </a:ext>
            </a:extLst>
          </a:blip>
          <a:srcRect l="15177" r="15619" b="2"/>
          <a:stretch/>
        </p:blipFill>
        <p:spPr>
          <a:xfrm>
            <a:off x="7794519" y="3506112"/>
            <a:ext cx="4397481" cy="3351888"/>
          </a:xfrm>
          <a:custGeom>
            <a:avLst/>
            <a:gdLst/>
            <a:ahLst/>
            <a:cxnLst/>
            <a:rect l="l" t="t" r="r" b="b"/>
            <a:pathLst>
              <a:path w="4397481" h="3351888">
                <a:moveTo>
                  <a:pt x="0" y="0"/>
                </a:moveTo>
                <a:lnTo>
                  <a:pt x="4397481" y="0"/>
                </a:lnTo>
                <a:lnTo>
                  <a:pt x="4397481" y="3351888"/>
                </a:lnTo>
                <a:lnTo>
                  <a:pt x="1552363" y="3351888"/>
                </a:lnTo>
                <a:close/>
              </a:path>
            </a:pathLst>
          </a:custGeom>
        </p:spPr>
      </p:pic>
      <p:pic>
        <p:nvPicPr>
          <p:cNvPr id="7" name="Picture 6">
            <a:extLst>
              <a:ext uri="{FF2B5EF4-FFF2-40B4-BE49-F238E27FC236}">
                <a16:creationId xmlns:a16="http://schemas.microsoft.com/office/drawing/2014/main" id="{2622B4FE-0E8E-1579-5EB7-FCC28396108C}"/>
              </a:ext>
            </a:extLst>
          </p:cNvPr>
          <p:cNvPicPr>
            <a:picLocks noChangeAspect="1"/>
          </p:cNvPicPr>
          <p:nvPr/>
        </p:nvPicPr>
        <p:blipFill>
          <a:blip r:embed="rId4" cstate="email">
            <a:extLst>
              <a:ext uri="{28A0092B-C50C-407E-A947-70E740481C1C}">
                <a14:useLocalDpi xmlns:a14="http://schemas.microsoft.com/office/drawing/2010/main"/>
              </a:ext>
            </a:extLst>
          </a:blip>
          <a:srcRect l="9580" r="15392" b="-1"/>
          <a:stretch/>
        </p:blipFill>
        <p:spPr>
          <a:xfrm>
            <a:off x="20" y="10"/>
            <a:ext cx="9154673" cy="6863475"/>
          </a:xfrm>
          <a:custGeom>
            <a:avLst/>
            <a:gdLst/>
            <a:ahLst/>
            <a:cxnLst/>
            <a:rect l="l" t="t" r="r" b="b"/>
            <a:pathLst>
              <a:path w="9154693" h="6863485">
                <a:moveTo>
                  <a:pt x="0" y="0"/>
                </a:moveTo>
                <a:lnTo>
                  <a:pt x="5976000" y="0"/>
                </a:lnTo>
                <a:lnTo>
                  <a:pt x="9154693" y="6863485"/>
                </a:lnTo>
                <a:lnTo>
                  <a:pt x="0" y="6863485"/>
                </a:lnTo>
                <a:lnTo>
                  <a:pt x="0" y="0"/>
                </a:lnTo>
                <a:close/>
              </a:path>
            </a:pathLst>
          </a:custGeom>
        </p:spPr>
      </p:pic>
      <p:pic>
        <p:nvPicPr>
          <p:cNvPr id="4" name="Picture 3" descr="A group of people sitting in a circle&#10;&#10;Description automatically generated">
            <a:extLst>
              <a:ext uri="{FF2B5EF4-FFF2-40B4-BE49-F238E27FC236}">
                <a16:creationId xmlns:a16="http://schemas.microsoft.com/office/drawing/2014/main" id="{D87D515D-B64D-D01E-7E56-3957DF4D68D4}"/>
              </a:ext>
            </a:extLst>
          </p:cNvPr>
          <p:cNvPicPr>
            <a:picLocks noChangeAspect="1"/>
          </p:cNvPicPr>
          <p:nvPr/>
        </p:nvPicPr>
        <p:blipFill>
          <a:blip r:embed="rId5" cstate="email">
            <a:extLst>
              <a:ext uri="{28A0092B-C50C-407E-A947-70E740481C1C}">
                <a14:useLocalDpi xmlns:a14="http://schemas.microsoft.com/office/drawing/2010/main"/>
              </a:ext>
            </a:extLst>
          </a:blip>
          <a:srcRect r="3" b="16777"/>
          <a:stretch/>
        </p:blipFill>
        <p:spPr>
          <a:xfrm>
            <a:off x="6168189" y="10"/>
            <a:ext cx="6023811" cy="3346394"/>
          </a:xfrm>
          <a:custGeom>
            <a:avLst/>
            <a:gdLst/>
            <a:ahLst/>
            <a:cxnLst/>
            <a:rect l="l" t="t" r="r" b="b"/>
            <a:pathLst>
              <a:path w="6023811" h="3346404">
                <a:moveTo>
                  <a:pt x="0" y="0"/>
                </a:moveTo>
                <a:lnTo>
                  <a:pt x="6023811" y="0"/>
                </a:lnTo>
                <a:lnTo>
                  <a:pt x="6023811" y="3346404"/>
                </a:lnTo>
                <a:lnTo>
                  <a:pt x="1549824" y="3346404"/>
                </a:lnTo>
                <a:close/>
              </a:path>
            </a:pathLst>
          </a:custGeom>
        </p:spPr>
      </p:pic>
    </p:spTree>
    <p:extLst>
      <p:ext uri="{BB962C8B-B14F-4D97-AF65-F5344CB8AC3E}">
        <p14:creationId xmlns:p14="http://schemas.microsoft.com/office/powerpoint/2010/main" val="40736628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205D939-00C4-4F2E-9797-3170DD040D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4E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0" name="Rectangle 9">
            <a:extLst>
              <a:ext uri="{FF2B5EF4-FFF2-40B4-BE49-F238E27FC236}">
                <a16:creationId xmlns:a16="http://schemas.microsoft.com/office/drawing/2014/main" id="{38EE4E44-1403-472B-8C01-D354CB8F5A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56866" y="480060"/>
            <a:ext cx="5458122"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2" name="Picture 1" descr="A person standing in a room with a projector screen&#10;&#10;Description automatically generated">
            <a:extLst>
              <a:ext uri="{FF2B5EF4-FFF2-40B4-BE49-F238E27FC236}">
                <a16:creationId xmlns:a16="http://schemas.microsoft.com/office/drawing/2014/main" id="{12F8A2BB-B235-C8C5-549E-7859237430D4}"/>
              </a:ext>
            </a:extLst>
          </p:cNvPr>
          <p:cNvPicPr>
            <a:picLocks noChangeAspect="1"/>
          </p:cNvPicPr>
          <p:nvPr/>
        </p:nvPicPr>
        <p:blipFill>
          <a:blip r:embed="rId2" cstate="email">
            <a:extLst>
              <a:ext uri="{28A0092B-C50C-407E-A947-70E740481C1C}">
                <a14:useLocalDpi xmlns:a14="http://schemas.microsoft.com/office/drawing/2010/main"/>
              </a:ext>
            </a:extLst>
          </a:blip>
          <a:srcRect t="14150" r="-2" b="4397"/>
          <a:stretch/>
        </p:blipFill>
        <p:spPr>
          <a:xfrm>
            <a:off x="6421035" y="643467"/>
            <a:ext cx="5129784" cy="5571066"/>
          </a:xfrm>
          <a:prstGeom prst="rect">
            <a:avLst/>
          </a:prstGeom>
        </p:spPr>
      </p:pic>
      <p:sp>
        <p:nvSpPr>
          <p:cNvPr id="12" name="Rectangle 11">
            <a:extLst>
              <a:ext uri="{FF2B5EF4-FFF2-40B4-BE49-F238E27FC236}">
                <a16:creationId xmlns:a16="http://schemas.microsoft.com/office/drawing/2014/main" id="{583CCE40-4C5F-42D3-86D9-7892AD1E98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5458121"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3" name="Picture 2" descr="A person giving a presentation to a group of people&#10;&#10;Description automatically generated">
            <a:extLst>
              <a:ext uri="{FF2B5EF4-FFF2-40B4-BE49-F238E27FC236}">
                <a16:creationId xmlns:a16="http://schemas.microsoft.com/office/drawing/2014/main" id="{BDC4183A-8541-5018-1E7E-52EEB095781F}"/>
              </a:ext>
            </a:extLst>
          </p:cNvPr>
          <p:cNvPicPr>
            <a:picLocks noChangeAspect="1"/>
          </p:cNvPicPr>
          <p:nvPr/>
        </p:nvPicPr>
        <p:blipFill>
          <a:blip r:embed="rId3" cstate="email">
            <a:extLst>
              <a:ext uri="{28A0092B-C50C-407E-A947-70E740481C1C}">
                <a14:useLocalDpi xmlns:a14="http://schemas.microsoft.com/office/drawing/2010/main"/>
              </a:ext>
            </a:extLst>
          </a:blip>
          <a:srcRect l="18567" r="12372" b="-1"/>
          <a:stretch/>
        </p:blipFill>
        <p:spPr>
          <a:xfrm>
            <a:off x="641180" y="643467"/>
            <a:ext cx="5129784" cy="5571066"/>
          </a:xfrm>
          <a:prstGeom prst="rect">
            <a:avLst/>
          </a:prstGeom>
        </p:spPr>
      </p:pic>
    </p:spTree>
    <p:extLst>
      <p:ext uri="{BB962C8B-B14F-4D97-AF65-F5344CB8AC3E}">
        <p14:creationId xmlns:p14="http://schemas.microsoft.com/office/powerpoint/2010/main" val="1187226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1000" fill="hold"/>
                                        <p:tgtEl>
                                          <p:spTgt spid="2"/>
                                        </p:tgtEl>
                                        <p:attrNameLst>
                                          <p:attrName>ppt_w</p:attrName>
                                        </p:attrNameLst>
                                      </p:cBhvr>
                                      <p:tavLst>
                                        <p:tav tm="0">
                                          <p:val>
                                            <p:fltVal val="0"/>
                                          </p:val>
                                        </p:tav>
                                        <p:tav tm="100000">
                                          <p:val>
                                            <p:strVal val="#ppt_w"/>
                                          </p:val>
                                        </p:tav>
                                      </p:tavLst>
                                    </p:anim>
                                    <p:anim calcmode="lin" valueType="num">
                                      <p:cBhvr>
                                        <p:cTn id="14" dur="1000" fill="hold"/>
                                        <p:tgtEl>
                                          <p:spTgt spid="2"/>
                                        </p:tgtEl>
                                        <p:attrNameLst>
                                          <p:attrName>ppt_h</p:attrName>
                                        </p:attrNameLst>
                                      </p:cBhvr>
                                      <p:tavLst>
                                        <p:tav tm="0">
                                          <p:val>
                                            <p:fltVal val="0"/>
                                          </p:val>
                                        </p:tav>
                                        <p:tav tm="100000">
                                          <p:val>
                                            <p:strVal val="#ppt_h"/>
                                          </p:val>
                                        </p:tav>
                                      </p:tavLst>
                                    </p:anim>
                                    <p:animEffect transition="in" filter="fade">
                                      <p:cBhvr>
                                        <p:cTn id="15"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9" name="Rectangle 8">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2666188"/>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1" name="Rectangle 10">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0"/>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3" name="Rectangle 12">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1685840"/>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2" name="Picture 1">
            <a:extLst>
              <a:ext uri="{FF2B5EF4-FFF2-40B4-BE49-F238E27FC236}">
                <a16:creationId xmlns:a16="http://schemas.microsoft.com/office/drawing/2014/main" id="{E6FE8B65-4D30-3504-1914-EB81DA7DEEA4}"/>
              </a:ext>
            </a:extLst>
          </p:cNvPr>
          <p:cNvPicPr>
            <a:picLocks noChangeAspect="1"/>
          </p:cNvPicPr>
          <p:nvPr/>
        </p:nvPicPr>
        <p:blipFill>
          <a:blip r:embed="rId2" cstate="email">
            <a:extLst>
              <a:ext uri="{28A0092B-C50C-407E-A947-70E740481C1C}">
                <a14:useLocalDpi xmlns:a14="http://schemas.microsoft.com/office/drawing/2010/main"/>
              </a:ext>
            </a:extLst>
          </a:blip>
          <a:srcRect t="21045"/>
          <a:stretch/>
        </p:blipFill>
        <p:spPr>
          <a:xfrm>
            <a:off x="457200" y="457200"/>
            <a:ext cx="11277600" cy="5943600"/>
          </a:xfrm>
          <a:prstGeom prst="rect">
            <a:avLst/>
          </a:prstGeom>
        </p:spPr>
      </p:pic>
    </p:spTree>
    <p:extLst>
      <p:ext uri="{BB962C8B-B14F-4D97-AF65-F5344CB8AC3E}">
        <p14:creationId xmlns:p14="http://schemas.microsoft.com/office/powerpoint/2010/main" val="22714801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0" name="Rectangle 19">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2666188"/>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2" name="Rectangle 21">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0"/>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4" name="Rectangle 23">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1685840"/>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3" name="Picture 2">
            <a:extLst>
              <a:ext uri="{FF2B5EF4-FFF2-40B4-BE49-F238E27FC236}">
                <a16:creationId xmlns:a16="http://schemas.microsoft.com/office/drawing/2014/main" id="{B5B686AC-9105-A2D0-DD7C-D37C8AF91DCD}"/>
              </a:ext>
            </a:extLst>
          </p:cNvPr>
          <p:cNvPicPr>
            <a:picLocks noChangeAspect="1"/>
          </p:cNvPicPr>
          <p:nvPr/>
        </p:nvPicPr>
        <p:blipFill>
          <a:blip r:embed="rId2" cstate="email">
            <a:extLst>
              <a:ext uri="{28A0092B-C50C-407E-A947-70E740481C1C}">
                <a14:useLocalDpi xmlns:a14="http://schemas.microsoft.com/office/drawing/2010/main"/>
              </a:ext>
            </a:extLst>
          </a:blip>
          <a:srcRect t="17325" b="12405"/>
          <a:stretch/>
        </p:blipFill>
        <p:spPr>
          <a:xfrm>
            <a:off x="-2311" y="429"/>
            <a:ext cx="5778997" cy="6857143"/>
          </a:xfrm>
          <a:prstGeom prst="rect">
            <a:avLst/>
          </a:prstGeom>
        </p:spPr>
      </p:pic>
      <p:pic>
        <p:nvPicPr>
          <p:cNvPr id="7" name="Picture 6" descr="A person and person standing in a hospital bed&#10;&#10;Description automatically generated">
            <a:extLst>
              <a:ext uri="{FF2B5EF4-FFF2-40B4-BE49-F238E27FC236}">
                <a16:creationId xmlns:a16="http://schemas.microsoft.com/office/drawing/2014/main" id="{CFF820BB-24B6-0275-C987-1D2E8C29B77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776686" y="429"/>
            <a:ext cx="6416860" cy="6858000"/>
          </a:xfrm>
          <a:prstGeom prst="rect">
            <a:avLst/>
          </a:prstGeom>
        </p:spPr>
      </p:pic>
    </p:spTree>
    <p:extLst>
      <p:ext uri="{BB962C8B-B14F-4D97-AF65-F5344CB8AC3E}">
        <p14:creationId xmlns:p14="http://schemas.microsoft.com/office/powerpoint/2010/main" val="2055334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6412F3A-E16C-6C17-042F-C812FE675DE8}"/>
              </a:ext>
            </a:extLst>
          </p:cNvPr>
          <p:cNvPicPr>
            <a:picLocks noChangeAspect="1"/>
          </p:cNvPicPr>
          <p:nvPr/>
        </p:nvPicPr>
        <p:blipFill>
          <a:blip r:embed="rId2" cstate="email">
            <a:extLst>
              <a:ext uri="{28A0092B-C50C-407E-A947-70E740481C1C}">
                <a14:useLocalDpi xmlns:a14="http://schemas.microsoft.com/office/drawing/2010/main"/>
              </a:ext>
            </a:extLst>
          </a:blip>
          <a:srcRect l="4714" r="7715" b="1"/>
          <a:stretch/>
        </p:blipFill>
        <p:spPr>
          <a:xfrm>
            <a:off x="7794519" y="3506112"/>
            <a:ext cx="4397481" cy="3351888"/>
          </a:xfrm>
          <a:custGeom>
            <a:avLst/>
            <a:gdLst/>
            <a:ahLst/>
            <a:cxnLst/>
            <a:rect l="l" t="t" r="r" b="b"/>
            <a:pathLst>
              <a:path w="4397481" h="3351888">
                <a:moveTo>
                  <a:pt x="0" y="0"/>
                </a:moveTo>
                <a:lnTo>
                  <a:pt x="4397481" y="0"/>
                </a:lnTo>
                <a:lnTo>
                  <a:pt x="4397481" y="3351888"/>
                </a:lnTo>
                <a:lnTo>
                  <a:pt x="1552363" y="3351888"/>
                </a:lnTo>
                <a:close/>
              </a:path>
            </a:pathLst>
          </a:custGeom>
        </p:spPr>
      </p:pic>
      <p:pic>
        <p:nvPicPr>
          <p:cNvPr id="4" name="Picture 3">
            <a:extLst>
              <a:ext uri="{FF2B5EF4-FFF2-40B4-BE49-F238E27FC236}">
                <a16:creationId xmlns:a16="http://schemas.microsoft.com/office/drawing/2014/main" id="{41AF6475-1AD4-03FA-9DE2-97742AACFA3E}"/>
              </a:ext>
            </a:extLst>
          </p:cNvPr>
          <p:cNvPicPr>
            <a:picLocks noChangeAspect="1"/>
          </p:cNvPicPr>
          <p:nvPr/>
        </p:nvPicPr>
        <p:blipFill>
          <a:blip r:embed="rId3"/>
          <a:srcRect t="4703" r="1" b="39069"/>
          <a:stretch/>
        </p:blipFill>
        <p:spPr>
          <a:xfrm>
            <a:off x="20" y="10"/>
            <a:ext cx="9154673" cy="6863475"/>
          </a:xfrm>
          <a:custGeom>
            <a:avLst/>
            <a:gdLst/>
            <a:ahLst/>
            <a:cxnLst/>
            <a:rect l="l" t="t" r="r" b="b"/>
            <a:pathLst>
              <a:path w="9154693" h="6863485">
                <a:moveTo>
                  <a:pt x="0" y="0"/>
                </a:moveTo>
                <a:lnTo>
                  <a:pt x="5976000" y="0"/>
                </a:lnTo>
                <a:lnTo>
                  <a:pt x="9154693" y="6863485"/>
                </a:lnTo>
                <a:lnTo>
                  <a:pt x="0" y="6863485"/>
                </a:lnTo>
                <a:lnTo>
                  <a:pt x="0" y="0"/>
                </a:lnTo>
                <a:close/>
              </a:path>
            </a:pathLst>
          </a:custGeom>
        </p:spPr>
      </p:pic>
      <p:pic>
        <p:nvPicPr>
          <p:cNvPr id="3" name="Picture 2">
            <a:extLst>
              <a:ext uri="{FF2B5EF4-FFF2-40B4-BE49-F238E27FC236}">
                <a16:creationId xmlns:a16="http://schemas.microsoft.com/office/drawing/2014/main" id="{99A9FB61-83CC-FC60-17C6-703E068C3691}"/>
              </a:ext>
            </a:extLst>
          </p:cNvPr>
          <p:cNvPicPr>
            <a:picLocks noChangeAspect="1"/>
          </p:cNvPicPr>
          <p:nvPr/>
        </p:nvPicPr>
        <p:blipFill>
          <a:blip r:embed="rId4" cstate="email">
            <a:extLst>
              <a:ext uri="{28A0092B-C50C-407E-A947-70E740481C1C}">
                <a14:useLocalDpi xmlns:a14="http://schemas.microsoft.com/office/drawing/2010/main"/>
              </a:ext>
            </a:extLst>
          </a:blip>
          <a:srcRect r="3" b="1243"/>
          <a:stretch/>
        </p:blipFill>
        <p:spPr>
          <a:xfrm>
            <a:off x="6168189" y="10"/>
            <a:ext cx="6023811" cy="3346394"/>
          </a:xfrm>
          <a:custGeom>
            <a:avLst/>
            <a:gdLst/>
            <a:ahLst/>
            <a:cxnLst/>
            <a:rect l="l" t="t" r="r" b="b"/>
            <a:pathLst>
              <a:path w="6023811" h="3346404">
                <a:moveTo>
                  <a:pt x="0" y="0"/>
                </a:moveTo>
                <a:lnTo>
                  <a:pt x="6023811" y="0"/>
                </a:lnTo>
                <a:lnTo>
                  <a:pt x="6023811" y="3346404"/>
                </a:lnTo>
                <a:lnTo>
                  <a:pt x="1549824" y="3346404"/>
                </a:lnTo>
                <a:close/>
              </a:path>
            </a:pathLst>
          </a:custGeom>
        </p:spPr>
      </p:pic>
    </p:spTree>
    <p:extLst>
      <p:ext uri="{BB962C8B-B14F-4D97-AF65-F5344CB8AC3E}">
        <p14:creationId xmlns:p14="http://schemas.microsoft.com/office/powerpoint/2010/main" val="109765584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9" name="Rectangle 8">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2666188"/>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1" name="Rectangle 10">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0"/>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3" name="Rectangle 12">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1685840"/>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2" name="Picture 1">
            <a:extLst>
              <a:ext uri="{FF2B5EF4-FFF2-40B4-BE49-F238E27FC236}">
                <a16:creationId xmlns:a16="http://schemas.microsoft.com/office/drawing/2014/main" id="{397D2086-0570-D5A0-7C58-ADB65828956D}"/>
              </a:ext>
            </a:extLst>
          </p:cNvPr>
          <p:cNvPicPr>
            <a:picLocks noChangeAspect="1"/>
          </p:cNvPicPr>
          <p:nvPr/>
        </p:nvPicPr>
        <p:blipFill>
          <a:blip r:embed="rId2" cstate="email">
            <a:extLst>
              <a:ext uri="{28A0092B-C50C-407E-A947-70E740481C1C}">
                <a14:useLocalDpi xmlns:a14="http://schemas.microsoft.com/office/drawing/2010/main"/>
              </a:ext>
            </a:extLst>
          </a:blip>
          <a:srcRect t="24480" b="5250"/>
          <a:stretch/>
        </p:blipFill>
        <p:spPr>
          <a:xfrm>
            <a:off x="457200" y="457200"/>
            <a:ext cx="11277600" cy="5943600"/>
          </a:xfrm>
          <a:prstGeom prst="rect">
            <a:avLst/>
          </a:prstGeom>
        </p:spPr>
      </p:pic>
    </p:spTree>
    <p:extLst>
      <p:ext uri="{BB962C8B-B14F-4D97-AF65-F5344CB8AC3E}">
        <p14:creationId xmlns:p14="http://schemas.microsoft.com/office/powerpoint/2010/main" val="398936135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9" name="Rectangle 8">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2666188"/>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1" name="Rectangle 10">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0"/>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3" name="Rectangle 12">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1685840"/>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2" name="Picture 1">
            <a:extLst>
              <a:ext uri="{FF2B5EF4-FFF2-40B4-BE49-F238E27FC236}">
                <a16:creationId xmlns:a16="http://schemas.microsoft.com/office/drawing/2014/main" id="{52EC8EF9-CC2C-6DF9-6C0A-8DB40C5F057F}"/>
              </a:ext>
            </a:extLst>
          </p:cNvPr>
          <p:cNvPicPr>
            <a:picLocks noChangeAspect="1"/>
          </p:cNvPicPr>
          <p:nvPr/>
        </p:nvPicPr>
        <p:blipFill>
          <a:blip r:embed="rId2" cstate="email">
            <a:extLst>
              <a:ext uri="{28A0092B-C50C-407E-A947-70E740481C1C}">
                <a14:useLocalDpi xmlns:a14="http://schemas.microsoft.com/office/drawing/2010/main"/>
              </a:ext>
            </a:extLst>
          </a:blip>
          <a:srcRect t="21144" b="8586"/>
          <a:stretch/>
        </p:blipFill>
        <p:spPr>
          <a:xfrm>
            <a:off x="457200" y="457200"/>
            <a:ext cx="11277600" cy="5943600"/>
          </a:xfrm>
          <a:prstGeom prst="rect">
            <a:avLst/>
          </a:prstGeom>
        </p:spPr>
      </p:pic>
    </p:spTree>
    <p:extLst>
      <p:ext uri="{BB962C8B-B14F-4D97-AF65-F5344CB8AC3E}">
        <p14:creationId xmlns:p14="http://schemas.microsoft.com/office/powerpoint/2010/main" val="2647067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532806" y="0"/>
            <a:ext cx="2240831" cy="1328224"/>
          </a:xfrm>
          <a:prstGeom prst="rect">
            <a:avLst/>
          </a:prstGeom>
        </p:spPr>
      </p:pic>
      <p:pic>
        <p:nvPicPr>
          <p:cNvPr id="17" name="Content Placeholder 8"/>
          <p:cNvPicPr>
            <a:picLocks noChangeAspect="1"/>
          </p:cNvPicPr>
          <p:nvPr/>
        </p:nvPicPr>
        <p:blipFill>
          <a:blip r:embed="rId3"/>
          <a:stretch>
            <a:fillRect/>
          </a:stretch>
        </p:blipFill>
        <p:spPr>
          <a:xfrm>
            <a:off x="-2081602" y="94643"/>
            <a:ext cx="10344898" cy="6763357"/>
          </a:xfrm>
          <a:prstGeom prst="rect">
            <a:avLst/>
          </a:prstGeom>
          <a:blipFill dpi="0" rotWithShape="1">
            <a:blip r:embed="rId4"/>
            <a:srcRect/>
            <a:stretch>
              <a:fillRect l="-39000" r="-39000"/>
            </a:stretch>
          </a:blipFill>
          <a:effectLst>
            <a:outerShdw blurRad="50800" dist="50800" sx="1000" sy="1000" algn="ctr" rotWithShape="0">
              <a:schemeClr val="bg1"/>
            </a:outerShdw>
            <a:reflection endPos="0" dir="5400000" sy="-100000" algn="bl" rotWithShape="0"/>
            <a:softEdge rad="1003300"/>
          </a:effectLst>
        </p:spPr>
      </p:pic>
      <p:sp>
        <p:nvSpPr>
          <p:cNvPr id="2" name="Rectangle 1"/>
          <p:cNvSpPr/>
          <p:nvPr/>
        </p:nvSpPr>
        <p:spPr>
          <a:xfrm>
            <a:off x="3898898" y="819363"/>
            <a:ext cx="8293102" cy="6155531"/>
          </a:xfrm>
          <a:prstGeom prst="rect">
            <a:avLst/>
          </a:prstGeom>
          <a:solidFill>
            <a:schemeClr val="bg1"/>
          </a:solidFill>
          <a:effectLst>
            <a:softEdge rad="127000"/>
          </a:effectLst>
        </p:spPr>
        <p:txBody>
          <a:bodyPr wrap="square">
            <a:spAutoFit/>
          </a:bodyPr>
          <a:lstStyle/>
          <a:p>
            <a:pPr algn="ctr"/>
            <a:endParaRPr lang="en-US" sz="1200" b="1" dirty="0">
              <a:ln w="22225">
                <a:solidFill>
                  <a:schemeClr val="accent2"/>
                </a:solidFill>
                <a:prstDash val="solid"/>
              </a:ln>
            </a:endParaRPr>
          </a:p>
          <a:p>
            <a:pPr algn="ctr"/>
            <a:r>
              <a:rPr lang="el-GR" sz="1200" b="1" dirty="0">
                <a:ln w="22225">
                  <a:solidFill>
                    <a:schemeClr val="accent2"/>
                  </a:solidFill>
                  <a:prstDash val="solid"/>
                </a:ln>
              </a:rPr>
              <a:t>ΣΚΟΠΟΣ ΤΗΣ ΗΜΕΡΙΔΑΣ</a:t>
            </a:r>
          </a:p>
          <a:p>
            <a:pPr algn="ctr"/>
            <a:r>
              <a:rPr lang="el-GR" sz="1200" dirty="0">
                <a:ln w="22225">
                  <a:solidFill>
                    <a:schemeClr val="accent2"/>
                  </a:solidFill>
                  <a:prstDash val="solid"/>
                </a:ln>
              </a:rPr>
              <a:t> </a:t>
            </a:r>
            <a:r>
              <a:rPr lang="el-GR" sz="1200" dirty="0"/>
              <a:t>                                                         </a:t>
            </a:r>
            <a:endParaRPr lang="el-GR" sz="1200" dirty="0">
              <a:ln w="9525" cap="flat" cmpd="sng" algn="ctr">
                <a:solidFill>
                  <a:srgbClr val="FFFFFF"/>
                </a:solidFill>
                <a:prstDash val="solid"/>
                <a:round/>
              </a:ln>
              <a:ea typeface="Times New Roman" panose="02020603050405020304" pitchFamily="18" charset="0"/>
              <a:cs typeface="Times New Roman" panose="02020603050405020304" pitchFamily="18" charset="0"/>
            </a:endParaRPr>
          </a:p>
          <a:p>
            <a:pPr algn="just"/>
            <a:r>
              <a:rPr lang="el-GR" sz="1200" b="1" dirty="0">
                <a:ln w="9525" cap="flat" cmpd="sng" algn="ctr">
                  <a:noFill/>
                  <a:prstDash val="solid"/>
                  <a:round/>
                </a:ln>
                <a:ea typeface="Times New Roman" panose="02020603050405020304" pitchFamily="18" charset="0"/>
                <a:cs typeface="Times New Roman" panose="02020603050405020304" pitchFamily="18" charset="0"/>
              </a:rPr>
              <a:t>Ενημέρωση και Ευαισθητοποίηση των επαγγελματιών υγείας</a:t>
            </a:r>
            <a:r>
              <a:rPr lang="en-US" sz="1200" b="1" dirty="0">
                <a:ln w="9525" cap="flat" cmpd="sng" algn="ctr">
                  <a:noFill/>
                  <a:prstDash val="solid"/>
                  <a:round/>
                </a:ln>
                <a:ea typeface="Times New Roman" panose="02020603050405020304" pitchFamily="18" charset="0"/>
                <a:cs typeface="Times New Roman" panose="02020603050405020304" pitchFamily="18" charset="0"/>
              </a:rPr>
              <a:t> </a:t>
            </a:r>
            <a:r>
              <a:rPr lang="el-GR" sz="1200" b="1" dirty="0">
                <a:ln w="9525" cap="flat" cmpd="sng" algn="ctr">
                  <a:noFill/>
                  <a:prstDash val="solid"/>
                  <a:round/>
                </a:ln>
                <a:ea typeface="Times New Roman" panose="02020603050405020304" pitchFamily="18" charset="0"/>
                <a:cs typeface="Times New Roman" panose="02020603050405020304" pitchFamily="18" charset="0"/>
              </a:rPr>
              <a:t>και του κοινού </a:t>
            </a:r>
            <a:r>
              <a:rPr lang="el-GR" sz="1200" dirty="0"/>
              <a:t>γύρω από το θέμα της πανδημίας – μάστιγας του 21ου αιώνα</a:t>
            </a:r>
            <a:r>
              <a:rPr lang="en-US" sz="1200" dirty="0">
                <a:ln w="9525" cap="flat" cmpd="sng" algn="ctr">
                  <a:noFill/>
                  <a:prstDash val="solid"/>
                  <a:round/>
                </a:ln>
                <a:ea typeface="Times New Roman" panose="02020603050405020304" pitchFamily="18" charset="0"/>
                <a:cs typeface="Times New Roman" panose="02020603050405020304" pitchFamily="18" charset="0"/>
              </a:rPr>
              <a:t>:</a:t>
            </a:r>
          </a:p>
          <a:p>
            <a:pPr algn="just"/>
            <a:endParaRPr lang="en-US" sz="1200" i="1" dirty="0">
              <a:ln w="9525" cap="flat" cmpd="sng" algn="ctr">
                <a:noFill/>
                <a:prstDash val="solid"/>
                <a:round/>
              </a:ln>
              <a:ea typeface="Times New Roman" panose="02020603050405020304" pitchFamily="18" charset="0"/>
              <a:cs typeface="Times New Roman" panose="02020603050405020304" pitchFamily="18" charset="0"/>
            </a:endParaRPr>
          </a:p>
          <a:p>
            <a:pPr algn="just"/>
            <a:r>
              <a:rPr lang="el-GR" sz="1200" i="1" dirty="0">
                <a:ln w="9525" cap="flat" cmpd="sng" algn="ctr">
                  <a:noFill/>
                  <a:prstDash val="solid"/>
                  <a:round/>
                </a:ln>
                <a:ea typeface="Times New Roman" panose="02020603050405020304" pitchFamily="18" charset="0"/>
                <a:cs typeface="Times New Roman" panose="02020603050405020304" pitchFamily="18" charset="0"/>
              </a:rPr>
              <a:t> «</a:t>
            </a:r>
            <a:r>
              <a:rPr lang="el-GR" sz="1200" b="1" i="1" dirty="0">
                <a:ln w="9525" cap="flat" cmpd="sng" algn="ctr">
                  <a:noFill/>
                  <a:prstDash val="solid"/>
                  <a:round/>
                </a:ln>
                <a:ea typeface="Times New Roman" panose="02020603050405020304" pitchFamily="18" charset="0"/>
                <a:cs typeface="Times New Roman" panose="02020603050405020304" pitchFamily="18" charset="0"/>
              </a:rPr>
              <a:t>Σ</a:t>
            </a:r>
            <a:r>
              <a:rPr lang="el-GR" sz="1200" b="1" i="1" dirty="0"/>
              <a:t>την πρόληψη της εκδηλώσης της νόσου,</a:t>
            </a:r>
            <a:r>
              <a:rPr lang="el-GR" sz="1200" b="1" dirty="0"/>
              <a:t> των εντοπισμών των παραγόντων κινδύνου, </a:t>
            </a:r>
            <a:r>
              <a:rPr lang="el-GR" sz="1200" b="1" i="1" dirty="0"/>
              <a:t> την έγκαιρη διάγνωση, την γρήγορη και κατάλληλη θεραπεία και την επιστημονική παροχή φροντίδα υγείας σε ασθενείς που υποφέρουν με ανοϊκά σύνδρομα για την διασφαλίση μιας ‘’φυσιολογικής΄΄ και αξιοπρεπής  ζωής</a:t>
            </a:r>
          </a:p>
          <a:p>
            <a:pPr algn="just"/>
            <a:endParaRPr lang="en-US" sz="1300" b="1" i="1" dirty="0"/>
          </a:p>
          <a:p>
            <a:pPr algn="ctr"/>
            <a:r>
              <a:rPr lang="el-GR" sz="1300" b="1" dirty="0">
                <a:solidFill>
                  <a:srgbClr val="FF0000"/>
                </a:solidFill>
              </a:rPr>
              <a:t>Επιμέρους στόχοι:</a:t>
            </a:r>
            <a:endParaRPr lang="en-US" sz="1300" b="1" dirty="0">
              <a:solidFill>
                <a:srgbClr val="FF0000"/>
              </a:solidFill>
            </a:endParaRPr>
          </a:p>
          <a:p>
            <a:pPr algn="ctr"/>
            <a:r>
              <a:rPr lang="en-US" sz="1300" dirty="0"/>
              <a:t> </a:t>
            </a:r>
            <a:r>
              <a:rPr lang="el-GR" sz="1300" dirty="0"/>
              <a:t>Παρουσίαση των τελευταίων ερευνητικών δεδομένων, νέων μεθόδων διάγνωσης και θεραπειών</a:t>
            </a:r>
            <a:r>
              <a:rPr lang="en-US" sz="1300" dirty="0"/>
              <a:t> </a:t>
            </a:r>
            <a:r>
              <a:rPr lang="el-GR" sz="1300" dirty="0"/>
              <a:t>και ενημέρωση για τις σύγχρονες προσεγγίσεις στην φροντίδα των ασθενών</a:t>
            </a:r>
            <a:endParaRPr lang="en-US" sz="1300" dirty="0"/>
          </a:p>
          <a:p>
            <a:pPr algn="ctr"/>
            <a:endParaRPr lang="en-US" sz="1300" dirty="0"/>
          </a:p>
          <a:p>
            <a:pPr algn="ctr"/>
            <a:r>
              <a:rPr lang="el-GR" sz="1300" dirty="0"/>
              <a:t>Αντιμετώπιση ηθικών και δεοντολογικών ζητημάτων</a:t>
            </a:r>
            <a:endParaRPr lang="en-US" sz="1300" dirty="0"/>
          </a:p>
          <a:p>
            <a:pPr algn="ctr"/>
            <a:endParaRPr lang="en-US" sz="1300" dirty="0"/>
          </a:p>
          <a:p>
            <a:pPr algn="ctr"/>
            <a:r>
              <a:rPr lang="el-GR" sz="1300" dirty="0"/>
              <a:t>Ενημέρωση και ευαισθητοποίηση για το κοινωνικό φαινόμενο της κακοποίησης των ατόμων με άνοια και συναφείς παθήσεις</a:t>
            </a:r>
          </a:p>
          <a:p>
            <a:pPr algn="ctr"/>
            <a:endParaRPr lang="en-US" sz="1300" dirty="0"/>
          </a:p>
          <a:p>
            <a:pPr algn="ctr"/>
            <a:r>
              <a:rPr lang="el-GR" sz="1300" dirty="0"/>
              <a:t>Παρουσίαση προγραμμάτων εκπαίδευσης και υποστήριξης άτυπων φροντιστών ατόμων με άνοια, με έμφαση στην ενίσχυση των δεξιοτήτων φροντίδας ψυχολογική υποστήριξη και στη διαχείριση του στρες και της επιβάρυνσης</a:t>
            </a:r>
            <a:endParaRPr lang="en-US" sz="1300" dirty="0"/>
          </a:p>
          <a:p>
            <a:pPr algn="ctr"/>
            <a:endParaRPr lang="en-US" sz="1300" dirty="0"/>
          </a:p>
          <a:p>
            <a:pPr algn="ctr"/>
            <a:r>
              <a:rPr lang="el-GR" sz="1300" dirty="0"/>
              <a:t>Παρουσίαση Προγραμμάτων Εκπαίδευσης Νοσηλευτών τα οποία είχαν αποτελεσματικότητα στην βελτίωση της ποιότητας φροντίδας του ασθενούς και την ευημερία του κατά τη διάρκεια της νοσηλείας αλλά ταυτόχρονα συνέβαλαν και στην μείωση του άγχους των νοσηλευτών και η αύξηση της αποτελεσματικότητάς τους στη φροντίδα</a:t>
            </a:r>
            <a:endParaRPr lang="en-US" sz="1300" dirty="0"/>
          </a:p>
          <a:p>
            <a:pPr algn="ctr"/>
            <a:endParaRPr lang="en-US" sz="1300" dirty="0"/>
          </a:p>
          <a:p>
            <a:pPr algn="ctr"/>
            <a:r>
              <a:rPr lang="en-US" sz="1300" dirty="0"/>
              <a:t> </a:t>
            </a:r>
            <a:r>
              <a:rPr lang="el-GR" sz="1300" dirty="0"/>
              <a:t>Προώθηση της σημασίας λειτουργίας διεπιστημονικής ομάδας στην πρόληψη των λειτουργικών επιπλοκών και διαχείριση των οργανικών επιπλοκών των ατόμων με άνοια</a:t>
            </a:r>
            <a:endParaRPr lang="en-US" sz="1300" dirty="0"/>
          </a:p>
          <a:p>
            <a:pPr algn="ctr"/>
            <a:endParaRPr lang="en-US" sz="1300" dirty="0"/>
          </a:p>
          <a:p>
            <a:pPr algn="ctr"/>
            <a:r>
              <a:rPr lang="el-GR" sz="1300" dirty="0"/>
              <a:t>Παροχή ευκαιριών για συζητήσεις, ανταλλαγή εμπειριών μεταξύ επιστημόνων, νοσηλευτών και άλλων ενδιαφερόμενων μερών</a:t>
            </a:r>
            <a:endParaRPr lang="en-US" sz="1300" dirty="0"/>
          </a:p>
        </p:txBody>
      </p:sp>
    </p:spTree>
    <p:extLst>
      <p:ext uri="{BB962C8B-B14F-4D97-AF65-F5344CB8AC3E}">
        <p14:creationId xmlns:p14="http://schemas.microsoft.com/office/powerpoint/2010/main" val="114661770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11889"/>
            <a:ext cx="2240831" cy="1328224"/>
          </a:xfrm>
          <a:prstGeom prst="rect">
            <a:avLst/>
          </a:prstGeom>
        </p:spPr>
      </p:pic>
      <p:pic>
        <p:nvPicPr>
          <p:cNvPr id="17" name="Content Placeholder 8"/>
          <p:cNvPicPr>
            <a:picLocks noChangeAspect="1"/>
          </p:cNvPicPr>
          <p:nvPr/>
        </p:nvPicPr>
        <p:blipFill>
          <a:blip r:embed="rId4"/>
          <a:stretch>
            <a:fillRect/>
          </a:stretch>
        </p:blipFill>
        <p:spPr>
          <a:xfrm>
            <a:off x="46719" y="-142226"/>
            <a:ext cx="13188402" cy="6869889"/>
          </a:xfrm>
          <a:prstGeom prst="rect">
            <a:avLst/>
          </a:prstGeom>
          <a:blipFill dpi="0" rotWithShape="1">
            <a:blip r:embed="rId5"/>
            <a:srcRect/>
            <a:stretch>
              <a:fillRect l="-39000" r="-39000"/>
            </a:stretch>
          </a:blipFill>
          <a:effectLst>
            <a:outerShdw blurRad="50800" dist="50800" sx="1000" sy="1000" algn="ctr" rotWithShape="0">
              <a:schemeClr val="bg1"/>
            </a:outerShdw>
            <a:reflection endPos="0" dir="5400000" sy="-100000" algn="bl" rotWithShape="0"/>
            <a:softEdge rad="1003300"/>
          </a:effectLst>
        </p:spPr>
      </p:pic>
      <p:sp>
        <p:nvSpPr>
          <p:cNvPr id="18" name="TextBox 17"/>
          <p:cNvSpPr txBox="1"/>
          <p:nvPr/>
        </p:nvSpPr>
        <p:spPr>
          <a:xfrm>
            <a:off x="7938632" y="452310"/>
            <a:ext cx="4137108" cy="1947565"/>
          </a:xfrm>
          <a:prstGeom prst="flowChartConnector">
            <a:avLst/>
          </a:prstGeom>
          <a:solidFill>
            <a:schemeClr val="lt1"/>
          </a:solidFill>
          <a:ln w="76200"/>
          <a:effectLst>
            <a:glow rad="228600">
              <a:srgbClr val="00B0F0">
                <a:alpha val="23000"/>
              </a:srgbClr>
            </a:glow>
          </a:effectLst>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1400" b="1" dirty="0">
                <a:latin typeface="+mj-lt"/>
              </a:rPr>
              <a:t>Τα πα</a:t>
            </a:r>
            <a:r>
              <a:rPr lang="en-US" sz="1400" b="1" dirty="0" err="1">
                <a:latin typeface="+mj-lt"/>
              </a:rPr>
              <a:t>γκόσμι</a:t>
            </a:r>
            <a:r>
              <a:rPr lang="en-US" sz="1400" b="1" dirty="0">
                <a:latin typeface="+mj-lt"/>
              </a:rPr>
              <a:t>α </a:t>
            </a:r>
            <a:r>
              <a:rPr lang="el-GR" sz="1400" b="1" dirty="0">
                <a:latin typeface="+mj-lt"/>
              </a:rPr>
              <a:t>δεδομένα </a:t>
            </a:r>
            <a:r>
              <a:rPr lang="en-US" sz="1400" b="1" dirty="0" err="1">
                <a:latin typeface="+mj-lt"/>
              </a:rPr>
              <a:t>ηχούν</a:t>
            </a:r>
            <a:r>
              <a:rPr lang="en-US" sz="1400" b="1" dirty="0">
                <a:latin typeface="+mj-lt"/>
              </a:rPr>
              <a:t> ανησυχητικά αφού υπ</a:t>
            </a:r>
            <a:r>
              <a:rPr lang="en-US" sz="1400" b="1" dirty="0" err="1">
                <a:latin typeface="+mj-lt"/>
              </a:rPr>
              <a:t>ολογίζετ</a:t>
            </a:r>
            <a:r>
              <a:rPr lang="en-US" sz="1400" b="1" dirty="0">
                <a:latin typeface="+mj-lt"/>
              </a:rPr>
              <a:t>αι ότι μέχρι το 2030 </a:t>
            </a:r>
            <a:endParaRPr lang="el-GR" sz="1400" b="1" dirty="0">
              <a:latin typeface="+mj-lt"/>
            </a:endParaRPr>
          </a:p>
          <a:p>
            <a:pPr algn="ctr"/>
            <a:r>
              <a:rPr lang="en-US" sz="1400" b="1" i="1" u="sng" dirty="0">
                <a:latin typeface="+mj-lt"/>
              </a:rPr>
              <a:t>1 </a:t>
            </a:r>
            <a:r>
              <a:rPr lang="en-US" sz="1400" b="1" i="1" u="sng" dirty="0" err="1">
                <a:latin typeface="+mj-lt"/>
              </a:rPr>
              <a:t>στους</a:t>
            </a:r>
            <a:r>
              <a:rPr lang="en-US" sz="1400" b="1" i="1" u="sng" dirty="0">
                <a:latin typeface="+mj-lt"/>
              </a:rPr>
              <a:t> 6 </a:t>
            </a:r>
            <a:r>
              <a:rPr lang="en-US" sz="1400" b="1" dirty="0">
                <a:latin typeface="+mj-lt"/>
              </a:rPr>
              <a:t>α</a:t>
            </a:r>
            <a:r>
              <a:rPr lang="en-US" sz="1400" b="1" dirty="0" err="1">
                <a:latin typeface="+mj-lt"/>
              </a:rPr>
              <a:t>νθρώ</a:t>
            </a:r>
            <a:r>
              <a:rPr lang="en-US" sz="1400" b="1" dirty="0">
                <a:latin typeface="+mj-lt"/>
              </a:rPr>
              <a:t>πους θα είναι 60 ετών και άνω</a:t>
            </a:r>
            <a:endParaRPr lang="el-GR" sz="1400" b="1" dirty="0">
              <a:latin typeface="+mj-lt"/>
            </a:endParaRPr>
          </a:p>
          <a:p>
            <a:pPr algn="ctr"/>
            <a:r>
              <a:rPr lang="el-GR" sz="1400" b="1" dirty="0">
                <a:latin typeface="+mj-lt"/>
              </a:rPr>
              <a:t>(</a:t>
            </a:r>
            <a:r>
              <a:rPr lang="en-US" sz="1400" b="1" dirty="0">
                <a:latin typeface="+mj-lt"/>
              </a:rPr>
              <a:t>Π.Ο.Υ. </a:t>
            </a:r>
            <a:r>
              <a:rPr lang="el-GR" sz="1400" b="1" dirty="0">
                <a:latin typeface="+mj-lt"/>
              </a:rPr>
              <a:t>2022</a:t>
            </a:r>
            <a:r>
              <a:rPr lang="en-US" sz="1400" b="1" dirty="0">
                <a:latin typeface="+mj-lt"/>
              </a:rPr>
              <a:t>4</a:t>
            </a:r>
            <a:endParaRPr lang="x-none" sz="1400" b="1" dirty="0">
              <a:latin typeface="+mj-lt"/>
            </a:endParaRPr>
          </a:p>
        </p:txBody>
      </p:sp>
      <p:sp>
        <p:nvSpPr>
          <p:cNvPr id="19" name="TextBox 18"/>
          <p:cNvSpPr txBox="1"/>
          <p:nvPr/>
        </p:nvSpPr>
        <p:spPr>
          <a:xfrm>
            <a:off x="8061252" y="2445819"/>
            <a:ext cx="3955664" cy="2250519"/>
          </a:xfrm>
          <a:prstGeom prst="flowChartConnector">
            <a:avLst/>
          </a:prstGeom>
          <a:solidFill>
            <a:schemeClr val="bg1"/>
          </a:solidFill>
          <a:ln w="76200">
            <a:solidFill>
              <a:schemeClr val="accent1">
                <a:alpha val="77000"/>
              </a:schemeClr>
            </a:solidFill>
          </a:ln>
          <a:effectLst>
            <a:glow rad="228600">
              <a:srgbClr val="00B0F0">
                <a:alpha val="40000"/>
              </a:srgbClr>
            </a:glow>
            <a:softEdge rad="0"/>
          </a:effectLst>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l-GR" sz="1400" b="1" dirty="0"/>
              <a:t>Υ</a:t>
            </a:r>
            <a:r>
              <a:rPr lang="en-US" sz="1400" b="1" dirty="0"/>
              <a:t>π</a:t>
            </a:r>
            <a:r>
              <a:rPr lang="en-US" sz="1400" b="1" dirty="0" err="1"/>
              <a:t>ολογίζει</a:t>
            </a:r>
            <a:r>
              <a:rPr lang="en-US" sz="1400" b="1" dirty="0"/>
              <a:t> </a:t>
            </a:r>
            <a:r>
              <a:rPr lang="en-US" sz="1400" b="1" dirty="0" err="1"/>
              <a:t>ότι</a:t>
            </a:r>
            <a:r>
              <a:rPr lang="en-US" sz="1400" b="1" dirty="0"/>
              <a:t> ο α</a:t>
            </a:r>
            <a:r>
              <a:rPr lang="en-US" sz="1400" b="1" dirty="0" err="1"/>
              <a:t>ριθμός</a:t>
            </a:r>
            <a:r>
              <a:rPr lang="en-US" sz="1400" b="1" dirty="0"/>
              <a:t> </a:t>
            </a:r>
            <a:r>
              <a:rPr lang="en-US" sz="1400" b="1" dirty="0" err="1"/>
              <a:t>των</a:t>
            </a:r>
            <a:r>
              <a:rPr lang="en-US" sz="1400" b="1" dirty="0"/>
              <a:t> α</a:t>
            </a:r>
            <a:r>
              <a:rPr lang="en-US" sz="1400" b="1" dirty="0" err="1"/>
              <a:t>νθρώ</a:t>
            </a:r>
            <a:r>
              <a:rPr lang="en-US" sz="1400" b="1" dirty="0"/>
              <a:t>πων που είναι 60 ετών και άνω θα φτάσει από το 1 δισεκατομμύριο για το 2020 στο</a:t>
            </a:r>
            <a:r>
              <a:rPr lang="el-GR" sz="1400" b="1" dirty="0"/>
              <a:t> </a:t>
            </a:r>
            <a:r>
              <a:rPr lang="en-US" sz="1400" b="1" dirty="0"/>
              <a:t>1,</a:t>
            </a:r>
            <a:r>
              <a:rPr lang="el-GR" sz="1400" b="1" dirty="0"/>
              <a:t>4</a:t>
            </a:r>
            <a:r>
              <a:rPr lang="en-US" sz="1400" b="1" dirty="0"/>
              <a:t> δισεκατομμύριο μέχρι το 203</a:t>
            </a:r>
            <a:r>
              <a:rPr lang="el-GR" sz="1400" b="1" dirty="0"/>
              <a:t>0</a:t>
            </a:r>
          </a:p>
          <a:p>
            <a:pPr algn="ctr"/>
            <a:r>
              <a:rPr lang="el-GR" sz="1400" b="1" dirty="0"/>
              <a:t>(</a:t>
            </a:r>
            <a:r>
              <a:rPr lang="en-US" sz="1400" b="1" dirty="0"/>
              <a:t>Π.Ο.Υ. </a:t>
            </a:r>
            <a:r>
              <a:rPr lang="el-GR" sz="1400" b="1" dirty="0"/>
              <a:t>202</a:t>
            </a:r>
            <a:r>
              <a:rPr lang="en-US" sz="1400" b="1" dirty="0"/>
              <a:t>4</a:t>
            </a:r>
            <a:r>
              <a:rPr lang="el-GR" sz="1400" b="1" dirty="0"/>
              <a:t>)</a:t>
            </a:r>
            <a:endParaRPr lang="x-none" sz="1400" b="1"/>
          </a:p>
          <a:p>
            <a:pPr algn="ctr"/>
            <a:endParaRPr lang="x-none" sz="1400" b="1" dirty="0"/>
          </a:p>
        </p:txBody>
      </p:sp>
      <p:sp>
        <p:nvSpPr>
          <p:cNvPr id="12" name="TextBox 11"/>
          <p:cNvSpPr txBox="1"/>
          <p:nvPr/>
        </p:nvSpPr>
        <p:spPr>
          <a:xfrm>
            <a:off x="6809362" y="4742282"/>
            <a:ext cx="5034469" cy="2031325"/>
          </a:xfrm>
          <a:prstGeom prst="rect">
            <a:avLst/>
          </a:prstGeom>
          <a:solidFill>
            <a:schemeClr val="bg1"/>
          </a:solidFill>
          <a:effectLst>
            <a:softEdge rad="127000"/>
          </a:effectLst>
        </p:spPr>
        <p:txBody>
          <a:bodyPr wrap="square">
            <a:spAutoFit/>
          </a:bodyPr>
          <a:lstStyle/>
          <a:p>
            <a:pPr lvl="0" algn="just">
              <a:lnSpc>
                <a:spcPct val="100000"/>
              </a:lnSpc>
            </a:pPr>
            <a:r>
              <a:rPr lang="el-GR" b="1" dirty="0"/>
              <a:t>Τα ανοϊκά σύνδρομα και η νόσος Alzheimer, δικαίως παγκοσμίως θεωρούνται ως  πανδημία και μάστιγα του 2</a:t>
            </a:r>
            <a:r>
              <a:rPr lang="en-US" b="1" dirty="0"/>
              <a:t>1</a:t>
            </a:r>
            <a:r>
              <a:rPr lang="el-GR" b="1" dirty="0"/>
              <a:t>ου αιώνα</a:t>
            </a:r>
            <a:r>
              <a:rPr lang="en-US" b="1" dirty="0"/>
              <a:t> </a:t>
            </a:r>
            <a:r>
              <a:rPr lang="el-GR" b="1" dirty="0"/>
              <a:t>σε αυτές τις ηλικιακές ομάδες των 60 και άνω</a:t>
            </a:r>
          </a:p>
          <a:p>
            <a:pPr lvl="0" algn="just">
              <a:lnSpc>
                <a:spcPct val="100000"/>
              </a:lnSpc>
            </a:pPr>
            <a:r>
              <a:rPr lang="el-GR" b="1" dirty="0"/>
              <a:t> </a:t>
            </a:r>
            <a:r>
              <a:rPr lang="el-GR" b="1" dirty="0">
                <a:solidFill>
                  <a:srgbClr val="FF0000"/>
                </a:solidFill>
              </a:rPr>
              <a:t>Αποτελούν σήμερα την έκτη κύρια αιτία θανάτου και μία από τις κύριες αιτίες αναπηρίας και εξάρτησης</a:t>
            </a:r>
            <a:r>
              <a:rPr lang="en-US" b="1" dirty="0">
                <a:solidFill>
                  <a:srgbClr val="FF0000"/>
                </a:solidFill>
              </a:rPr>
              <a:t> </a:t>
            </a:r>
            <a:r>
              <a:rPr lang="el-GR" sz="1200" b="1" dirty="0"/>
              <a:t>(</a:t>
            </a:r>
            <a:r>
              <a:rPr lang="en-US" sz="1200" b="1" dirty="0"/>
              <a:t>Alzheimer Organization, 2022)</a:t>
            </a:r>
            <a:endParaRPr lang="x-none" sz="1200" b="1" dirty="0"/>
          </a:p>
        </p:txBody>
      </p:sp>
      <p:sp>
        <p:nvSpPr>
          <p:cNvPr id="35" name="TextBox 34"/>
          <p:cNvSpPr txBox="1"/>
          <p:nvPr/>
        </p:nvSpPr>
        <p:spPr>
          <a:xfrm>
            <a:off x="8193365" y="1054725"/>
            <a:ext cx="319055" cy="523220"/>
          </a:xfrm>
          <a:prstGeom prst="rect">
            <a:avLst/>
          </a:prstGeom>
          <a:noFill/>
        </p:spPr>
        <p:txBody>
          <a:bodyPr wrap="square">
            <a:spAutoFit/>
          </a:bodyPr>
          <a:lstStyle/>
          <a:p>
            <a:r>
              <a:rPr lang="en-US" sz="2800" dirty="0">
                <a:solidFill>
                  <a:srgbClr val="FF0000"/>
                </a:solidFill>
              </a:rPr>
              <a:t>ǃ</a:t>
            </a:r>
            <a:endParaRPr lang="el-GR" sz="2800" dirty="0"/>
          </a:p>
        </p:txBody>
      </p:sp>
      <p:sp>
        <p:nvSpPr>
          <p:cNvPr id="37" name="TextBox 36"/>
          <p:cNvSpPr txBox="1"/>
          <p:nvPr/>
        </p:nvSpPr>
        <p:spPr>
          <a:xfrm rot="10800000" flipV="1">
            <a:off x="6640921" y="5156291"/>
            <a:ext cx="336883" cy="523220"/>
          </a:xfrm>
          <a:prstGeom prst="rect">
            <a:avLst/>
          </a:prstGeom>
          <a:noFill/>
        </p:spPr>
        <p:txBody>
          <a:bodyPr wrap="square">
            <a:spAutoFit/>
          </a:bodyPr>
          <a:lstStyle/>
          <a:p>
            <a:r>
              <a:rPr lang="en-US" sz="2800" dirty="0">
                <a:solidFill>
                  <a:srgbClr val="FF0000"/>
                </a:solidFill>
              </a:rPr>
              <a:t>ǃ</a:t>
            </a:r>
            <a:endParaRPr lang="el-GR" sz="2800" dirty="0"/>
          </a:p>
        </p:txBody>
      </p:sp>
      <p:sp>
        <p:nvSpPr>
          <p:cNvPr id="23" name="TextBox 22"/>
          <p:cNvSpPr txBox="1"/>
          <p:nvPr/>
        </p:nvSpPr>
        <p:spPr>
          <a:xfrm flipH="1">
            <a:off x="8352892" y="3153927"/>
            <a:ext cx="427138" cy="523220"/>
          </a:xfrm>
          <a:prstGeom prst="rect">
            <a:avLst/>
          </a:prstGeom>
          <a:noFill/>
        </p:spPr>
        <p:txBody>
          <a:bodyPr wrap="square">
            <a:spAutoFit/>
          </a:bodyPr>
          <a:lstStyle/>
          <a:p>
            <a:r>
              <a:rPr lang="en-US" sz="2800" dirty="0">
                <a:solidFill>
                  <a:srgbClr val="FF0000"/>
                </a:solidFill>
              </a:rPr>
              <a:t>ǃ</a:t>
            </a:r>
            <a:endParaRPr lang="el-GR" sz="2800" dirty="0"/>
          </a:p>
        </p:txBody>
      </p:sp>
      <p:sp>
        <p:nvSpPr>
          <p:cNvPr id="16" name="TextBox 15"/>
          <p:cNvSpPr txBox="1"/>
          <p:nvPr/>
        </p:nvSpPr>
        <p:spPr>
          <a:xfrm>
            <a:off x="57467" y="4516166"/>
            <a:ext cx="3714433" cy="1990844"/>
          </a:xfrm>
          <a:prstGeom prst="flowChartConnector">
            <a:avLst/>
          </a:prstGeom>
          <a:solidFill>
            <a:schemeClr val="bg1"/>
          </a:solidFill>
          <a:ln w="76200">
            <a:solidFill>
              <a:schemeClr val="accent1">
                <a:alpha val="77000"/>
              </a:schemeClr>
            </a:solidFill>
          </a:ln>
          <a:effectLst>
            <a:glow rad="228600">
              <a:srgbClr val="00B0F0">
                <a:alpha val="40000"/>
              </a:srgbClr>
            </a:glow>
            <a:softEdge rad="0"/>
          </a:effectLst>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l-GR" sz="1400" b="1" dirty="0"/>
              <a:t>Ο  </a:t>
            </a:r>
            <a:r>
              <a:rPr lang="en-US" sz="1400" b="1" dirty="0"/>
              <a:t>α</a:t>
            </a:r>
            <a:r>
              <a:rPr lang="en-US" sz="1400" b="1" dirty="0" err="1"/>
              <a:t>ριθμός</a:t>
            </a:r>
            <a:r>
              <a:rPr lang="en-US" sz="1400" b="1" dirty="0"/>
              <a:t> των ηλικιωμένων ανά το παγκόσμιο ξεπέρασε τον αριθμό των παιδιών ηλικίας 5 ετών και μικρότερα</a:t>
            </a:r>
            <a:endParaRPr lang="el-GR" sz="1400" b="1" dirty="0"/>
          </a:p>
          <a:p>
            <a:pPr algn="ctr"/>
            <a:r>
              <a:rPr lang="el-GR" sz="1400" b="1" dirty="0"/>
              <a:t>(</a:t>
            </a:r>
            <a:r>
              <a:rPr lang="en-US" sz="1400" b="1" dirty="0"/>
              <a:t>Π.Ο.Υ. </a:t>
            </a:r>
            <a:r>
              <a:rPr lang="el-GR" sz="1400" b="1" dirty="0"/>
              <a:t>202</a:t>
            </a:r>
            <a:r>
              <a:rPr lang="en-US" sz="1400" b="1" dirty="0"/>
              <a:t>4</a:t>
            </a:r>
            <a:r>
              <a:rPr lang="el-GR" sz="1400" b="1" dirty="0"/>
              <a:t>)</a:t>
            </a:r>
            <a:endParaRPr lang="x-none" sz="1400" b="1" dirty="0"/>
          </a:p>
          <a:p>
            <a:pPr algn="ctr"/>
            <a:endParaRPr lang="x-none" sz="1600" b="1" dirty="0"/>
          </a:p>
        </p:txBody>
      </p:sp>
      <p:sp>
        <p:nvSpPr>
          <p:cNvPr id="14" name="TextBox 13"/>
          <p:cNvSpPr txBox="1"/>
          <p:nvPr/>
        </p:nvSpPr>
        <p:spPr>
          <a:xfrm>
            <a:off x="57467" y="923991"/>
            <a:ext cx="3200083" cy="2553474"/>
          </a:xfrm>
          <a:prstGeom prst="flowChartConnector">
            <a:avLst/>
          </a:prstGeom>
          <a:solidFill>
            <a:schemeClr val="lt1"/>
          </a:solidFill>
          <a:ln w="76200"/>
          <a:effectLst>
            <a:glow rad="228600">
              <a:srgbClr val="00B0F0">
                <a:alpha val="23000"/>
              </a:srgbClr>
            </a:glow>
          </a:effectLst>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1400" b="1" dirty="0"/>
              <a:t>Η β</a:t>
            </a:r>
            <a:r>
              <a:rPr lang="en-US" sz="1400" b="1" dirty="0" err="1"/>
              <a:t>ελτίωση</a:t>
            </a:r>
            <a:r>
              <a:rPr lang="en-US" sz="1400" b="1" dirty="0"/>
              <a:t> </a:t>
            </a:r>
            <a:r>
              <a:rPr lang="en-US" sz="1400" b="1" dirty="0" err="1"/>
              <a:t>των</a:t>
            </a:r>
            <a:r>
              <a:rPr lang="en-US" sz="1400" b="1" dirty="0"/>
              <a:t> </a:t>
            </a:r>
            <a:r>
              <a:rPr lang="en-US" sz="1400" b="1" dirty="0" err="1"/>
              <a:t>συνθηκών</a:t>
            </a:r>
            <a:r>
              <a:rPr lang="en-US" sz="1400" b="1" dirty="0"/>
              <a:t> </a:t>
            </a:r>
            <a:r>
              <a:rPr lang="en-US" sz="1400" b="1" dirty="0" err="1"/>
              <a:t>δι</a:t>
            </a:r>
            <a:r>
              <a:rPr lang="en-US" sz="1400" b="1" dirty="0"/>
              <a:t>αβίωσης συνδυαστικά με την αύξηση του προσδόκιμου ζωής και την υπογεννητικότητα επέφερε την γήρανση του πληθυσμού</a:t>
            </a:r>
            <a:endParaRPr lang="el-GR" sz="1400" b="1" dirty="0"/>
          </a:p>
          <a:p>
            <a:pPr algn="ctr"/>
            <a:r>
              <a:rPr lang="el-GR" sz="1400" b="1" dirty="0"/>
              <a:t>(</a:t>
            </a:r>
            <a:r>
              <a:rPr lang="en-US" sz="1400" b="1" dirty="0"/>
              <a:t>Π.Ο.Υ. </a:t>
            </a:r>
            <a:r>
              <a:rPr lang="el-GR" sz="1400" b="1" dirty="0"/>
              <a:t>202</a:t>
            </a:r>
            <a:r>
              <a:rPr lang="en-US" sz="1400" b="1" dirty="0"/>
              <a:t>4</a:t>
            </a:r>
            <a:r>
              <a:rPr lang="el-GR" sz="1400" b="1" dirty="0"/>
              <a:t>)</a:t>
            </a:r>
            <a:endParaRPr lang="x-none" sz="1400" b="1" dirty="0"/>
          </a:p>
        </p:txBody>
      </p:sp>
      <p:sp>
        <p:nvSpPr>
          <p:cNvPr id="20" name="TextBox 19"/>
          <p:cNvSpPr txBox="1"/>
          <p:nvPr/>
        </p:nvSpPr>
        <p:spPr>
          <a:xfrm flipH="1">
            <a:off x="148880" y="2046589"/>
            <a:ext cx="420011" cy="523220"/>
          </a:xfrm>
          <a:prstGeom prst="rect">
            <a:avLst/>
          </a:prstGeom>
          <a:noFill/>
        </p:spPr>
        <p:txBody>
          <a:bodyPr wrap="square">
            <a:spAutoFit/>
          </a:bodyPr>
          <a:lstStyle/>
          <a:p>
            <a:r>
              <a:rPr lang="en-US" sz="2800" dirty="0">
                <a:solidFill>
                  <a:srgbClr val="FF0000"/>
                </a:solidFill>
              </a:rPr>
              <a:t>ǃ</a:t>
            </a:r>
            <a:endParaRPr lang="el-GR" sz="2800" dirty="0"/>
          </a:p>
        </p:txBody>
      </p:sp>
      <p:sp>
        <p:nvSpPr>
          <p:cNvPr id="21" name="TextBox 20"/>
          <p:cNvSpPr txBox="1"/>
          <p:nvPr/>
        </p:nvSpPr>
        <p:spPr>
          <a:xfrm flipH="1">
            <a:off x="278211" y="4993987"/>
            <a:ext cx="427138" cy="523220"/>
          </a:xfrm>
          <a:prstGeom prst="rect">
            <a:avLst/>
          </a:prstGeom>
          <a:noFill/>
        </p:spPr>
        <p:txBody>
          <a:bodyPr wrap="square">
            <a:spAutoFit/>
          </a:bodyPr>
          <a:lstStyle/>
          <a:p>
            <a:r>
              <a:rPr lang="en-US" sz="2800" dirty="0">
                <a:solidFill>
                  <a:srgbClr val="FF0000"/>
                </a:solidFill>
              </a:rPr>
              <a:t>ǃ</a:t>
            </a:r>
            <a:endParaRPr lang="el-GR" sz="2800" dirty="0"/>
          </a:p>
        </p:txBody>
      </p:sp>
    </p:spTree>
    <p:extLst>
      <p:ext uri="{BB962C8B-B14F-4D97-AF65-F5344CB8AC3E}">
        <p14:creationId xmlns:p14="http://schemas.microsoft.com/office/powerpoint/2010/main" val="207001429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11889"/>
            <a:ext cx="2240831" cy="1328224"/>
          </a:xfrm>
          <a:prstGeom prst="rect">
            <a:avLst/>
          </a:prstGeom>
        </p:spPr>
      </p:pic>
      <p:pic>
        <p:nvPicPr>
          <p:cNvPr id="17" name="Content Placeholder 8"/>
          <p:cNvPicPr>
            <a:picLocks noChangeAspect="1"/>
          </p:cNvPicPr>
          <p:nvPr/>
        </p:nvPicPr>
        <p:blipFill>
          <a:blip r:embed="rId4"/>
          <a:stretch>
            <a:fillRect/>
          </a:stretch>
        </p:blipFill>
        <p:spPr>
          <a:xfrm>
            <a:off x="-1" y="-391349"/>
            <a:ext cx="12141279" cy="7249349"/>
          </a:xfrm>
          <a:prstGeom prst="rect">
            <a:avLst/>
          </a:prstGeom>
          <a:blipFill dpi="0" rotWithShape="1">
            <a:blip r:embed="rId5"/>
            <a:srcRect/>
            <a:stretch>
              <a:fillRect l="-39000" r="-39000"/>
            </a:stretch>
          </a:blipFill>
          <a:effectLst>
            <a:outerShdw blurRad="50800" dist="50800" sx="1000" sy="1000" algn="ctr" rotWithShape="0">
              <a:schemeClr val="bg1"/>
            </a:outerShdw>
            <a:reflection endPos="0" dir="5400000" sy="-100000" algn="bl" rotWithShape="0"/>
            <a:softEdge rad="1003300"/>
          </a:effectLst>
        </p:spPr>
      </p:pic>
      <p:sp>
        <p:nvSpPr>
          <p:cNvPr id="18" name="TextBox 17"/>
          <p:cNvSpPr txBox="1"/>
          <p:nvPr/>
        </p:nvSpPr>
        <p:spPr>
          <a:xfrm>
            <a:off x="318986" y="1054256"/>
            <a:ext cx="1838783" cy="2986266"/>
          </a:xfrm>
          <a:prstGeom prst="flowChartConnector">
            <a:avLst/>
          </a:prstGeom>
          <a:solidFill>
            <a:schemeClr val="lt1"/>
          </a:solidFill>
          <a:ln w="76200"/>
          <a:effectLst>
            <a:glow rad="228600">
              <a:srgbClr val="00B0F0">
                <a:alpha val="23000"/>
              </a:srgbClr>
            </a:glow>
          </a:effectLst>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l-GR" sz="1200" b="1" dirty="0"/>
              <a:t>Ο συνολικός</a:t>
            </a:r>
            <a:r>
              <a:rPr lang="en-US" sz="1200" b="1" dirty="0"/>
              <a:t> </a:t>
            </a:r>
            <a:r>
              <a:rPr lang="el-GR" sz="1200" b="1" dirty="0"/>
              <a:t>αριθμός των ατόμων που διαγνώστηκαν με άνοια στην Κύπρο μέχρι σήμερα</a:t>
            </a:r>
            <a:r>
              <a:rPr lang="en-US" sz="1200" b="1" dirty="0"/>
              <a:t>,</a:t>
            </a:r>
            <a:r>
              <a:rPr lang="el-GR" sz="1200" b="1" dirty="0"/>
              <a:t> είναι περισσότερο </a:t>
            </a:r>
            <a:r>
              <a:rPr lang="el-GR" sz="1200" b="1" u="sng" dirty="0"/>
              <a:t>από 10.500 (1.30%)</a:t>
            </a:r>
          </a:p>
          <a:p>
            <a:pPr algn="ctr"/>
            <a:r>
              <a:rPr lang="el-GR" sz="1200" b="1" dirty="0"/>
              <a:t> </a:t>
            </a:r>
            <a:endParaRPr lang="x-none" sz="1200" b="1" dirty="0"/>
          </a:p>
        </p:txBody>
      </p:sp>
      <p:sp>
        <p:nvSpPr>
          <p:cNvPr id="19" name="TextBox 18"/>
          <p:cNvSpPr txBox="1"/>
          <p:nvPr/>
        </p:nvSpPr>
        <p:spPr>
          <a:xfrm>
            <a:off x="465378" y="4314281"/>
            <a:ext cx="2427340" cy="2207240"/>
          </a:xfrm>
          <a:prstGeom prst="flowChartConnector">
            <a:avLst/>
          </a:prstGeom>
          <a:solidFill>
            <a:schemeClr val="bg1"/>
          </a:solidFill>
          <a:ln w="76200">
            <a:solidFill>
              <a:schemeClr val="accent1">
                <a:alpha val="77000"/>
              </a:schemeClr>
            </a:solidFill>
          </a:ln>
          <a:effectLst>
            <a:glow rad="228600">
              <a:srgbClr val="00B0F0">
                <a:alpha val="40000"/>
              </a:srgbClr>
            </a:glow>
            <a:softEdge rad="0"/>
          </a:effectLst>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l-GR" sz="1200" b="1" dirty="0"/>
              <a:t>Μέχρι το 2050 το ποσοστό των ατόμων που θα υποφέρουν με άνοια στην Κύπρο θα ξεπερνά τις </a:t>
            </a:r>
            <a:r>
              <a:rPr lang="el-GR" sz="1200" b="1" u="sng" dirty="0"/>
              <a:t>33.000 (</a:t>
            </a:r>
            <a:r>
              <a:rPr lang="en-US" sz="1200" b="1" u="sng" dirty="0"/>
              <a:t>2.44%)</a:t>
            </a:r>
            <a:endParaRPr lang="el-GR" sz="1200" b="1" u="sng" dirty="0"/>
          </a:p>
          <a:p>
            <a:pPr algn="ctr"/>
            <a:r>
              <a:rPr lang="en-US" sz="1200" b="1" dirty="0"/>
              <a:t>Alzheimer Europe (2019)</a:t>
            </a:r>
            <a:endParaRPr lang="x-none" sz="1200" b="1" dirty="0"/>
          </a:p>
        </p:txBody>
      </p:sp>
      <p:sp>
        <p:nvSpPr>
          <p:cNvPr id="12" name="TextBox 11"/>
          <p:cNvSpPr txBox="1"/>
          <p:nvPr/>
        </p:nvSpPr>
        <p:spPr>
          <a:xfrm>
            <a:off x="2493414" y="194038"/>
            <a:ext cx="8917674" cy="584775"/>
          </a:xfrm>
          <a:prstGeom prst="rect">
            <a:avLst/>
          </a:prstGeom>
          <a:solidFill>
            <a:schemeClr val="bg1"/>
          </a:solidFill>
          <a:effectLst>
            <a:softEdge rad="127000"/>
          </a:effectLst>
        </p:spPr>
        <p:txBody>
          <a:bodyPr wrap="square">
            <a:spAutoFit/>
          </a:bodyPr>
          <a:lstStyle/>
          <a:p>
            <a:pPr lvl="0" algn="ctr">
              <a:lnSpc>
                <a:spcPct val="100000"/>
              </a:lnSpc>
            </a:pPr>
            <a:r>
              <a:rPr lang="el-GR" sz="3200" b="1" dirty="0">
                <a:latin typeface="+mj-lt"/>
              </a:rPr>
              <a:t>Τα ανοϊκά σύνδρομα και η νόσος Alzheimer</a:t>
            </a:r>
            <a:endParaRPr lang="x-none" sz="1400" b="1" dirty="0"/>
          </a:p>
        </p:txBody>
      </p:sp>
      <p:sp>
        <p:nvSpPr>
          <p:cNvPr id="21" name="TextBox 20"/>
          <p:cNvSpPr txBox="1"/>
          <p:nvPr/>
        </p:nvSpPr>
        <p:spPr>
          <a:xfrm>
            <a:off x="7139329" y="1054256"/>
            <a:ext cx="4865813" cy="738664"/>
          </a:xfrm>
          <a:prstGeom prst="rect">
            <a:avLst/>
          </a:prstGeom>
          <a:solidFill>
            <a:schemeClr val="bg1"/>
          </a:solidFill>
          <a:effectLst>
            <a:softEdge rad="127000"/>
          </a:effectLst>
        </p:spPr>
        <p:txBody>
          <a:bodyPr wrap="square">
            <a:spAutoFit/>
          </a:bodyPr>
          <a:lstStyle/>
          <a:p>
            <a:pPr lvl="0" algn="just"/>
            <a:r>
              <a:rPr lang="el-GR" sz="1400" b="1" dirty="0"/>
              <a:t>Σήμερα, παγκόσμια, πάνω από 55 εκ. άνθρωποι υποφέρουν από άνοια, αριθμός που αναμένεται να αυξηθεί σε 139 εκ. έως το 2050</a:t>
            </a:r>
            <a:endParaRPr lang="x-none" sz="1400" b="1" dirty="0"/>
          </a:p>
        </p:txBody>
      </p:sp>
      <p:sp>
        <p:nvSpPr>
          <p:cNvPr id="25" name="TextBox 24"/>
          <p:cNvSpPr txBox="1"/>
          <p:nvPr/>
        </p:nvSpPr>
        <p:spPr>
          <a:xfrm>
            <a:off x="7273557" y="2383625"/>
            <a:ext cx="4498837" cy="523220"/>
          </a:xfrm>
          <a:prstGeom prst="rect">
            <a:avLst/>
          </a:prstGeom>
          <a:solidFill>
            <a:schemeClr val="bg1"/>
          </a:solidFill>
          <a:effectLst>
            <a:softEdge rad="127000"/>
          </a:effectLst>
        </p:spPr>
        <p:txBody>
          <a:bodyPr wrap="square">
            <a:spAutoFit/>
          </a:bodyPr>
          <a:lstStyle/>
          <a:p>
            <a:pPr lvl="0" algn="just"/>
            <a:r>
              <a:rPr lang="el-GR" sz="1400" b="1" dirty="0"/>
              <a:t>Κάθε χρόνο, εμφανίζονται σχεδόν 10 εκατομμύρια νέα περιστατικά διαγνωσμένα με κάποια μορφή άνοιας</a:t>
            </a:r>
            <a:endParaRPr lang="x-none" sz="1400" b="1" dirty="0"/>
          </a:p>
        </p:txBody>
      </p:sp>
      <p:sp>
        <p:nvSpPr>
          <p:cNvPr id="29" name="TextBox 28"/>
          <p:cNvSpPr txBox="1"/>
          <p:nvPr/>
        </p:nvSpPr>
        <p:spPr>
          <a:xfrm>
            <a:off x="6567545" y="4679237"/>
            <a:ext cx="5601715" cy="954107"/>
          </a:xfrm>
          <a:prstGeom prst="rect">
            <a:avLst/>
          </a:prstGeom>
          <a:solidFill>
            <a:schemeClr val="bg1"/>
          </a:solidFill>
          <a:effectLst>
            <a:softEdge rad="127000"/>
          </a:effectLst>
        </p:spPr>
        <p:txBody>
          <a:bodyPr wrap="square">
            <a:spAutoFit/>
          </a:bodyPr>
          <a:lstStyle/>
          <a:p>
            <a:pPr lvl="0" algn="just"/>
            <a:r>
              <a:rPr lang="el-GR" sz="1400" b="1" dirty="0"/>
              <a:t>Η Άνοια προκαλεί οργανικές αλλοιώσεις, ψυχολογικές και </a:t>
            </a:r>
            <a:r>
              <a:rPr lang="el-GR" sz="1400" b="1" dirty="0" err="1"/>
              <a:t>κοινωνικο</a:t>
            </a:r>
            <a:r>
              <a:rPr lang="el-GR" sz="1400" b="1" dirty="0"/>
              <a:t>-οικονομικές επιπτώσεις, όχι μόνο στα άτομα που υποφέρουν από την νόσο, αλλά και στους φροντιστές τους, τις οικογένειες τους και στο κοινωνικό σύνολο γενικότερα</a:t>
            </a:r>
            <a:endParaRPr lang="x-none" sz="1400" b="1" dirty="0"/>
          </a:p>
        </p:txBody>
      </p:sp>
      <p:sp>
        <p:nvSpPr>
          <p:cNvPr id="32" name="TextBox 31"/>
          <p:cNvSpPr txBox="1"/>
          <p:nvPr/>
        </p:nvSpPr>
        <p:spPr>
          <a:xfrm>
            <a:off x="7107876" y="2383625"/>
            <a:ext cx="159176" cy="523220"/>
          </a:xfrm>
          <a:prstGeom prst="rect">
            <a:avLst/>
          </a:prstGeom>
          <a:noFill/>
        </p:spPr>
        <p:txBody>
          <a:bodyPr wrap="square">
            <a:spAutoFit/>
          </a:bodyPr>
          <a:lstStyle/>
          <a:p>
            <a:r>
              <a:rPr lang="en-US" sz="2800" dirty="0">
                <a:solidFill>
                  <a:srgbClr val="FF0000"/>
                </a:solidFill>
              </a:rPr>
              <a:t>ǃ</a:t>
            </a:r>
            <a:endParaRPr lang="el-GR" sz="2800" dirty="0"/>
          </a:p>
        </p:txBody>
      </p:sp>
      <p:sp>
        <p:nvSpPr>
          <p:cNvPr id="34" name="TextBox 33"/>
          <p:cNvSpPr txBox="1"/>
          <p:nvPr/>
        </p:nvSpPr>
        <p:spPr>
          <a:xfrm>
            <a:off x="6680597" y="1161978"/>
            <a:ext cx="485223" cy="523220"/>
          </a:xfrm>
          <a:prstGeom prst="rect">
            <a:avLst/>
          </a:prstGeom>
          <a:noFill/>
        </p:spPr>
        <p:txBody>
          <a:bodyPr wrap="square">
            <a:spAutoFit/>
          </a:bodyPr>
          <a:lstStyle/>
          <a:p>
            <a:r>
              <a:rPr lang="en-US" sz="2800" dirty="0">
                <a:solidFill>
                  <a:srgbClr val="FF0000"/>
                </a:solidFill>
              </a:rPr>
              <a:t>ǃ</a:t>
            </a:r>
            <a:endParaRPr lang="el-GR" sz="2800" dirty="0"/>
          </a:p>
        </p:txBody>
      </p:sp>
      <p:sp>
        <p:nvSpPr>
          <p:cNvPr id="37" name="TextBox 36"/>
          <p:cNvSpPr txBox="1"/>
          <p:nvPr/>
        </p:nvSpPr>
        <p:spPr>
          <a:xfrm rot="10800000" flipV="1">
            <a:off x="6070192" y="4894681"/>
            <a:ext cx="336883" cy="523220"/>
          </a:xfrm>
          <a:prstGeom prst="rect">
            <a:avLst/>
          </a:prstGeom>
          <a:noFill/>
        </p:spPr>
        <p:txBody>
          <a:bodyPr wrap="square">
            <a:spAutoFit/>
          </a:bodyPr>
          <a:lstStyle/>
          <a:p>
            <a:r>
              <a:rPr lang="en-US" sz="2800" dirty="0">
                <a:solidFill>
                  <a:srgbClr val="FF0000"/>
                </a:solidFill>
              </a:rPr>
              <a:t>ǃ</a:t>
            </a:r>
            <a:endParaRPr lang="el-GR" sz="2800" dirty="0"/>
          </a:p>
        </p:txBody>
      </p:sp>
      <p:sp>
        <p:nvSpPr>
          <p:cNvPr id="22" name="TextBox 21"/>
          <p:cNvSpPr txBox="1"/>
          <p:nvPr/>
        </p:nvSpPr>
        <p:spPr>
          <a:xfrm>
            <a:off x="7107876" y="3293159"/>
            <a:ext cx="4865813" cy="1169551"/>
          </a:xfrm>
          <a:prstGeom prst="rect">
            <a:avLst/>
          </a:prstGeom>
          <a:solidFill>
            <a:schemeClr val="bg1"/>
          </a:solidFill>
          <a:effectLst>
            <a:softEdge rad="127000"/>
          </a:effectLst>
        </p:spPr>
        <p:txBody>
          <a:bodyPr wrap="square">
            <a:spAutoFit/>
          </a:bodyPr>
          <a:lstStyle/>
          <a:p>
            <a:pPr algn="just"/>
            <a:r>
              <a:rPr lang="x-none" sz="1400" b="1" dirty="0"/>
              <a:t>Στην Ευρώπη οι ανοϊκοί ασθενείς </a:t>
            </a:r>
            <a:r>
              <a:rPr lang="el-GR" sz="1400" b="1" dirty="0"/>
              <a:t>ξεπερνούν τα 15</a:t>
            </a:r>
            <a:r>
              <a:rPr lang="x-none" sz="1400" b="1" dirty="0"/>
              <a:t> εκατομμύρια και στην Ελλάδα</a:t>
            </a:r>
            <a:r>
              <a:rPr lang="el-GR" sz="1400" b="1" dirty="0"/>
              <a:t> ξεπερνούν τις </a:t>
            </a:r>
            <a:r>
              <a:rPr lang="x-none" sz="1400" b="1" dirty="0"/>
              <a:t>200.000</a:t>
            </a:r>
            <a:r>
              <a:rPr lang="el-GR" sz="1400" b="1" dirty="0"/>
              <a:t>. Το </a:t>
            </a:r>
            <a:r>
              <a:rPr lang="x-none" sz="1400" b="1" dirty="0"/>
              <a:t>25% </a:t>
            </a:r>
            <a:r>
              <a:rPr lang="x-none" sz="1400" b="1" dirty="0" err="1"/>
              <a:t>του</a:t>
            </a:r>
            <a:r>
              <a:rPr lang="x-none" sz="1400" b="1" dirty="0"/>
              <a:t> </a:t>
            </a:r>
            <a:r>
              <a:rPr lang="x-none" sz="1400" b="1" dirty="0" err="1"/>
              <a:t>συνόλου</a:t>
            </a:r>
            <a:r>
              <a:rPr lang="x-none" sz="1400" b="1" dirty="0"/>
              <a:t> των δαπα</a:t>
            </a:r>
            <a:r>
              <a:rPr lang="x-none" sz="1400" b="1" dirty="0" err="1"/>
              <a:t>νών</a:t>
            </a:r>
            <a:r>
              <a:rPr lang="x-none" sz="1400" b="1" dirty="0"/>
              <a:t> </a:t>
            </a:r>
            <a:r>
              <a:rPr lang="x-none" sz="1400" b="1" dirty="0" err="1"/>
              <a:t>γι</a:t>
            </a:r>
            <a:r>
              <a:rPr lang="x-none" sz="1400" b="1" dirty="0"/>
              <a:t>α την υγεία</a:t>
            </a:r>
            <a:r>
              <a:rPr lang="el-GR" sz="1400" b="1" dirty="0"/>
              <a:t> </a:t>
            </a:r>
            <a:r>
              <a:rPr lang="el-GR" sz="1400" b="1" dirty="0" err="1"/>
              <a:t>αποροφάται</a:t>
            </a:r>
            <a:r>
              <a:rPr lang="el-GR" sz="1400" b="1" dirty="0"/>
              <a:t> για τα </a:t>
            </a:r>
            <a:r>
              <a:rPr lang="el-GR" sz="1400" b="1" dirty="0" err="1"/>
              <a:t>ανοϊκά</a:t>
            </a:r>
            <a:r>
              <a:rPr lang="el-GR" sz="1400" b="1" dirty="0"/>
              <a:t> σύνδρομα</a:t>
            </a:r>
            <a:endParaRPr lang="x-none" sz="1400" b="1" dirty="0"/>
          </a:p>
          <a:p>
            <a:pPr lvl="0" algn="just"/>
            <a:endParaRPr lang="x-none" sz="1400" b="1" dirty="0"/>
          </a:p>
        </p:txBody>
      </p:sp>
      <p:sp>
        <p:nvSpPr>
          <p:cNvPr id="23" name="TextBox 22"/>
          <p:cNvSpPr txBox="1"/>
          <p:nvPr/>
        </p:nvSpPr>
        <p:spPr>
          <a:xfrm flipH="1">
            <a:off x="6817321" y="3521640"/>
            <a:ext cx="427138" cy="523220"/>
          </a:xfrm>
          <a:prstGeom prst="rect">
            <a:avLst/>
          </a:prstGeom>
          <a:noFill/>
        </p:spPr>
        <p:txBody>
          <a:bodyPr wrap="square">
            <a:spAutoFit/>
          </a:bodyPr>
          <a:lstStyle/>
          <a:p>
            <a:r>
              <a:rPr lang="en-US" sz="2800" dirty="0">
                <a:solidFill>
                  <a:srgbClr val="FF0000"/>
                </a:solidFill>
              </a:rPr>
              <a:t>ǃ</a:t>
            </a:r>
            <a:endParaRPr lang="el-GR" sz="2800" dirty="0"/>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546296" y="2252382"/>
          <a:ext cx="8337292" cy="40408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6155292" y="4774053"/>
            <a:ext cx="1587577" cy="954107"/>
          </a:xfrm>
          <a:prstGeom prst="rect">
            <a:avLst/>
          </a:prstGeom>
          <a:noFill/>
        </p:spPr>
        <p:txBody>
          <a:bodyPr wrap="square" rtlCol="0">
            <a:spAutoFit/>
          </a:bodyPr>
          <a:lstStyle/>
          <a:p>
            <a:r>
              <a:rPr lang="el-GR" sz="2800" b="1" dirty="0">
                <a:solidFill>
                  <a:schemeClr val="tx1"/>
                </a:solidFill>
              </a:rPr>
              <a:t>Ασθενής</a:t>
            </a:r>
            <a:endParaRPr lang="el-GR" sz="2800" dirty="0"/>
          </a:p>
          <a:p>
            <a:endParaRPr lang="el-GR" sz="2800" dirty="0"/>
          </a:p>
        </p:txBody>
      </p:sp>
      <p:pic>
        <p:nvPicPr>
          <p:cNvPr id="5" name="Picture 4"/>
          <p:cNvPicPr>
            <a:picLocks noChangeAspect="1"/>
          </p:cNvPicPr>
          <p:nvPr/>
        </p:nvPicPr>
        <p:blipFill>
          <a:blip r:embed="rId7"/>
          <a:stretch>
            <a:fillRect/>
          </a:stretch>
        </p:blipFill>
        <p:spPr>
          <a:xfrm>
            <a:off x="42366" y="-22146"/>
            <a:ext cx="2781300" cy="1638300"/>
          </a:xfrm>
          <a:prstGeom prst="rect">
            <a:avLst/>
          </a:prstGeom>
        </p:spPr>
      </p:pic>
      <p:sp>
        <p:nvSpPr>
          <p:cNvPr id="8" name="TextBox 7"/>
          <p:cNvSpPr txBox="1"/>
          <p:nvPr/>
        </p:nvSpPr>
        <p:spPr>
          <a:xfrm>
            <a:off x="368626" y="1290732"/>
            <a:ext cx="3758758" cy="4745915"/>
          </a:xfrm>
          <a:prstGeom prst="rect">
            <a:avLst/>
          </a:prstGeom>
          <a:noFill/>
        </p:spPr>
        <p:txBody>
          <a:bodyPr wrap="square">
            <a:spAutoFit/>
          </a:bodyPr>
          <a:lstStyle/>
          <a:p>
            <a:pPr>
              <a:buClr>
                <a:srgbClr val="0033CC"/>
              </a:buClr>
              <a:defRPr/>
            </a:pPr>
            <a:endParaRPr lang="el-GR" b="1" dirty="0">
              <a:solidFill>
                <a:srgbClr val="FF0000"/>
              </a:solidFill>
              <a:latin typeface="+mj-lt"/>
            </a:endParaRPr>
          </a:p>
          <a:p>
            <a:pPr>
              <a:buClr>
                <a:srgbClr val="0033CC"/>
              </a:buClr>
              <a:defRPr/>
            </a:pPr>
            <a:endParaRPr lang="el-GR" b="1" i="1" dirty="0">
              <a:solidFill>
                <a:srgbClr val="000000"/>
              </a:solidFill>
              <a:latin typeface="+mj-lt"/>
            </a:endParaRPr>
          </a:p>
          <a:p>
            <a:pPr>
              <a:buClr>
                <a:srgbClr val="0033CC"/>
              </a:buClr>
              <a:defRPr/>
            </a:pPr>
            <a:endParaRPr lang="el-GR" b="1" i="1" dirty="0">
              <a:solidFill>
                <a:srgbClr val="000000"/>
              </a:solidFill>
              <a:latin typeface="+mj-lt"/>
            </a:endParaRPr>
          </a:p>
          <a:p>
            <a:pPr>
              <a:buClr>
                <a:srgbClr val="0033CC"/>
              </a:buClr>
              <a:defRPr/>
            </a:pPr>
            <a:r>
              <a:rPr lang="el-GR" b="1" i="1" dirty="0">
                <a:solidFill>
                  <a:srgbClr val="000000"/>
                </a:solidFill>
                <a:latin typeface="+mj-lt"/>
              </a:rPr>
              <a:t>Πρόκειται για την επίκτητη επιδείνωση</a:t>
            </a:r>
            <a:r>
              <a:rPr lang="en-US" b="1" i="1" dirty="0">
                <a:solidFill>
                  <a:srgbClr val="000000"/>
                </a:solidFill>
                <a:latin typeface="+mj-lt"/>
              </a:rPr>
              <a:t> </a:t>
            </a:r>
            <a:r>
              <a:rPr lang="el-GR" b="1" i="1" dirty="0">
                <a:solidFill>
                  <a:srgbClr val="000000"/>
                </a:solidFill>
                <a:latin typeface="+mj-lt"/>
              </a:rPr>
              <a:t>με</a:t>
            </a:r>
            <a:r>
              <a:rPr lang="el-GR" i="1" dirty="0">
                <a:solidFill>
                  <a:srgbClr val="FF0000"/>
                </a:solidFill>
              </a:rPr>
              <a:t> μη αναστρέψιμες οργανικές αλλοιώσεις</a:t>
            </a:r>
            <a:r>
              <a:rPr lang="el-GR" b="1" i="1" dirty="0">
                <a:solidFill>
                  <a:srgbClr val="000000"/>
                </a:solidFill>
                <a:latin typeface="+mj-lt"/>
              </a:rPr>
              <a:t> </a:t>
            </a:r>
            <a:r>
              <a:rPr lang="el-GR" b="1" i="1" dirty="0">
                <a:solidFill>
                  <a:srgbClr val="FF0000"/>
                </a:solidFill>
                <a:latin typeface="+mj-lt"/>
              </a:rPr>
              <a:t>τουλάχιστον μιας </a:t>
            </a:r>
            <a:r>
              <a:rPr lang="el-GR" b="1" i="1" dirty="0">
                <a:solidFill>
                  <a:srgbClr val="000000"/>
                </a:solidFill>
                <a:latin typeface="+mj-lt"/>
              </a:rPr>
              <a:t>νοητικής λειτουργίας, η οποία </a:t>
            </a:r>
            <a:r>
              <a:rPr lang="el-GR" b="1" i="1" dirty="0">
                <a:solidFill>
                  <a:srgbClr val="FF0000"/>
                </a:solidFill>
                <a:latin typeface="+mj-lt"/>
              </a:rPr>
              <a:t>παρεμποδίζει </a:t>
            </a:r>
            <a:r>
              <a:rPr lang="el-GR" b="1" i="1" dirty="0">
                <a:solidFill>
                  <a:srgbClr val="000000"/>
                </a:solidFill>
                <a:latin typeface="+mj-lt"/>
              </a:rPr>
              <a:t>την</a:t>
            </a:r>
            <a:r>
              <a:rPr lang="en-US" b="1" i="1" dirty="0">
                <a:solidFill>
                  <a:srgbClr val="000000"/>
                </a:solidFill>
                <a:latin typeface="+mj-lt"/>
              </a:rPr>
              <a:t> </a:t>
            </a:r>
            <a:r>
              <a:rPr lang="el-GR" b="1" i="1" dirty="0">
                <a:solidFill>
                  <a:srgbClr val="000000"/>
                </a:solidFill>
                <a:latin typeface="+mj-lt"/>
              </a:rPr>
              <a:t>ικανοποιητική επιτέλεση των</a:t>
            </a:r>
            <a:r>
              <a:rPr lang="en-US" b="1" i="1" dirty="0">
                <a:solidFill>
                  <a:srgbClr val="000000"/>
                </a:solidFill>
                <a:latin typeface="+mj-lt"/>
              </a:rPr>
              <a:t> </a:t>
            </a:r>
            <a:r>
              <a:rPr lang="el-GR" b="1" i="1" dirty="0">
                <a:solidFill>
                  <a:srgbClr val="000000"/>
                </a:solidFill>
                <a:latin typeface="+mj-lt"/>
              </a:rPr>
              <a:t>καθημερινών δραστηριοτήτων</a:t>
            </a:r>
          </a:p>
          <a:p>
            <a:pPr>
              <a:buClr>
                <a:srgbClr val="0033CC"/>
              </a:buClr>
              <a:defRPr/>
            </a:pPr>
            <a:endParaRPr lang="el-GR" sz="1200" b="1" i="1" dirty="0">
              <a:solidFill>
                <a:srgbClr val="000000"/>
              </a:solidFill>
              <a:latin typeface="+mj-lt"/>
            </a:endParaRPr>
          </a:p>
          <a:p>
            <a:pPr>
              <a:lnSpc>
                <a:spcPct val="80000"/>
              </a:lnSpc>
              <a:buClr>
                <a:srgbClr val="0033CC"/>
              </a:buClr>
              <a:defRPr/>
            </a:pPr>
            <a:r>
              <a:rPr lang="el-GR" sz="1200" dirty="0"/>
              <a:t>  </a:t>
            </a:r>
            <a:endParaRPr lang="el-GR" sz="1200" dirty="0">
              <a:solidFill>
                <a:srgbClr val="FF3300"/>
              </a:solidFill>
              <a:cs typeface="Arial" panose="020B0604020202020204" pitchFamily="34" charset="0"/>
            </a:endParaRPr>
          </a:p>
          <a:p>
            <a:pPr>
              <a:lnSpc>
                <a:spcPct val="80000"/>
              </a:lnSpc>
              <a:buClr>
                <a:srgbClr val="0033CC"/>
              </a:buClr>
              <a:defRPr/>
            </a:pPr>
            <a:endParaRPr lang="el-GR" sz="1200" b="1" i="1" dirty="0">
              <a:solidFill>
                <a:srgbClr val="FF0000"/>
              </a:solidFill>
            </a:endParaRPr>
          </a:p>
          <a:p>
            <a:pPr>
              <a:lnSpc>
                <a:spcPct val="80000"/>
              </a:lnSpc>
              <a:buClr>
                <a:srgbClr val="0033CC"/>
              </a:buClr>
              <a:defRPr/>
            </a:pPr>
            <a:endParaRPr lang="el-GR" sz="1400" dirty="0">
              <a:solidFill>
                <a:srgbClr val="000000"/>
              </a:solidFill>
              <a:latin typeface="+mj-lt"/>
              <a:cs typeface="Arial" panose="020B0604020202020204" pitchFamily="34" charset="0"/>
            </a:endParaRPr>
          </a:p>
          <a:p>
            <a:pPr>
              <a:defRPr/>
            </a:pPr>
            <a:r>
              <a:rPr lang="el-GR" sz="1400" dirty="0">
                <a:solidFill>
                  <a:srgbClr val="FF3300"/>
                </a:solidFill>
                <a:latin typeface="+mj-lt"/>
                <a:cs typeface="Arial" panose="020B0604020202020204" pitchFamily="34" charset="0"/>
              </a:rPr>
              <a:t>►</a:t>
            </a:r>
            <a:r>
              <a:rPr lang="el-GR" sz="1400" b="1" i="1" dirty="0">
                <a:solidFill>
                  <a:srgbClr val="FF0000"/>
                </a:solidFill>
              </a:rPr>
              <a:t> « </a:t>
            </a:r>
            <a:r>
              <a:rPr lang="en-US" sz="1400" b="1" i="1" dirty="0">
                <a:solidFill>
                  <a:srgbClr val="FF0000"/>
                </a:solidFill>
              </a:rPr>
              <a:t>TO </a:t>
            </a:r>
            <a:r>
              <a:rPr lang="el-GR" sz="1400" b="1" dirty="0">
                <a:solidFill>
                  <a:srgbClr val="FF0000"/>
                </a:solidFill>
                <a:latin typeface="+mj-lt"/>
              </a:rPr>
              <a:t>ΑΤΟΜΟ ΜΕΤΑΜΟΡΦΩΝΕΤΑΙ ΣΕ ΞΕΝΟ ΑΤΟΜΟ ΣΤΟ ΙΔΙΟ ΤΟΥ ΤΟ ΣΩΜΑ»</a:t>
            </a:r>
          </a:p>
          <a:p>
            <a:pPr>
              <a:defRPr/>
            </a:pPr>
            <a:r>
              <a:rPr lang="el-GR" sz="1400" dirty="0">
                <a:solidFill>
                  <a:srgbClr val="FF3300"/>
                </a:solidFill>
                <a:latin typeface="+mj-lt"/>
                <a:cs typeface="Arial" panose="020B0604020202020204" pitchFamily="34" charset="0"/>
              </a:rPr>
              <a:t>►</a:t>
            </a:r>
            <a:r>
              <a:rPr lang="el-GR" sz="1400" b="1" i="1" dirty="0">
                <a:solidFill>
                  <a:srgbClr val="FF0000"/>
                </a:solidFill>
                <a:latin typeface="+mj-lt"/>
              </a:rPr>
              <a:t>«ΣΤΗΝ ΘΕΑ ΤΟΥ ΣΩΜΑΤΟΣ ΤΟΥ ΣΤΟΝ ΚΑΘΡΕΠΤΗ ΤΟ ΑΤΟΜΟ ΝΙΩΘΕΙ ΦΟΒΟ ΚΑΙ ΤΡΟΜΟ ΓΙΑΤΙ ΔΕΝ ΑΝΑΓΝΩΡΙΖΕΙ ΤΟ ΙΔΙΟ ΤΟΥ ΕΥΑΤΟ »</a:t>
            </a:r>
          </a:p>
          <a:p>
            <a:pPr lvl="0">
              <a:defRPr/>
            </a:pPr>
            <a:r>
              <a:rPr lang="el-GR" sz="1400" dirty="0">
                <a:solidFill>
                  <a:srgbClr val="FF3300"/>
                </a:solidFill>
                <a:latin typeface="+mj-lt"/>
                <a:cs typeface="Arial" panose="020B0604020202020204" pitchFamily="34" charset="0"/>
              </a:rPr>
              <a:t>►</a:t>
            </a:r>
            <a:r>
              <a:rPr lang="el-GR" sz="1400" b="1" i="1" dirty="0">
                <a:solidFill>
                  <a:srgbClr val="FF0000"/>
                </a:solidFill>
                <a:latin typeface="+mj-lt"/>
              </a:rPr>
              <a:t>«ΤΟ ΑΤΟΜΟ ΔΕΝ ΑΝΑΓΝΩΡΙΖΕΙ  ΤΑ ΟΙΚΙΑ ΤΟΥ ΑΤΟΜΑ»</a:t>
            </a:r>
          </a:p>
        </p:txBody>
      </p:sp>
      <p:sp>
        <p:nvSpPr>
          <p:cNvPr id="11" name="Title 1"/>
          <p:cNvSpPr txBox="1"/>
          <p:nvPr/>
        </p:nvSpPr>
        <p:spPr>
          <a:xfrm>
            <a:off x="3019507" y="215757"/>
            <a:ext cx="9098214" cy="60339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l-GR" sz="3200" b="1" dirty="0"/>
          </a:p>
          <a:p>
            <a:endParaRPr lang="el-GR" sz="3200" b="1" dirty="0"/>
          </a:p>
          <a:p>
            <a:r>
              <a:rPr lang="el-GR" sz="2400" b="1" dirty="0"/>
              <a:t>Η σχέση των </a:t>
            </a:r>
            <a:r>
              <a:rPr lang="el-GR" sz="2400" b="1" dirty="0">
                <a:solidFill>
                  <a:srgbClr val="000000"/>
                </a:solidFill>
              </a:rPr>
              <a:t>ανοϊκών </a:t>
            </a:r>
            <a:r>
              <a:rPr lang="el-GR" sz="2400" b="1" dirty="0"/>
              <a:t>συνδρόμων με το οικοσύστημα του ασθενή</a:t>
            </a:r>
          </a:p>
          <a:p>
            <a:r>
              <a:rPr lang="el-GR" sz="2400" b="1" i="1" dirty="0"/>
              <a:t>                               </a:t>
            </a:r>
          </a:p>
          <a:p>
            <a:r>
              <a:rPr lang="el-GR" sz="2400" b="1" i="1" dirty="0"/>
              <a:t>                          Ατομικό επίπεδο</a:t>
            </a:r>
          </a:p>
          <a:p>
            <a:endParaRPr lang="el-GR" sz="3200" b="1" dirty="0"/>
          </a:p>
          <a:p>
            <a:r>
              <a:rPr lang="el-GR" sz="3200" b="1" dirty="0"/>
              <a:t>                «Άνοια= α + νούς»                              </a:t>
            </a:r>
          </a:p>
        </p:txBody>
      </p:sp>
      <p:sp>
        <p:nvSpPr>
          <p:cNvPr id="13" name="TextBox 12"/>
          <p:cNvSpPr txBox="1"/>
          <p:nvPr/>
        </p:nvSpPr>
        <p:spPr>
          <a:xfrm>
            <a:off x="8290503" y="564776"/>
            <a:ext cx="3620993" cy="6524863"/>
          </a:xfrm>
          <a:prstGeom prst="rect">
            <a:avLst/>
          </a:prstGeom>
          <a:noFill/>
        </p:spPr>
        <p:txBody>
          <a:bodyPr wrap="square">
            <a:spAutoFit/>
          </a:bodyPr>
          <a:lstStyle/>
          <a:p>
            <a:r>
              <a:rPr lang="el-GR" sz="1600" dirty="0">
                <a:solidFill>
                  <a:srgbClr val="FF3300"/>
                </a:solidFill>
                <a:cs typeface="Arial" panose="020B0604020202020204" pitchFamily="34" charset="0"/>
              </a:rPr>
              <a:t>► </a:t>
            </a:r>
            <a:r>
              <a:rPr lang="el-GR" sz="1600" i="1" dirty="0">
                <a:solidFill>
                  <a:srgbClr val="FF0000"/>
                </a:solidFill>
                <a:latin typeface="+mj-lt"/>
              </a:rPr>
              <a:t>Νευρογνωστική  και νευρολογικές δυσλειτουργία</a:t>
            </a:r>
            <a:endParaRPr lang="el-GR" sz="1600" i="1" dirty="0">
              <a:solidFill>
                <a:srgbClr val="FF0000"/>
              </a:solidFill>
              <a:effectLst/>
              <a:latin typeface="+mj-lt"/>
            </a:endParaRPr>
          </a:p>
          <a:p>
            <a:pPr marL="285750" indent="-285750">
              <a:buFont typeface="Arial" panose="020B0604020202020204" pitchFamily="34" charset="0"/>
              <a:buChar char="•"/>
            </a:pPr>
            <a:r>
              <a:rPr lang="el-GR" sz="1600" i="0" dirty="0">
                <a:effectLst/>
                <a:latin typeface="+mj-lt"/>
              </a:rPr>
              <a:t>Διαταραχή της μνήμης, </a:t>
            </a:r>
            <a:r>
              <a:rPr lang="el-GR" sz="1600" dirty="0">
                <a:latin typeface="+mj-lt"/>
              </a:rPr>
              <a:t>της σκέψης, της αντίληψης </a:t>
            </a:r>
            <a:r>
              <a:rPr lang="el-GR" sz="1600" i="0" dirty="0">
                <a:effectLst/>
                <a:latin typeface="+mj-lt"/>
              </a:rPr>
              <a:t>της βούλησης και του λόγου του χώρου</a:t>
            </a:r>
          </a:p>
          <a:p>
            <a:pPr marL="285750" indent="-285750">
              <a:buFont typeface="Arial" panose="020B0604020202020204" pitchFamily="34" charset="0"/>
              <a:buChar char="•"/>
            </a:pPr>
            <a:r>
              <a:rPr lang="el-GR" sz="1600" i="0" dirty="0">
                <a:effectLst/>
                <a:latin typeface="+mj-lt"/>
              </a:rPr>
              <a:t>Απραξία</a:t>
            </a:r>
            <a:endParaRPr lang="el-GR" sz="1600" dirty="0">
              <a:latin typeface="+mj-lt"/>
            </a:endParaRPr>
          </a:p>
          <a:p>
            <a:pPr marL="285750" indent="-285750">
              <a:buFont typeface="Arial" panose="020B0604020202020204" pitchFamily="34" charset="0"/>
              <a:buChar char="•"/>
            </a:pPr>
            <a:r>
              <a:rPr lang="el-GR" sz="1600" i="0" dirty="0">
                <a:effectLst/>
                <a:latin typeface="+mj-lt"/>
              </a:rPr>
              <a:t>Δυσκολία στον προγραμματισμό και στην εκτέλεση σύνθετων δραστηριοτήτων</a:t>
            </a:r>
            <a:r>
              <a:rPr lang="el-GR" sz="1600" dirty="0">
                <a:solidFill>
                  <a:srgbClr val="000000"/>
                </a:solidFill>
                <a:cs typeface="Arial" panose="020B0604020202020204" pitchFamily="34" charset="0"/>
              </a:rPr>
              <a:t>  </a:t>
            </a:r>
          </a:p>
          <a:p>
            <a:pPr marL="285750" indent="-285750">
              <a:buFont typeface="Arial" panose="020B0604020202020204" pitchFamily="34" charset="0"/>
              <a:buChar char="•"/>
            </a:pPr>
            <a:r>
              <a:rPr lang="el-GR" sz="1600" dirty="0">
                <a:solidFill>
                  <a:srgbClr val="000000"/>
                </a:solidFill>
                <a:cs typeface="Arial" panose="020B0604020202020204" pitchFamily="34" charset="0"/>
              </a:rPr>
              <a:t>διαταραχή ισορροπίας, παρκινσονισμός, μυοκλονίες</a:t>
            </a:r>
            <a:endParaRPr lang="el-GR" sz="1600" i="0" dirty="0">
              <a:effectLst/>
              <a:latin typeface="+mj-lt"/>
            </a:endParaRPr>
          </a:p>
          <a:p>
            <a:pPr marL="285750" indent="-285750">
              <a:buFont typeface="Arial" panose="020B0604020202020204" pitchFamily="34" charset="0"/>
              <a:buChar char="•"/>
            </a:pPr>
            <a:r>
              <a:rPr lang="el-GR" sz="1600" dirty="0">
                <a:latin typeface="+mj-lt"/>
              </a:rPr>
              <a:t>Κινητικά προβλήματα</a:t>
            </a:r>
          </a:p>
          <a:p>
            <a:pPr marL="285750" indent="-285750">
              <a:buFont typeface="Arial" panose="020B0604020202020204" pitchFamily="34" charset="0"/>
              <a:buChar char="•"/>
            </a:pPr>
            <a:r>
              <a:rPr lang="el-GR" sz="1600" dirty="0">
                <a:latin typeface="+mj-lt"/>
              </a:rPr>
              <a:t>Πρόβληματα κατάποσης και σίτησης</a:t>
            </a:r>
            <a:endParaRPr lang="el-GR" sz="1600" dirty="0">
              <a:solidFill>
                <a:srgbClr val="FF3300"/>
              </a:solidFill>
              <a:cs typeface="Arial" panose="020B0604020202020204" pitchFamily="34" charset="0"/>
            </a:endParaRPr>
          </a:p>
          <a:p>
            <a:r>
              <a:rPr lang="el-GR" sz="1600" dirty="0">
                <a:solidFill>
                  <a:srgbClr val="FF3300"/>
                </a:solidFill>
                <a:cs typeface="Arial" panose="020B0604020202020204" pitchFamily="34" charset="0"/>
              </a:rPr>
              <a:t>► </a:t>
            </a:r>
            <a:r>
              <a:rPr lang="el-GR" sz="1600" i="1" dirty="0">
                <a:solidFill>
                  <a:srgbClr val="FF0000"/>
                </a:solidFill>
                <a:latin typeface="+mj-lt"/>
              </a:rPr>
              <a:t>Είκονα Κλινικής ψυχοπαθολογίας</a:t>
            </a:r>
          </a:p>
          <a:p>
            <a:pPr marL="285750" indent="-285750">
              <a:buFont typeface="Arial" panose="020B0604020202020204" pitchFamily="34" charset="0"/>
              <a:buChar char="•"/>
            </a:pPr>
            <a:r>
              <a:rPr lang="el-GR" sz="1600" dirty="0">
                <a:latin typeface="+mj-lt"/>
              </a:rPr>
              <a:t>Ανάρμοστη, μη φυσιολογική συμπεριφορά, αποσύρση και άρση των ηθικών αναστολών</a:t>
            </a:r>
          </a:p>
          <a:p>
            <a:pPr marL="285750" indent="-285750">
              <a:buFont typeface="Arial" panose="020B0604020202020204" pitchFamily="34" charset="0"/>
              <a:buChar char="•"/>
            </a:pPr>
            <a:r>
              <a:rPr lang="el-GR" sz="1600" dirty="0">
                <a:latin typeface="+mj-lt"/>
              </a:rPr>
              <a:t>παραισθήσεις</a:t>
            </a:r>
          </a:p>
          <a:p>
            <a:pPr marL="285750" indent="-285750">
              <a:buFont typeface="Arial" panose="020B0604020202020204" pitchFamily="34" charset="0"/>
              <a:buChar char="•"/>
            </a:pPr>
            <a:r>
              <a:rPr lang="el-GR" sz="1600" dirty="0">
                <a:latin typeface="+mj-lt"/>
              </a:rPr>
              <a:t>Επιθετική συμπεριφορά</a:t>
            </a:r>
          </a:p>
          <a:p>
            <a:pPr marL="285750" indent="-285750">
              <a:buFont typeface="Arial" panose="020B0604020202020204" pitchFamily="34" charset="0"/>
              <a:buChar char="•"/>
            </a:pPr>
            <a:r>
              <a:rPr lang="el-GR" sz="1600" dirty="0">
                <a:latin typeface="+mj-lt"/>
              </a:rPr>
              <a:t>Στρες, Άγχος και συμπτώματα κατάθλιψης</a:t>
            </a:r>
          </a:p>
          <a:p>
            <a:pPr marL="285750" indent="-285750">
              <a:buFont typeface="Arial" panose="020B0604020202020204" pitchFamily="34" charset="0"/>
              <a:buChar char="•"/>
            </a:pPr>
            <a:r>
              <a:rPr lang="el-GR" sz="1600" dirty="0">
                <a:latin typeface="+mj-lt"/>
              </a:rPr>
              <a:t>Διαταραχές του ύπνου</a:t>
            </a:r>
          </a:p>
          <a:p>
            <a:pPr marL="285750" indent="-285750">
              <a:buFont typeface="Arial" panose="020B0604020202020204" pitchFamily="34" charset="0"/>
              <a:buChar char="•"/>
            </a:pPr>
            <a:r>
              <a:rPr lang="el-GR" sz="1600" dirty="0">
                <a:latin typeface="+mj-lt"/>
              </a:rPr>
              <a:t>Παραληρητικές ιδέες</a:t>
            </a:r>
          </a:p>
          <a:p>
            <a:pPr marL="285750" lvl="0" indent="-285750">
              <a:buFont typeface="Arial" panose="020B0604020202020204" pitchFamily="34" charset="0"/>
              <a:buChar char="•"/>
            </a:pPr>
            <a:r>
              <a:rPr lang="el-GR" sz="1600" dirty="0">
                <a:latin typeface="+mj-lt"/>
              </a:rPr>
              <a:t>Ψευδαισθήσεις</a:t>
            </a:r>
          </a:p>
          <a:p>
            <a:pPr marL="285750" indent="-285750">
              <a:buFont typeface="Arial" panose="020B0604020202020204" pitchFamily="34" charset="0"/>
              <a:buChar char="•"/>
            </a:pPr>
            <a:endParaRPr lang="el-GR" sz="1600" dirty="0"/>
          </a:p>
          <a:p>
            <a:pPr marL="285750" indent="-285750">
              <a:buFont typeface="Arial" panose="020B0604020202020204" pitchFamily="34" charset="0"/>
              <a:buChar char="•"/>
            </a:pPr>
            <a:endParaRPr lang="el-GR" dirty="0"/>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Image18"/>
          <p:cNvPicPr>
            <a:picLocks noChangeAspect="1"/>
          </p:cNvPicPr>
          <p:nvPr/>
        </p:nvPicPr>
        <p:blipFill>
          <a:blip r:embed="rId2"/>
          <a:stretch>
            <a:fillRect/>
          </a:stretch>
        </p:blipFill>
        <p:spPr>
          <a:xfrm>
            <a:off x="0" y="936486"/>
            <a:ext cx="12192000" cy="6211074"/>
          </a:xfrm>
          <a:prstGeom prst="rect">
            <a:avLst/>
          </a:prstGeom>
          <a:noFill/>
        </p:spPr>
      </p:pic>
      <p:sp>
        <p:nvSpPr>
          <p:cNvPr id="19" name="Text Box19"/>
          <p:cNvSpPr txBox="1"/>
          <p:nvPr/>
        </p:nvSpPr>
        <p:spPr>
          <a:xfrm>
            <a:off x="3321366" y="1449580"/>
            <a:ext cx="2175979" cy="507831"/>
          </a:xfrm>
          <a:prstGeom prst="rect">
            <a:avLst/>
          </a:prstGeom>
          <a:noFill/>
        </p:spPr>
        <p:txBody>
          <a:bodyPr wrap="square" lIns="0" tIns="0" rIns="0" rtlCol="0">
            <a:spAutoFit/>
          </a:bodyPr>
          <a:lstStyle/>
          <a:p>
            <a:pPr algn="l" rtl="0">
              <a:lnSpc>
                <a:spcPts val="3574"/>
              </a:lnSpc>
            </a:pPr>
            <a:r>
              <a:rPr lang="en-US" altLang="zh-CN" sz="3200" b="1" spc="0" dirty="0">
                <a:solidFill>
                  <a:srgbClr val="FFFFFF"/>
                </a:solidFill>
                <a:latin typeface="Arial"/>
                <a:ea typeface="Arial"/>
                <a:cs typeface="Arial"/>
              </a:rPr>
              <a:t>Γ</a:t>
            </a:r>
            <a:r>
              <a:rPr lang="en-US" altLang="zh-CN" sz="3200" b="1" spc="-84" dirty="0">
                <a:solidFill>
                  <a:srgbClr val="FFFFFF"/>
                </a:solidFill>
                <a:latin typeface="Arial"/>
                <a:ea typeface="Arial"/>
                <a:cs typeface="Arial"/>
              </a:rPr>
              <a:t>λ</a:t>
            </a:r>
            <a:r>
              <a:rPr lang="en-US" altLang="zh-CN" sz="3200" b="1" spc="-9" dirty="0">
                <a:solidFill>
                  <a:srgbClr val="FFFFFF"/>
                </a:solidFill>
                <a:latin typeface="Arial"/>
                <a:ea typeface="Arial"/>
                <a:cs typeface="Arial"/>
              </a:rPr>
              <a:t>ώ</a:t>
            </a:r>
            <a:r>
              <a:rPr lang="en-US" altLang="zh-CN" sz="3200" b="1" spc="0" dirty="0">
                <a:solidFill>
                  <a:srgbClr val="FFFFFF"/>
                </a:solidFill>
                <a:latin typeface="Arial"/>
                <a:ea typeface="Arial"/>
                <a:cs typeface="Arial"/>
              </a:rPr>
              <a:t>σσα</a:t>
            </a:r>
            <a:endParaRPr lang="en-US" altLang="zh-CN" sz="3200" dirty="0">
              <a:latin typeface="Arial"/>
              <a:ea typeface="Arial"/>
              <a:cs typeface="Arial"/>
            </a:endParaRPr>
          </a:p>
        </p:txBody>
      </p:sp>
      <p:sp>
        <p:nvSpPr>
          <p:cNvPr id="20" name="Text Box20"/>
          <p:cNvSpPr txBox="1"/>
          <p:nvPr/>
        </p:nvSpPr>
        <p:spPr>
          <a:xfrm>
            <a:off x="8435560" y="2510538"/>
            <a:ext cx="2457373" cy="507831"/>
          </a:xfrm>
          <a:prstGeom prst="rect">
            <a:avLst/>
          </a:prstGeom>
          <a:noFill/>
        </p:spPr>
        <p:txBody>
          <a:bodyPr wrap="square" lIns="0" tIns="0" rIns="0" rtlCol="0">
            <a:spAutoFit/>
          </a:bodyPr>
          <a:lstStyle/>
          <a:p>
            <a:pPr algn="l" rtl="0">
              <a:lnSpc>
                <a:spcPts val="3574"/>
              </a:lnSpc>
            </a:pPr>
            <a:r>
              <a:rPr lang="en-US" altLang="zh-CN" sz="3200" b="1" spc="-234" dirty="0">
                <a:solidFill>
                  <a:srgbClr val="FFFFFF"/>
                </a:solidFill>
                <a:latin typeface="Arial"/>
                <a:ea typeface="Arial"/>
                <a:cs typeface="Arial"/>
              </a:rPr>
              <a:t>Α</a:t>
            </a:r>
            <a:r>
              <a:rPr lang="en-US" altLang="zh-CN" sz="3200" b="1" spc="-9" dirty="0">
                <a:solidFill>
                  <a:srgbClr val="FFFFFF"/>
                </a:solidFill>
                <a:latin typeface="Arial"/>
                <a:ea typeface="Arial"/>
                <a:cs typeface="Arial"/>
              </a:rPr>
              <a:t>ν</a:t>
            </a:r>
            <a:r>
              <a:rPr lang="en-US" altLang="zh-CN" sz="3200" b="1" spc="0" dirty="0">
                <a:solidFill>
                  <a:srgbClr val="FFFFFF"/>
                </a:solidFill>
                <a:latin typeface="Arial"/>
                <a:ea typeface="Arial"/>
                <a:cs typeface="Arial"/>
              </a:rPr>
              <a:t>τ</a:t>
            </a:r>
            <a:r>
              <a:rPr lang="en-US" altLang="zh-CN" sz="3200" b="1" spc="-7" dirty="0">
                <a:solidFill>
                  <a:srgbClr val="FFFFFF"/>
                </a:solidFill>
                <a:latin typeface="Arial"/>
                <a:ea typeface="Arial"/>
                <a:cs typeface="Arial"/>
              </a:rPr>
              <a:t>ί</a:t>
            </a:r>
            <a:r>
              <a:rPr lang="en-US" altLang="zh-CN" sz="3200" b="1" spc="-9" dirty="0">
                <a:solidFill>
                  <a:srgbClr val="FFFFFF"/>
                </a:solidFill>
                <a:latin typeface="Arial"/>
                <a:ea typeface="Arial"/>
                <a:cs typeface="Arial"/>
              </a:rPr>
              <a:t>λ</a:t>
            </a:r>
            <a:r>
              <a:rPr lang="en-US" altLang="zh-CN" sz="3200" b="1" spc="-10" dirty="0">
                <a:solidFill>
                  <a:srgbClr val="FFFFFF"/>
                </a:solidFill>
                <a:latin typeface="Arial"/>
                <a:ea typeface="Arial"/>
                <a:cs typeface="Arial"/>
              </a:rPr>
              <a:t>η</a:t>
            </a:r>
            <a:r>
              <a:rPr lang="en-US" altLang="zh-CN" sz="3200" b="1" spc="0" dirty="0">
                <a:solidFill>
                  <a:srgbClr val="FFFFFF"/>
                </a:solidFill>
                <a:latin typeface="Arial"/>
                <a:ea typeface="Arial"/>
                <a:cs typeface="Arial"/>
              </a:rPr>
              <a:t>ψη</a:t>
            </a:r>
            <a:endParaRPr lang="en-US" altLang="zh-CN" sz="3200" dirty="0">
              <a:latin typeface="Arial"/>
              <a:ea typeface="Arial"/>
              <a:cs typeface="Arial"/>
            </a:endParaRPr>
          </a:p>
        </p:txBody>
      </p:sp>
      <p:sp>
        <p:nvSpPr>
          <p:cNvPr id="21" name="Text Box21"/>
          <p:cNvSpPr txBox="1"/>
          <p:nvPr/>
        </p:nvSpPr>
        <p:spPr>
          <a:xfrm>
            <a:off x="1644206" y="3534192"/>
            <a:ext cx="1677160" cy="507831"/>
          </a:xfrm>
          <a:prstGeom prst="rect">
            <a:avLst/>
          </a:prstGeom>
          <a:noFill/>
        </p:spPr>
        <p:txBody>
          <a:bodyPr wrap="square" lIns="0" tIns="0" rIns="0" rtlCol="0">
            <a:spAutoFit/>
          </a:bodyPr>
          <a:lstStyle/>
          <a:p>
            <a:pPr algn="l" rtl="0">
              <a:lnSpc>
                <a:spcPts val="3574"/>
              </a:lnSpc>
            </a:pPr>
            <a:r>
              <a:rPr lang="en-US" altLang="zh-CN" sz="3200" b="1" spc="0" dirty="0">
                <a:solidFill>
                  <a:srgbClr val="FFFFFF"/>
                </a:solidFill>
                <a:latin typeface="Arial"/>
                <a:ea typeface="Arial"/>
                <a:cs typeface="Arial"/>
              </a:rPr>
              <a:t>Σ</a:t>
            </a:r>
            <a:r>
              <a:rPr lang="en-US" altLang="zh-CN" sz="3200" b="1" spc="5" dirty="0">
                <a:solidFill>
                  <a:srgbClr val="FFFFFF"/>
                </a:solidFill>
                <a:latin typeface="Arial"/>
                <a:ea typeface="Arial"/>
                <a:cs typeface="Arial"/>
              </a:rPr>
              <a:t>κ</a:t>
            </a:r>
            <a:r>
              <a:rPr lang="en-US" altLang="zh-CN" sz="3200" b="1" spc="74" dirty="0">
                <a:solidFill>
                  <a:srgbClr val="FFFFFF"/>
                </a:solidFill>
                <a:latin typeface="Arial"/>
                <a:ea typeface="Arial"/>
                <a:cs typeface="Arial"/>
              </a:rPr>
              <a:t>έ</a:t>
            </a:r>
            <a:r>
              <a:rPr lang="en-US" altLang="zh-CN" sz="3200" b="1" spc="-69" dirty="0">
                <a:solidFill>
                  <a:srgbClr val="FFFFFF"/>
                </a:solidFill>
                <a:latin typeface="Arial"/>
                <a:ea typeface="Arial"/>
                <a:cs typeface="Arial"/>
              </a:rPr>
              <a:t>ψ</a:t>
            </a:r>
            <a:r>
              <a:rPr lang="en-US" altLang="zh-CN" sz="3200" b="1" spc="0" dirty="0">
                <a:solidFill>
                  <a:srgbClr val="FFFFFF"/>
                </a:solidFill>
                <a:latin typeface="Arial"/>
                <a:ea typeface="Arial"/>
                <a:cs typeface="Arial"/>
              </a:rPr>
              <a:t>η</a:t>
            </a:r>
            <a:endParaRPr lang="en-US" altLang="zh-CN" sz="3200" dirty="0">
              <a:latin typeface="Arial"/>
              <a:ea typeface="Arial"/>
              <a:cs typeface="Arial"/>
            </a:endParaRPr>
          </a:p>
        </p:txBody>
      </p:sp>
      <p:sp>
        <p:nvSpPr>
          <p:cNvPr id="22" name="Text Box22"/>
          <p:cNvSpPr txBox="1"/>
          <p:nvPr/>
        </p:nvSpPr>
        <p:spPr>
          <a:xfrm>
            <a:off x="3511551" y="5420361"/>
            <a:ext cx="1795611" cy="507831"/>
          </a:xfrm>
          <a:prstGeom prst="rect">
            <a:avLst/>
          </a:prstGeom>
          <a:noFill/>
        </p:spPr>
        <p:txBody>
          <a:bodyPr wrap="square" lIns="0" tIns="0" rIns="0" rtlCol="0">
            <a:spAutoFit/>
          </a:bodyPr>
          <a:lstStyle/>
          <a:p>
            <a:pPr algn="l" rtl="0">
              <a:lnSpc>
                <a:spcPts val="3574"/>
              </a:lnSpc>
            </a:pPr>
            <a:r>
              <a:rPr lang="en-US" altLang="zh-CN" sz="3200" b="1" spc="-6" dirty="0">
                <a:solidFill>
                  <a:srgbClr val="FFFFFF"/>
                </a:solidFill>
                <a:latin typeface="Arial"/>
                <a:ea typeface="Arial"/>
                <a:cs typeface="Arial"/>
              </a:rPr>
              <a:t>Μ</a:t>
            </a:r>
            <a:r>
              <a:rPr lang="en-US" altLang="zh-CN" sz="3200" b="1" spc="-7" dirty="0">
                <a:solidFill>
                  <a:srgbClr val="FFFFFF"/>
                </a:solidFill>
                <a:latin typeface="Arial"/>
                <a:ea typeface="Arial"/>
                <a:cs typeface="Arial"/>
              </a:rPr>
              <a:t>ν</a:t>
            </a:r>
            <a:r>
              <a:rPr lang="en-US" altLang="zh-CN" sz="3200" b="1" spc="-13" dirty="0">
                <a:solidFill>
                  <a:srgbClr val="FFFFFF"/>
                </a:solidFill>
                <a:latin typeface="Arial"/>
                <a:ea typeface="Arial"/>
                <a:cs typeface="Arial"/>
              </a:rPr>
              <a:t>ή</a:t>
            </a:r>
            <a:r>
              <a:rPr lang="en-US" altLang="zh-CN" sz="3200" b="1" spc="0" dirty="0">
                <a:solidFill>
                  <a:srgbClr val="FFFFFF"/>
                </a:solidFill>
                <a:latin typeface="Arial"/>
                <a:ea typeface="Arial"/>
                <a:cs typeface="Arial"/>
              </a:rPr>
              <a:t>μη</a:t>
            </a:r>
            <a:endParaRPr lang="en-US" altLang="zh-CN" sz="3200">
              <a:latin typeface="Arial"/>
              <a:ea typeface="Arial"/>
              <a:cs typeface="Arial"/>
            </a:endParaRPr>
          </a:p>
        </p:txBody>
      </p:sp>
      <p:sp>
        <p:nvSpPr>
          <p:cNvPr id="23" name="Text Box23"/>
          <p:cNvSpPr txBox="1"/>
          <p:nvPr/>
        </p:nvSpPr>
        <p:spPr>
          <a:xfrm>
            <a:off x="8615089" y="5652772"/>
            <a:ext cx="2430244" cy="507831"/>
          </a:xfrm>
          <a:prstGeom prst="rect">
            <a:avLst/>
          </a:prstGeom>
          <a:noFill/>
        </p:spPr>
        <p:txBody>
          <a:bodyPr wrap="square" lIns="0" tIns="0" rIns="0" rtlCol="0">
            <a:spAutoFit/>
          </a:bodyPr>
          <a:lstStyle/>
          <a:p>
            <a:pPr algn="l" rtl="0">
              <a:lnSpc>
                <a:spcPts val="3574"/>
              </a:lnSpc>
            </a:pPr>
            <a:r>
              <a:rPr lang="en-US" altLang="zh-CN" sz="3200" b="1" spc="0" dirty="0">
                <a:solidFill>
                  <a:srgbClr val="FFFFFF"/>
                </a:solidFill>
                <a:latin typeface="Arial"/>
                <a:ea typeface="Arial"/>
                <a:cs typeface="Arial"/>
              </a:rPr>
              <a:t>Π</a:t>
            </a:r>
            <a:r>
              <a:rPr lang="en-US" altLang="zh-CN" sz="3200" b="1" spc="-12" dirty="0">
                <a:solidFill>
                  <a:srgbClr val="FFFFFF"/>
                </a:solidFill>
                <a:latin typeface="Arial"/>
                <a:ea typeface="Arial"/>
                <a:cs typeface="Arial"/>
              </a:rPr>
              <a:t>ρ</a:t>
            </a:r>
            <a:r>
              <a:rPr lang="en-US" altLang="zh-CN" sz="3200" b="1" spc="-9" dirty="0">
                <a:solidFill>
                  <a:srgbClr val="FFFFFF"/>
                </a:solidFill>
                <a:latin typeface="Arial"/>
                <a:ea typeface="Arial"/>
                <a:cs typeface="Arial"/>
              </a:rPr>
              <a:t>ο</a:t>
            </a:r>
            <a:r>
              <a:rPr lang="en-US" altLang="zh-CN" sz="3200" b="1" spc="0" dirty="0">
                <a:solidFill>
                  <a:srgbClr val="FFFFFF"/>
                </a:solidFill>
                <a:latin typeface="Arial"/>
                <a:ea typeface="Arial"/>
                <a:cs typeface="Arial"/>
              </a:rPr>
              <a:t>σ</a:t>
            </a:r>
            <a:r>
              <a:rPr lang="en-US" altLang="zh-CN" sz="3200" b="1" spc="-240" dirty="0">
                <a:solidFill>
                  <a:srgbClr val="FFFFFF"/>
                </a:solidFill>
                <a:latin typeface="Arial"/>
                <a:ea typeface="Arial"/>
                <a:cs typeface="Arial"/>
              </a:rPr>
              <a:t>ο</a:t>
            </a:r>
            <a:r>
              <a:rPr lang="en-US" altLang="zh-CN" sz="3200" b="1" spc="-15" dirty="0">
                <a:solidFill>
                  <a:srgbClr val="FFFFFF"/>
                </a:solidFill>
                <a:latin typeface="Arial"/>
                <a:ea typeface="Arial"/>
                <a:cs typeface="Arial"/>
              </a:rPr>
              <a:t>χ</a:t>
            </a:r>
            <a:r>
              <a:rPr lang="en-US" altLang="zh-CN" sz="3200" b="1" spc="0" dirty="0">
                <a:solidFill>
                  <a:srgbClr val="FFFFFF"/>
                </a:solidFill>
                <a:latin typeface="Arial"/>
                <a:ea typeface="Arial"/>
                <a:cs typeface="Arial"/>
              </a:rPr>
              <a:t>ή</a:t>
            </a:r>
            <a:endParaRPr lang="en-US" altLang="zh-CN" sz="3200" dirty="0">
              <a:latin typeface="Arial"/>
              <a:ea typeface="Arial"/>
              <a:cs typeface="Arial"/>
            </a:endParaRPr>
          </a:p>
        </p:txBody>
      </p:sp>
      <p:sp>
        <p:nvSpPr>
          <p:cNvPr id="2" name="Rectangle 1"/>
          <p:cNvSpPr/>
          <p:nvPr/>
        </p:nvSpPr>
        <p:spPr>
          <a:xfrm>
            <a:off x="411480" y="0"/>
            <a:ext cx="10789920" cy="707886"/>
          </a:xfrm>
          <a:prstGeom prst="rect">
            <a:avLst/>
          </a:prstGeom>
        </p:spPr>
        <p:txBody>
          <a:bodyPr wrap="square">
            <a:spAutoFit/>
          </a:bodyPr>
          <a:lstStyle/>
          <a:p>
            <a:pPr algn="ctr"/>
            <a:r>
              <a:rPr lang="el-GR" altLang="zh-CN" sz="4000" dirty="0">
                <a:solidFill>
                  <a:srgbClr val="00B0F0"/>
                </a:solidFill>
                <a:latin typeface="Arial" panose="020B0604020202020204" pitchFamily="34" charset="0"/>
                <a:ea typeface="Franklin Gothic Book"/>
                <a:cs typeface="Arial" panose="020B0604020202020204" pitchFamily="34" charset="0"/>
              </a:rPr>
              <a:t>ΝΕΥΡΟΓΝΩΣΤΙΚΕΣ </a:t>
            </a:r>
            <a:r>
              <a:rPr lang="en-US" altLang="zh-CN" sz="4000" dirty="0">
                <a:solidFill>
                  <a:srgbClr val="00B0F0"/>
                </a:solidFill>
                <a:latin typeface="Arial" panose="020B0604020202020204" pitchFamily="34" charset="0"/>
                <a:ea typeface="Franklin Gothic Book"/>
                <a:cs typeface="Arial" panose="020B0604020202020204" pitchFamily="34" charset="0"/>
              </a:rPr>
              <a:t> </a:t>
            </a:r>
            <a:r>
              <a:rPr lang="el-GR" altLang="zh-CN" sz="4000" dirty="0">
                <a:solidFill>
                  <a:srgbClr val="00B0F0"/>
                </a:solidFill>
                <a:latin typeface="Arial" panose="020B0604020202020204" pitchFamily="34" charset="0"/>
                <a:ea typeface="Franklin Gothic Book"/>
                <a:cs typeface="Arial" panose="020B0604020202020204" pitchFamily="34" charset="0"/>
              </a:rPr>
              <a:t>ΔΥΣ</a:t>
            </a:r>
            <a:r>
              <a:rPr lang="en-US" altLang="zh-CN" sz="4000" dirty="0">
                <a:solidFill>
                  <a:srgbClr val="00B0F0"/>
                </a:solidFill>
                <a:latin typeface="Arial" panose="020B0604020202020204" pitchFamily="34" charset="0"/>
                <a:ea typeface="Franklin Gothic Book"/>
                <a:cs typeface="Arial" panose="020B0604020202020204" pitchFamily="34" charset="0"/>
              </a:rPr>
              <a:t>ΛΕΙΤ</a:t>
            </a:r>
            <a:r>
              <a:rPr lang="en-US" altLang="zh-CN" sz="4000" spc="6" dirty="0">
                <a:solidFill>
                  <a:srgbClr val="00B0F0"/>
                </a:solidFill>
                <a:latin typeface="Arial" panose="020B0604020202020204" pitchFamily="34" charset="0"/>
                <a:ea typeface="Franklin Gothic Book"/>
                <a:cs typeface="Arial" panose="020B0604020202020204" pitchFamily="34" charset="0"/>
              </a:rPr>
              <a:t>Ο</a:t>
            </a:r>
            <a:r>
              <a:rPr lang="en-US" altLang="zh-CN" sz="4000" dirty="0">
                <a:solidFill>
                  <a:srgbClr val="00B0F0"/>
                </a:solidFill>
                <a:latin typeface="Arial" panose="020B0604020202020204" pitchFamily="34" charset="0"/>
                <a:ea typeface="Franklin Gothic Book"/>
                <a:cs typeface="Arial" panose="020B0604020202020204" pitchFamily="34" charset="0"/>
              </a:rPr>
              <a:t>ΥΡ</a:t>
            </a:r>
            <a:r>
              <a:rPr lang="en-US" altLang="zh-CN" sz="4000" spc="-5" dirty="0">
                <a:solidFill>
                  <a:srgbClr val="00B0F0"/>
                </a:solidFill>
                <a:latin typeface="Arial" panose="020B0604020202020204" pitchFamily="34" charset="0"/>
                <a:ea typeface="Franklin Gothic Book"/>
                <a:cs typeface="Arial" panose="020B0604020202020204" pitchFamily="34" charset="0"/>
              </a:rPr>
              <a:t>Γ</a:t>
            </a:r>
            <a:r>
              <a:rPr lang="en-US" altLang="zh-CN" sz="4000" dirty="0">
                <a:solidFill>
                  <a:srgbClr val="00B0F0"/>
                </a:solidFill>
                <a:latin typeface="Arial" panose="020B0604020202020204" pitchFamily="34" charset="0"/>
                <a:ea typeface="Franklin Gothic Book"/>
                <a:cs typeface="Arial" panose="020B0604020202020204" pitchFamily="34" charset="0"/>
              </a:rPr>
              <a:t>ΙΕΣ </a:t>
            </a:r>
            <a:endParaRPr lang="en-US" sz="4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849505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43EF94-5069-4ACF-9C1B-80E57A8BE92C}"/>
              </a:ext>
            </a:extLst>
          </p:cNvPr>
          <p:cNvSpPr>
            <a:spLocks noGrp="1"/>
          </p:cNvSpPr>
          <p:nvPr>
            <p:ph type="title"/>
          </p:nvPr>
        </p:nvSpPr>
        <p:spPr>
          <a:xfrm>
            <a:off x="838205" y="365125"/>
            <a:ext cx="10515600" cy="965493"/>
          </a:xfrm>
        </p:spPr>
        <p:txBody>
          <a:bodyPr>
            <a:normAutofit/>
          </a:bodyPr>
          <a:lstStyle/>
          <a:p>
            <a:r>
              <a:rPr lang="el-GR" sz="3200" b="1" dirty="0"/>
              <a:t>Εξέλιξη των ιστολογικών αλλοιώσεων της νόσου Alzheimer</a:t>
            </a:r>
            <a:endParaRPr lang="x-none" sz="3200" b="1" dirty="0"/>
          </a:p>
        </p:txBody>
      </p:sp>
      <p:sp>
        <p:nvSpPr>
          <p:cNvPr id="3" name="Content Placeholder 2">
            <a:extLst>
              <a:ext uri="{FF2B5EF4-FFF2-40B4-BE49-F238E27FC236}">
                <a16:creationId xmlns:a16="http://schemas.microsoft.com/office/drawing/2014/main" id="{CF31A219-9586-4E62-BDB3-569ED49786E9}"/>
              </a:ext>
            </a:extLst>
          </p:cNvPr>
          <p:cNvSpPr>
            <a:spLocks noGrp="1"/>
          </p:cNvSpPr>
          <p:nvPr>
            <p:ph idx="1"/>
          </p:nvPr>
        </p:nvSpPr>
        <p:spPr>
          <a:xfrm>
            <a:off x="0" y="1483018"/>
            <a:ext cx="12191999" cy="5374982"/>
          </a:xfrm>
        </p:spPr>
        <p:txBody>
          <a:bodyPr>
            <a:normAutofit/>
          </a:bodyPr>
          <a:lstStyle/>
          <a:p>
            <a:pPr algn="just"/>
            <a:r>
              <a:rPr lang="el-GR" sz="2000" i="1" dirty="0"/>
              <a:t>Κατά το </a:t>
            </a:r>
            <a:r>
              <a:rPr lang="el-GR" sz="2000" i="1" dirty="0" err="1"/>
              <a:t>ασυμπτωματικό</a:t>
            </a:r>
            <a:r>
              <a:rPr lang="el-GR" sz="2000" i="1" dirty="0"/>
              <a:t> στάδιο, οι αλλοιώσεις είναι μικρής έκτασης και εντοπίζονται κυρίως στον έσω κροταφικό λοβό. </a:t>
            </a:r>
            <a:endParaRPr lang="en-US" sz="2000" i="1" dirty="0"/>
          </a:p>
          <a:p>
            <a:pPr algn="just"/>
            <a:r>
              <a:rPr lang="el-GR" sz="2000" i="1" dirty="0"/>
              <a:t>Η περιοχή αυτή διαδραματίζει σημαντικό ρόλο στο μηχανισμό της αυτοβιογραφικής μνήμης. </a:t>
            </a:r>
            <a:endParaRPr lang="en-US" sz="2000" i="1" dirty="0"/>
          </a:p>
          <a:p>
            <a:pPr algn="just"/>
            <a:r>
              <a:rPr lang="el-GR" sz="2000" i="1" dirty="0"/>
              <a:t>Με την πάροδο των ετών, οι βλάβες επεκτείνονται και τελικά προσβάλλουν διάχυτες περιοχές του εγκεφάλου.</a:t>
            </a:r>
            <a:endParaRPr lang="x-none" sz="2000" dirty="0"/>
          </a:p>
        </p:txBody>
      </p:sp>
      <p:sp>
        <p:nvSpPr>
          <p:cNvPr id="4" name="AutoShape 2" descr="Αλτσχαιμερ-σταδια-νοσου">
            <a:extLst>
              <a:ext uri="{FF2B5EF4-FFF2-40B4-BE49-F238E27FC236}">
                <a16:creationId xmlns:a16="http://schemas.microsoft.com/office/drawing/2014/main" id="{27334DA6-6662-4193-9F7A-F33605A79B41}"/>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x-none"/>
          </a:p>
        </p:txBody>
      </p:sp>
      <p:sp>
        <p:nvSpPr>
          <p:cNvPr id="5" name="AutoShape 4" descr="Αλτσχαιμερ-σταδια-νοσου">
            <a:extLst>
              <a:ext uri="{FF2B5EF4-FFF2-40B4-BE49-F238E27FC236}">
                <a16:creationId xmlns:a16="http://schemas.microsoft.com/office/drawing/2014/main" id="{1B841330-DA40-4698-95D7-EF9F5B30D9C8}"/>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x-none"/>
          </a:p>
        </p:txBody>
      </p:sp>
      <p:pic>
        <p:nvPicPr>
          <p:cNvPr id="9" name="Picture 8">
            <a:extLst>
              <a:ext uri="{FF2B5EF4-FFF2-40B4-BE49-F238E27FC236}">
                <a16:creationId xmlns:a16="http://schemas.microsoft.com/office/drawing/2014/main" id="{CF5B3934-1EBC-4843-8445-46EE29B77270}"/>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3276600"/>
            <a:ext cx="12191999" cy="3639030"/>
          </a:xfrm>
          <a:prstGeom prst="rect">
            <a:avLst/>
          </a:prstGeom>
        </p:spPr>
      </p:pic>
    </p:spTree>
    <p:extLst>
      <p:ext uri="{BB962C8B-B14F-4D97-AF65-F5344CB8AC3E}">
        <p14:creationId xmlns:p14="http://schemas.microsoft.com/office/powerpoint/2010/main" val="14187595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457</TotalTime>
  <Words>3144</Words>
  <Application>Microsoft Office PowerPoint</Application>
  <PresentationFormat>Widescreen</PresentationFormat>
  <Paragraphs>313</Paragraphs>
  <Slides>38</Slides>
  <Notes>14</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38</vt:i4>
      </vt:variant>
    </vt:vector>
  </HeadingPairs>
  <TitlesOfParts>
    <vt:vector size="49" baseType="lpstr">
      <vt:lpstr>Aptos</vt:lpstr>
      <vt:lpstr>Arial</vt:lpstr>
      <vt:lpstr>Arial Narrow</vt:lpstr>
      <vt:lpstr>Calibri</vt:lpstr>
      <vt:lpstr>Calibri Light</vt:lpstr>
      <vt:lpstr>DejaVu Serif Bold</vt:lpstr>
      <vt:lpstr>Noto Sans Bold</vt:lpstr>
      <vt:lpstr>Roboto</vt:lpstr>
      <vt:lpstr>Symbol</vt:lpstr>
      <vt:lpstr>Times New Roman</vt:lpstr>
      <vt:lpstr>Office Theme</vt:lpstr>
      <vt:lpstr>PowerPoint Presentation</vt:lpstr>
      <vt:lpstr>                       Παγκόσμιος Μήνας  Άνοιας /Αλτσχαϊμερ 2025  ΗΜΕΡΙΔΑ ΕΝΗΜΕΡΩΣΗΣ ΚΑΙ ΕΥΑΙΣΘΗΤΟΠΟΙΗΣΗΣ       </vt:lpstr>
      <vt:lpstr>PowerPoint Presentation</vt:lpstr>
      <vt:lpstr>PowerPoint Presentation</vt:lpstr>
      <vt:lpstr>PowerPoint Presentation</vt:lpstr>
      <vt:lpstr>PowerPoint Presentation</vt:lpstr>
      <vt:lpstr>PowerPoint Presentation</vt:lpstr>
      <vt:lpstr>PowerPoint Presentation</vt:lpstr>
      <vt:lpstr>Εξέλιξη των ιστολογικών αλλοιώσεων της νόσου Alzheimer</vt:lpstr>
      <vt:lpstr>PowerPoint Presentation</vt:lpstr>
      <vt:lpstr>PowerPoint Presentation</vt:lpstr>
      <vt:lpstr>PowerPoint Presentation</vt:lpstr>
      <vt:lpstr>PowerPoint Presentation</vt:lpstr>
      <vt:lpstr>PowerPoint Presentation</vt:lpstr>
      <vt:lpstr>Η σχέση των ανοϊκών συνδρόμων με το οικοσύστημα (οικογένεια και άτυποι φροντιστές) </vt:lpstr>
      <vt:lpstr>PowerPoint Presentation</vt:lpstr>
      <vt:lpstr>Κατευθυντήριες οδηγίες του Παγκόσμιου Οργανισμού Υγείας για την νόσο Άνοια- Αλτσχαϊμερ</vt:lpstr>
      <vt:lpstr>ΕΡΕΥΝΗΤΙΚΕΣ ΕΞΕΛΙΞΕΙΣ</vt:lpstr>
      <vt:lpstr>ΕΡΕΥΝΗΤΙΚΕΣ ΕΞΕΛΙΞΕΙΣ</vt:lpstr>
      <vt:lpstr>PowerPoint Presentation</vt:lpstr>
      <vt:lpstr>PowerPoint Presentation</vt:lpstr>
      <vt:lpstr>PowerPoint Presentation</vt:lpstr>
      <vt:lpstr>PowerPoint Presentation</vt:lpstr>
      <vt:lpstr> ΣΥΝΕΡΓΑΣΙΑ ΤΕΠΑΚ ΜΕ ΟΚΥΠΥ (Συμπληρωματική προς το ΓΕΣΥ) </vt:lpstr>
      <vt:lpstr>        ΕΡΓΑΣΤΗΡΙΟ ΑΝΟΙΑΣ 2024   Εκπαιδευτικό εργαστήρι με στόχο την ενίσχυση των γνώσεων και δεξιοτήτων των οικογενειών και των άτυπων φροντιστών για την αποτελεσματική διαχείριση των προκλήσεων της φροντίδας ατόμων με άνοια στο σπίτι     </vt:lpstr>
      <vt:lpstr>PowerPoint Presentation</vt:lpstr>
      <vt:lpstr>PowerPoint Presentation</vt:lpstr>
      <vt:lpstr>PowerPoint Presentation</vt:lpstr>
      <vt:lpstr>Σας ευχαριστούμε θερμά!!!!</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George</dc:creator>
  <cp:lastModifiedBy>skevi Charitou</cp:lastModifiedBy>
  <cp:revision>268</cp:revision>
  <dcterms:created xsi:type="dcterms:W3CDTF">2023-08-25T15:21:00Z</dcterms:created>
  <dcterms:modified xsi:type="dcterms:W3CDTF">2025-09-02T13:15:41Z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5A9961A8ACEB47A8A06AC302A0ED518E</vt:lpwstr>
  </property>
  <property fmtid="{D5CDD505-2E9C-101B-9397-08002B2CF9AE}" pid="3" name="KSOProductBuildVer">
    <vt:lpwstr>1033-11.2.0.11536</vt:lpwstr>
  </property>
</Properties>
</file>