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1555" r:id="rId2"/>
    <p:sldId id="1412" r:id="rId3"/>
    <p:sldId id="515" r:id="rId4"/>
    <p:sldId id="327" r:id="rId5"/>
    <p:sldId id="1268" r:id="rId6"/>
    <p:sldId id="1609" r:id="rId7"/>
    <p:sldId id="1610" r:id="rId8"/>
    <p:sldId id="1611" r:id="rId9"/>
    <p:sldId id="1560" r:id="rId10"/>
    <p:sldId id="1308" r:id="rId11"/>
    <p:sldId id="1590" r:id="rId12"/>
    <p:sldId id="1277" r:id="rId13"/>
    <p:sldId id="1607" r:id="rId14"/>
    <p:sldId id="1273" r:id="rId15"/>
    <p:sldId id="1591" r:id="rId16"/>
    <p:sldId id="268" r:id="rId17"/>
    <p:sldId id="1586" r:id="rId18"/>
    <p:sldId id="1592" r:id="rId19"/>
    <p:sldId id="1606" r:id="rId20"/>
    <p:sldId id="1598" r:id="rId21"/>
    <p:sldId id="1601" r:id="rId22"/>
    <p:sldId id="1604" r:id="rId23"/>
    <p:sldId id="1587" r:id="rId24"/>
    <p:sldId id="426" r:id="rId25"/>
    <p:sldId id="1608" r:id="rId26"/>
    <p:sldId id="1582"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Μεσαίο στυλ 4 - Έμφαση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71" autoAdjust="0"/>
    <p:restoredTop sz="82731"/>
  </p:normalViewPr>
  <p:slideViewPr>
    <p:cSldViewPr snapToGrid="0">
      <p:cViewPr varScale="1">
        <p:scale>
          <a:sx n="71" d="100"/>
          <a:sy n="71" d="100"/>
        </p:scale>
        <p:origin x="97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YSPT\Desktop\INCONSISTENCY%20DATA%202025\DATABASE%20INCONSISTENCY%20DATA%20PERCENTAGE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en-US" sz="2000" b="1"/>
              <a:t>MEAN PERCENTAGE INCOSISTENCY AS A FUCNTION OF GROUP</a:t>
            </a:r>
          </a:p>
        </c:rich>
      </c:tx>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Sheet1!$D$3</c:f>
              <c:strCache>
                <c:ptCount val="1"/>
                <c:pt idx="0">
                  <c:v>ASD</c:v>
                </c:pt>
              </c:strCache>
            </c:strRef>
          </c:tx>
          <c:spPr>
            <a:solidFill>
              <a:schemeClr val="accent1"/>
            </a:solidFill>
            <a:ln>
              <a:noFill/>
            </a:ln>
            <a:effectLst/>
          </c:spPr>
          <c:invertIfNegative val="0"/>
          <c:errBars>
            <c:errBarType val="both"/>
            <c:errValType val="stdErr"/>
            <c:noEndCap val="0"/>
            <c:spPr>
              <a:noFill/>
              <a:ln w="9525" cap="flat" cmpd="sng" algn="ctr">
                <a:solidFill>
                  <a:schemeClr val="tx1">
                    <a:lumMod val="65000"/>
                    <a:lumOff val="35000"/>
                  </a:schemeClr>
                </a:solidFill>
                <a:round/>
              </a:ln>
              <a:effectLst/>
            </c:spPr>
          </c:errBars>
          <c:val>
            <c:numRef>
              <c:f>Sheet1!$D$4:$D$10</c:f>
              <c:numCache>
                <c:formatCode>0.00</c:formatCode>
                <c:ptCount val="7"/>
                <c:pt idx="0">
                  <c:v>0.68</c:v>
                </c:pt>
                <c:pt idx="1">
                  <c:v>0.64</c:v>
                </c:pt>
                <c:pt idx="2">
                  <c:v>0.61</c:v>
                </c:pt>
                <c:pt idx="3">
                  <c:v>0.87</c:v>
                </c:pt>
                <c:pt idx="4" formatCode="General">
                  <c:v>0.38</c:v>
                </c:pt>
                <c:pt idx="5">
                  <c:v>0.96</c:v>
                </c:pt>
                <c:pt idx="6">
                  <c:v>0.51</c:v>
                </c:pt>
              </c:numCache>
            </c:numRef>
          </c:val>
          <c:extLst>
            <c:ext xmlns:c16="http://schemas.microsoft.com/office/drawing/2014/chart" uri="{C3380CC4-5D6E-409C-BE32-E72D297353CC}">
              <c16:uniqueId val="{00000000-B45B-4C4F-AD34-A3FA2A6BD4C4}"/>
            </c:ext>
          </c:extLst>
        </c:ser>
        <c:ser>
          <c:idx val="1"/>
          <c:order val="1"/>
          <c:tx>
            <c:strRef>
              <c:f>Sheet1!$E$3</c:f>
              <c:strCache>
                <c:ptCount val="1"/>
                <c:pt idx="0">
                  <c:v>TD</c:v>
                </c:pt>
              </c:strCache>
            </c:strRef>
          </c:tx>
          <c:spPr>
            <a:solidFill>
              <a:schemeClr val="accent2"/>
            </a:solidFill>
            <a:ln>
              <a:noFill/>
            </a:ln>
            <a:effectLst/>
          </c:spPr>
          <c:invertIfNegative val="0"/>
          <c:val>
            <c:numRef>
              <c:f>Sheet1!$E$4:$E$10</c:f>
              <c:numCache>
                <c:formatCode>General</c:formatCode>
                <c:ptCount val="7"/>
                <c:pt idx="0" formatCode="0.00">
                  <c:v>7.4999999999999997E-2</c:v>
                </c:pt>
                <c:pt idx="1">
                  <c:v>0.05</c:v>
                </c:pt>
                <c:pt idx="2" formatCode="0.00">
                  <c:v>0</c:v>
                </c:pt>
                <c:pt idx="3" formatCode="0.00">
                  <c:v>0</c:v>
                </c:pt>
                <c:pt idx="4" formatCode="0.00">
                  <c:v>0</c:v>
                </c:pt>
                <c:pt idx="5">
                  <c:v>7.4999999999999997E-2</c:v>
                </c:pt>
                <c:pt idx="6" formatCode="0.00">
                  <c:v>0</c:v>
                </c:pt>
              </c:numCache>
            </c:numRef>
          </c:val>
          <c:extLst>
            <c:ext xmlns:c16="http://schemas.microsoft.com/office/drawing/2014/chart" uri="{C3380CC4-5D6E-409C-BE32-E72D297353CC}">
              <c16:uniqueId val="{00000001-B45B-4C4F-AD34-A3FA2A6BD4C4}"/>
            </c:ext>
          </c:extLst>
        </c:ser>
        <c:dLbls>
          <c:showLegendKey val="0"/>
          <c:showVal val="0"/>
          <c:showCatName val="0"/>
          <c:showSerName val="0"/>
          <c:showPercent val="0"/>
          <c:showBubbleSize val="0"/>
        </c:dLbls>
        <c:gapWidth val="219"/>
        <c:overlap val="-27"/>
        <c:axId val="461005832"/>
        <c:axId val="461006160"/>
      </c:barChart>
      <c:catAx>
        <c:axId val="461005832"/>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1006160"/>
        <c:crosses val="autoZero"/>
        <c:auto val="1"/>
        <c:lblAlgn val="ctr"/>
        <c:lblOffset val="100"/>
        <c:noMultiLvlLbl val="0"/>
      </c:catAx>
      <c:valAx>
        <c:axId val="461006160"/>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61005832"/>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1600" b="1"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115EBA-DDF4-4F1E-A21A-CD9CB39DD8DC}" type="doc">
      <dgm:prSet loTypeId="urn:microsoft.com/office/officeart/2005/8/layout/process1" loCatId="process" qsTypeId="urn:microsoft.com/office/officeart/2005/8/quickstyle/simple1" qsCatId="simple" csTypeId="urn:microsoft.com/office/officeart/2005/8/colors/accent1_2" csCatId="accent1" phldr="1"/>
      <dgm:spPr/>
    </dgm:pt>
    <dgm:pt modelId="{C8BB8ED1-54C0-44F8-BFF9-FF6B8FF967D5}" type="pres">
      <dgm:prSet presAssocID="{A2115EBA-DDF4-4F1E-A21A-CD9CB39DD8DC}" presName="Name0" presStyleCnt="0">
        <dgm:presLayoutVars>
          <dgm:dir/>
          <dgm:resizeHandles val="exact"/>
        </dgm:presLayoutVars>
      </dgm:prSet>
      <dgm:spPr/>
    </dgm:pt>
  </dgm:ptLst>
  <dgm:cxnLst>
    <dgm:cxn modelId="{8FB78636-0731-4015-9D46-14F356B3F405}" type="presOf" srcId="{A2115EBA-DDF4-4F1E-A21A-CD9CB39DD8DC}" destId="{C8BB8ED1-54C0-44F8-BFF9-FF6B8FF967D5}"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BF93034-107F-4560-A8EB-A949CB9C22FE}"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B4800FD8-2A2B-4CF8-84D3-5E641EEAFB7F}">
      <dgm:prSet/>
      <dgm:spPr/>
      <dgm:t>
        <a:bodyPr/>
        <a:lstStyle/>
        <a:p>
          <a:r>
            <a:rPr lang="en-US" b="1" dirty="0"/>
            <a:t>Based on DDCS Taxonomy:</a:t>
          </a:r>
          <a:endParaRPr lang="en-US" dirty="0"/>
        </a:p>
      </dgm:t>
    </dgm:pt>
    <dgm:pt modelId="{9784757F-3117-4BE9-9AC1-BEAF3BD2DC4B}" type="parTrans" cxnId="{A9826BDF-B10F-4D30-9E2F-0E1D517939C7}">
      <dgm:prSet/>
      <dgm:spPr/>
      <dgm:t>
        <a:bodyPr/>
        <a:lstStyle/>
        <a:p>
          <a:endParaRPr lang="en-US"/>
        </a:p>
      </dgm:t>
    </dgm:pt>
    <dgm:pt modelId="{E94084F1-B999-48E7-8D58-12B6CB7FECCE}" type="sibTrans" cxnId="{A9826BDF-B10F-4D30-9E2F-0E1D517939C7}">
      <dgm:prSet/>
      <dgm:spPr/>
      <dgm:t>
        <a:bodyPr/>
        <a:lstStyle/>
        <a:p>
          <a:endParaRPr lang="en-US"/>
        </a:p>
      </dgm:t>
    </dgm:pt>
    <dgm:pt modelId="{82C774AA-61EC-422B-A1DA-68A07B208E34}">
      <dgm:prSet/>
      <dgm:spPr/>
      <dgm:t>
        <a:bodyPr/>
        <a:lstStyle/>
        <a:p>
          <a:r>
            <a:rPr lang="en-US" dirty="0"/>
            <a:t>ASD/SSD children might present with </a:t>
          </a:r>
          <a:r>
            <a:rPr lang="en-US" b="1" dirty="0"/>
            <a:t>Inconsistent Phonological Disorder (IPD)</a:t>
          </a:r>
          <a:endParaRPr lang="en-US" dirty="0"/>
        </a:p>
      </dgm:t>
    </dgm:pt>
    <dgm:pt modelId="{8B97150A-037D-4FCC-92ED-9A271BFD500B}" type="parTrans" cxnId="{77BAA6A2-FBB5-4BFA-A59B-CEC1C21F6243}">
      <dgm:prSet/>
      <dgm:spPr/>
      <dgm:t>
        <a:bodyPr/>
        <a:lstStyle/>
        <a:p>
          <a:endParaRPr lang="en-US"/>
        </a:p>
      </dgm:t>
    </dgm:pt>
    <dgm:pt modelId="{44948898-1CC5-445B-92EC-B6A52FD156D8}" type="sibTrans" cxnId="{77BAA6A2-FBB5-4BFA-A59B-CEC1C21F6243}">
      <dgm:prSet/>
      <dgm:spPr/>
      <dgm:t>
        <a:bodyPr/>
        <a:lstStyle/>
        <a:p>
          <a:endParaRPr lang="en-US"/>
        </a:p>
      </dgm:t>
    </dgm:pt>
    <dgm:pt modelId="{C09B5E32-642D-44B7-8D0E-A28F353175D5}">
      <dgm:prSet/>
      <dgm:spPr/>
      <dgm:t>
        <a:bodyPr/>
        <a:lstStyle/>
        <a:p>
          <a:r>
            <a:rPr lang="en-US" dirty="0"/>
            <a:t>ASD/SSD may present with Features consistent with </a:t>
          </a:r>
          <a:r>
            <a:rPr lang="en-US" b="1" dirty="0"/>
            <a:t>Child Apraxia of Speech (CAS)</a:t>
          </a:r>
          <a:endParaRPr lang="en-US" dirty="0"/>
        </a:p>
      </dgm:t>
    </dgm:pt>
    <dgm:pt modelId="{607FD43D-67B7-45F7-881F-B294975C27EB}" type="parTrans" cxnId="{8EF8A300-9E75-47C1-A594-30B7442183A1}">
      <dgm:prSet/>
      <dgm:spPr/>
      <dgm:t>
        <a:bodyPr/>
        <a:lstStyle/>
        <a:p>
          <a:endParaRPr lang="en-US"/>
        </a:p>
      </dgm:t>
    </dgm:pt>
    <dgm:pt modelId="{B0B27AF0-282B-4754-BB55-6620E11BAD3B}" type="sibTrans" cxnId="{8EF8A300-9E75-47C1-A594-30B7442183A1}">
      <dgm:prSet/>
      <dgm:spPr/>
      <dgm:t>
        <a:bodyPr/>
        <a:lstStyle/>
        <a:p>
          <a:endParaRPr lang="en-US"/>
        </a:p>
      </dgm:t>
    </dgm:pt>
    <dgm:pt modelId="{27CF728D-8167-4207-8ECE-8209A9CB3059}">
      <dgm:prSet/>
      <dgm:spPr/>
      <dgm:t>
        <a:bodyPr/>
        <a:lstStyle/>
        <a:p>
          <a:r>
            <a:rPr lang="en-US" dirty="0"/>
            <a:t>Such features need to be taken into account in a detailed taxonomic fashion during diagnosis, differential diagnosis and intervention planning </a:t>
          </a:r>
        </a:p>
      </dgm:t>
    </dgm:pt>
    <dgm:pt modelId="{DA5B1FE5-6B15-4175-880A-791A9640AAB3}" type="parTrans" cxnId="{378DF3B9-5EDA-4425-8651-0CF27108D77C}">
      <dgm:prSet/>
      <dgm:spPr/>
      <dgm:t>
        <a:bodyPr/>
        <a:lstStyle/>
        <a:p>
          <a:endParaRPr lang="en-US"/>
        </a:p>
      </dgm:t>
    </dgm:pt>
    <dgm:pt modelId="{474FCA11-9EFD-4DC7-B1D8-5B4B15C9D936}" type="sibTrans" cxnId="{378DF3B9-5EDA-4425-8651-0CF27108D77C}">
      <dgm:prSet/>
      <dgm:spPr/>
      <dgm:t>
        <a:bodyPr/>
        <a:lstStyle/>
        <a:p>
          <a:endParaRPr lang="en-US"/>
        </a:p>
      </dgm:t>
    </dgm:pt>
    <dgm:pt modelId="{035A0378-7E03-8048-B71F-CDD2D43F04F5}" type="pres">
      <dgm:prSet presAssocID="{BBF93034-107F-4560-A8EB-A949CB9C22FE}" presName="vert0" presStyleCnt="0">
        <dgm:presLayoutVars>
          <dgm:dir/>
          <dgm:animOne val="branch"/>
          <dgm:animLvl val="lvl"/>
        </dgm:presLayoutVars>
      </dgm:prSet>
      <dgm:spPr/>
    </dgm:pt>
    <dgm:pt modelId="{EC4E504B-50D6-E34D-94BE-C24C0C059763}" type="pres">
      <dgm:prSet presAssocID="{B4800FD8-2A2B-4CF8-84D3-5E641EEAFB7F}" presName="thickLine" presStyleLbl="alignNode1" presStyleIdx="0" presStyleCnt="4"/>
      <dgm:spPr/>
    </dgm:pt>
    <dgm:pt modelId="{2F90E87F-638D-1E43-8D36-018A3FB9CFF4}" type="pres">
      <dgm:prSet presAssocID="{B4800FD8-2A2B-4CF8-84D3-5E641EEAFB7F}" presName="horz1" presStyleCnt="0"/>
      <dgm:spPr/>
    </dgm:pt>
    <dgm:pt modelId="{E3938946-0D75-1F49-8E03-23FF860541E8}" type="pres">
      <dgm:prSet presAssocID="{B4800FD8-2A2B-4CF8-84D3-5E641EEAFB7F}" presName="tx1" presStyleLbl="revTx" presStyleIdx="0" presStyleCnt="4"/>
      <dgm:spPr/>
    </dgm:pt>
    <dgm:pt modelId="{532CBCFE-7607-914B-A2AB-66CE8D962B95}" type="pres">
      <dgm:prSet presAssocID="{B4800FD8-2A2B-4CF8-84D3-5E641EEAFB7F}" presName="vert1" presStyleCnt="0"/>
      <dgm:spPr/>
    </dgm:pt>
    <dgm:pt modelId="{18B93D4F-ABDA-8245-9E1C-3B9601F45A74}" type="pres">
      <dgm:prSet presAssocID="{82C774AA-61EC-422B-A1DA-68A07B208E34}" presName="thickLine" presStyleLbl="alignNode1" presStyleIdx="1" presStyleCnt="4"/>
      <dgm:spPr/>
    </dgm:pt>
    <dgm:pt modelId="{A340BD27-697D-8A43-A5AC-3D6DF7670655}" type="pres">
      <dgm:prSet presAssocID="{82C774AA-61EC-422B-A1DA-68A07B208E34}" presName="horz1" presStyleCnt="0"/>
      <dgm:spPr/>
    </dgm:pt>
    <dgm:pt modelId="{762CD595-1E2C-C048-AAF1-50C05C2C70D7}" type="pres">
      <dgm:prSet presAssocID="{82C774AA-61EC-422B-A1DA-68A07B208E34}" presName="tx1" presStyleLbl="revTx" presStyleIdx="1" presStyleCnt="4"/>
      <dgm:spPr/>
    </dgm:pt>
    <dgm:pt modelId="{4DC7728E-806D-7C42-A92B-648FEDF11A41}" type="pres">
      <dgm:prSet presAssocID="{82C774AA-61EC-422B-A1DA-68A07B208E34}" presName="vert1" presStyleCnt="0"/>
      <dgm:spPr/>
    </dgm:pt>
    <dgm:pt modelId="{CAFEEAE2-C20B-7948-B5C9-554E78DC09D5}" type="pres">
      <dgm:prSet presAssocID="{C09B5E32-642D-44B7-8D0E-A28F353175D5}" presName="thickLine" presStyleLbl="alignNode1" presStyleIdx="2" presStyleCnt="4"/>
      <dgm:spPr/>
    </dgm:pt>
    <dgm:pt modelId="{ACA1922A-BA08-0345-9ED8-B39E3EF03EC3}" type="pres">
      <dgm:prSet presAssocID="{C09B5E32-642D-44B7-8D0E-A28F353175D5}" presName="horz1" presStyleCnt="0"/>
      <dgm:spPr/>
    </dgm:pt>
    <dgm:pt modelId="{22D68DE9-8135-DE41-A508-B2D1DFE09FF7}" type="pres">
      <dgm:prSet presAssocID="{C09B5E32-642D-44B7-8D0E-A28F353175D5}" presName="tx1" presStyleLbl="revTx" presStyleIdx="2" presStyleCnt="4"/>
      <dgm:spPr/>
    </dgm:pt>
    <dgm:pt modelId="{47B8CEE3-C31A-2249-A585-C63A6988668C}" type="pres">
      <dgm:prSet presAssocID="{C09B5E32-642D-44B7-8D0E-A28F353175D5}" presName="vert1" presStyleCnt="0"/>
      <dgm:spPr/>
    </dgm:pt>
    <dgm:pt modelId="{3D083FFA-54D0-AE46-90EA-C5C7B3941E07}" type="pres">
      <dgm:prSet presAssocID="{27CF728D-8167-4207-8ECE-8209A9CB3059}" presName="thickLine" presStyleLbl="alignNode1" presStyleIdx="3" presStyleCnt="4"/>
      <dgm:spPr/>
    </dgm:pt>
    <dgm:pt modelId="{024A93B0-0542-2346-8D74-12CFA43C0D15}" type="pres">
      <dgm:prSet presAssocID="{27CF728D-8167-4207-8ECE-8209A9CB3059}" presName="horz1" presStyleCnt="0"/>
      <dgm:spPr/>
    </dgm:pt>
    <dgm:pt modelId="{36FBABA3-AA97-9A42-9463-490152A87DE5}" type="pres">
      <dgm:prSet presAssocID="{27CF728D-8167-4207-8ECE-8209A9CB3059}" presName="tx1" presStyleLbl="revTx" presStyleIdx="3" presStyleCnt="4"/>
      <dgm:spPr/>
    </dgm:pt>
    <dgm:pt modelId="{F3BE9BA7-C14D-9147-9181-79736A7AB601}" type="pres">
      <dgm:prSet presAssocID="{27CF728D-8167-4207-8ECE-8209A9CB3059}" presName="vert1" presStyleCnt="0"/>
      <dgm:spPr/>
    </dgm:pt>
  </dgm:ptLst>
  <dgm:cxnLst>
    <dgm:cxn modelId="{8EF8A300-9E75-47C1-A594-30B7442183A1}" srcId="{BBF93034-107F-4560-A8EB-A949CB9C22FE}" destId="{C09B5E32-642D-44B7-8D0E-A28F353175D5}" srcOrd="2" destOrd="0" parTransId="{607FD43D-67B7-45F7-881F-B294975C27EB}" sibTransId="{B0B27AF0-282B-4754-BB55-6620E11BAD3B}"/>
    <dgm:cxn modelId="{A35ABC27-70BD-9F4A-81AD-D911A2972A8E}" type="presOf" srcId="{B4800FD8-2A2B-4CF8-84D3-5E641EEAFB7F}" destId="{E3938946-0D75-1F49-8E03-23FF860541E8}" srcOrd="0" destOrd="0" presId="urn:microsoft.com/office/officeart/2008/layout/LinedList"/>
    <dgm:cxn modelId="{F9EEEE63-716E-124F-AA43-E845B437200F}" type="presOf" srcId="{82C774AA-61EC-422B-A1DA-68A07B208E34}" destId="{762CD595-1E2C-C048-AAF1-50C05C2C70D7}" srcOrd="0" destOrd="0" presId="urn:microsoft.com/office/officeart/2008/layout/LinedList"/>
    <dgm:cxn modelId="{2B66A74C-00FE-9A4B-9119-6275879F7529}" type="presOf" srcId="{BBF93034-107F-4560-A8EB-A949CB9C22FE}" destId="{035A0378-7E03-8048-B71F-CDD2D43F04F5}" srcOrd="0" destOrd="0" presId="urn:microsoft.com/office/officeart/2008/layout/LinedList"/>
    <dgm:cxn modelId="{2067E289-B5CD-AA45-B3C1-ADA338C84F2B}" type="presOf" srcId="{C09B5E32-642D-44B7-8D0E-A28F353175D5}" destId="{22D68DE9-8135-DE41-A508-B2D1DFE09FF7}" srcOrd="0" destOrd="0" presId="urn:microsoft.com/office/officeart/2008/layout/LinedList"/>
    <dgm:cxn modelId="{77BAA6A2-FBB5-4BFA-A59B-CEC1C21F6243}" srcId="{BBF93034-107F-4560-A8EB-A949CB9C22FE}" destId="{82C774AA-61EC-422B-A1DA-68A07B208E34}" srcOrd="1" destOrd="0" parTransId="{8B97150A-037D-4FCC-92ED-9A271BFD500B}" sibTransId="{44948898-1CC5-445B-92EC-B6A52FD156D8}"/>
    <dgm:cxn modelId="{378DF3B9-5EDA-4425-8651-0CF27108D77C}" srcId="{BBF93034-107F-4560-A8EB-A949CB9C22FE}" destId="{27CF728D-8167-4207-8ECE-8209A9CB3059}" srcOrd="3" destOrd="0" parTransId="{DA5B1FE5-6B15-4175-880A-791A9640AAB3}" sibTransId="{474FCA11-9EFD-4DC7-B1D8-5B4B15C9D936}"/>
    <dgm:cxn modelId="{A9826BDF-B10F-4D30-9E2F-0E1D517939C7}" srcId="{BBF93034-107F-4560-A8EB-A949CB9C22FE}" destId="{B4800FD8-2A2B-4CF8-84D3-5E641EEAFB7F}" srcOrd="0" destOrd="0" parTransId="{9784757F-3117-4BE9-9AC1-BEAF3BD2DC4B}" sibTransId="{E94084F1-B999-48E7-8D58-12B6CB7FECCE}"/>
    <dgm:cxn modelId="{C02772EF-ECA9-3D4F-815F-6B8CE42348CB}" type="presOf" srcId="{27CF728D-8167-4207-8ECE-8209A9CB3059}" destId="{36FBABA3-AA97-9A42-9463-490152A87DE5}" srcOrd="0" destOrd="0" presId="urn:microsoft.com/office/officeart/2008/layout/LinedList"/>
    <dgm:cxn modelId="{1AD03A4C-C6D8-0A49-B08E-66336D36F3B8}" type="presParOf" srcId="{035A0378-7E03-8048-B71F-CDD2D43F04F5}" destId="{EC4E504B-50D6-E34D-94BE-C24C0C059763}" srcOrd="0" destOrd="0" presId="urn:microsoft.com/office/officeart/2008/layout/LinedList"/>
    <dgm:cxn modelId="{1818877A-E1CA-C547-9A4E-5A1A8C7A4A97}" type="presParOf" srcId="{035A0378-7E03-8048-B71F-CDD2D43F04F5}" destId="{2F90E87F-638D-1E43-8D36-018A3FB9CFF4}" srcOrd="1" destOrd="0" presId="urn:microsoft.com/office/officeart/2008/layout/LinedList"/>
    <dgm:cxn modelId="{9B7A815B-1CF2-664B-B033-809FF8D90BFA}" type="presParOf" srcId="{2F90E87F-638D-1E43-8D36-018A3FB9CFF4}" destId="{E3938946-0D75-1F49-8E03-23FF860541E8}" srcOrd="0" destOrd="0" presId="urn:microsoft.com/office/officeart/2008/layout/LinedList"/>
    <dgm:cxn modelId="{8E3A965A-95E7-0E42-A044-A7A0C64EFF81}" type="presParOf" srcId="{2F90E87F-638D-1E43-8D36-018A3FB9CFF4}" destId="{532CBCFE-7607-914B-A2AB-66CE8D962B95}" srcOrd="1" destOrd="0" presId="urn:microsoft.com/office/officeart/2008/layout/LinedList"/>
    <dgm:cxn modelId="{34E33279-AA11-C747-80C6-F0F1B47F34CB}" type="presParOf" srcId="{035A0378-7E03-8048-B71F-CDD2D43F04F5}" destId="{18B93D4F-ABDA-8245-9E1C-3B9601F45A74}" srcOrd="2" destOrd="0" presId="urn:microsoft.com/office/officeart/2008/layout/LinedList"/>
    <dgm:cxn modelId="{32BFE1F2-0932-5C40-BD82-F1E8F2BC0F49}" type="presParOf" srcId="{035A0378-7E03-8048-B71F-CDD2D43F04F5}" destId="{A340BD27-697D-8A43-A5AC-3D6DF7670655}" srcOrd="3" destOrd="0" presId="urn:microsoft.com/office/officeart/2008/layout/LinedList"/>
    <dgm:cxn modelId="{5F42B185-9EDB-C947-8237-7390DEBF487C}" type="presParOf" srcId="{A340BD27-697D-8A43-A5AC-3D6DF7670655}" destId="{762CD595-1E2C-C048-AAF1-50C05C2C70D7}" srcOrd="0" destOrd="0" presId="urn:microsoft.com/office/officeart/2008/layout/LinedList"/>
    <dgm:cxn modelId="{00476DDB-DE66-6A46-A26C-958F295D07CE}" type="presParOf" srcId="{A340BD27-697D-8A43-A5AC-3D6DF7670655}" destId="{4DC7728E-806D-7C42-A92B-648FEDF11A41}" srcOrd="1" destOrd="0" presId="urn:microsoft.com/office/officeart/2008/layout/LinedList"/>
    <dgm:cxn modelId="{6B120F78-3357-C84C-AC15-7A0C8E1F0C93}" type="presParOf" srcId="{035A0378-7E03-8048-B71F-CDD2D43F04F5}" destId="{CAFEEAE2-C20B-7948-B5C9-554E78DC09D5}" srcOrd="4" destOrd="0" presId="urn:microsoft.com/office/officeart/2008/layout/LinedList"/>
    <dgm:cxn modelId="{A301CF34-12CF-D04D-B4D3-563A293763BF}" type="presParOf" srcId="{035A0378-7E03-8048-B71F-CDD2D43F04F5}" destId="{ACA1922A-BA08-0345-9ED8-B39E3EF03EC3}" srcOrd="5" destOrd="0" presId="urn:microsoft.com/office/officeart/2008/layout/LinedList"/>
    <dgm:cxn modelId="{40C77978-57FD-AF45-B714-85A789BF0238}" type="presParOf" srcId="{ACA1922A-BA08-0345-9ED8-B39E3EF03EC3}" destId="{22D68DE9-8135-DE41-A508-B2D1DFE09FF7}" srcOrd="0" destOrd="0" presId="urn:microsoft.com/office/officeart/2008/layout/LinedList"/>
    <dgm:cxn modelId="{4BB1DE01-FB43-8A48-AECD-64730883CDAE}" type="presParOf" srcId="{ACA1922A-BA08-0345-9ED8-B39E3EF03EC3}" destId="{47B8CEE3-C31A-2249-A585-C63A6988668C}" srcOrd="1" destOrd="0" presId="urn:microsoft.com/office/officeart/2008/layout/LinedList"/>
    <dgm:cxn modelId="{8C139203-260E-7241-91AC-C3DDBE1AA804}" type="presParOf" srcId="{035A0378-7E03-8048-B71F-CDD2D43F04F5}" destId="{3D083FFA-54D0-AE46-90EA-C5C7B3941E07}" srcOrd="6" destOrd="0" presId="urn:microsoft.com/office/officeart/2008/layout/LinedList"/>
    <dgm:cxn modelId="{EE5D3E37-896E-DE4A-ABED-C409495A7FE7}" type="presParOf" srcId="{035A0378-7E03-8048-B71F-CDD2D43F04F5}" destId="{024A93B0-0542-2346-8D74-12CFA43C0D15}" srcOrd="7" destOrd="0" presId="urn:microsoft.com/office/officeart/2008/layout/LinedList"/>
    <dgm:cxn modelId="{703968B3-CEFB-9C43-A6FF-DAA31EB473A1}" type="presParOf" srcId="{024A93B0-0542-2346-8D74-12CFA43C0D15}" destId="{36FBABA3-AA97-9A42-9463-490152A87DE5}" srcOrd="0" destOrd="0" presId="urn:microsoft.com/office/officeart/2008/layout/LinedList"/>
    <dgm:cxn modelId="{0A300567-5ECA-604E-BF90-FA2D396C8F76}" type="presParOf" srcId="{024A93B0-0542-2346-8D74-12CFA43C0D15}" destId="{F3BE9BA7-C14D-9147-9181-79736A7AB601}"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4E504B-50D6-E34D-94BE-C24C0C059763}">
      <dsp:nvSpPr>
        <dsp:cNvPr id="0" name=""/>
        <dsp:cNvSpPr/>
      </dsp:nvSpPr>
      <dsp:spPr>
        <a:xfrm>
          <a:off x="0" y="0"/>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3938946-0D75-1F49-8E03-23FF860541E8}">
      <dsp:nvSpPr>
        <dsp:cNvPr id="0" name=""/>
        <dsp:cNvSpPr/>
      </dsp:nvSpPr>
      <dsp:spPr>
        <a:xfrm>
          <a:off x="0" y="0"/>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b="1" kern="1200" dirty="0"/>
            <a:t>Based on DDCS Taxonomy:</a:t>
          </a:r>
          <a:endParaRPr lang="en-US" sz="2700" kern="1200" dirty="0"/>
        </a:p>
      </dsp:txBody>
      <dsp:txXfrm>
        <a:off x="0" y="0"/>
        <a:ext cx="10515600" cy="1087834"/>
      </dsp:txXfrm>
    </dsp:sp>
    <dsp:sp modelId="{18B93D4F-ABDA-8245-9E1C-3B9601F45A74}">
      <dsp:nvSpPr>
        <dsp:cNvPr id="0" name=""/>
        <dsp:cNvSpPr/>
      </dsp:nvSpPr>
      <dsp:spPr>
        <a:xfrm>
          <a:off x="0" y="1087834"/>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2CD595-1E2C-C048-AAF1-50C05C2C70D7}">
      <dsp:nvSpPr>
        <dsp:cNvPr id="0" name=""/>
        <dsp:cNvSpPr/>
      </dsp:nvSpPr>
      <dsp:spPr>
        <a:xfrm>
          <a:off x="0" y="1087834"/>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t>ASD/SSD children might present with </a:t>
          </a:r>
          <a:r>
            <a:rPr lang="en-US" sz="2700" b="1" kern="1200" dirty="0"/>
            <a:t>Inconsistent Phonological Disorder (IPD)</a:t>
          </a:r>
          <a:endParaRPr lang="en-US" sz="2700" kern="1200" dirty="0"/>
        </a:p>
      </dsp:txBody>
      <dsp:txXfrm>
        <a:off x="0" y="1087834"/>
        <a:ext cx="10515600" cy="1087834"/>
      </dsp:txXfrm>
    </dsp:sp>
    <dsp:sp modelId="{CAFEEAE2-C20B-7948-B5C9-554E78DC09D5}">
      <dsp:nvSpPr>
        <dsp:cNvPr id="0" name=""/>
        <dsp:cNvSpPr/>
      </dsp:nvSpPr>
      <dsp:spPr>
        <a:xfrm>
          <a:off x="0" y="2175669"/>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D68DE9-8135-DE41-A508-B2D1DFE09FF7}">
      <dsp:nvSpPr>
        <dsp:cNvPr id="0" name=""/>
        <dsp:cNvSpPr/>
      </dsp:nvSpPr>
      <dsp:spPr>
        <a:xfrm>
          <a:off x="0" y="2175669"/>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t>ASD/SSD may present with Features consistent with </a:t>
          </a:r>
          <a:r>
            <a:rPr lang="en-US" sz="2700" b="1" kern="1200" dirty="0"/>
            <a:t>Child Apraxia of Speech (CAS)</a:t>
          </a:r>
          <a:endParaRPr lang="en-US" sz="2700" kern="1200" dirty="0"/>
        </a:p>
      </dsp:txBody>
      <dsp:txXfrm>
        <a:off x="0" y="2175669"/>
        <a:ext cx="10515600" cy="1087834"/>
      </dsp:txXfrm>
    </dsp:sp>
    <dsp:sp modelId="{3D083FFA-54D0-AE46-90EA-C5C7B3941E07}">
      <dsp:nvSpPr>
        <dsp:cNvPr id="0" name=""/>
        <dsp:cNvSpPr/>
      </dsp:nvSpPr>
      <dsp:spPr>
        <a:xfrm>
          <a:off x="0" y="3263503"/>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6FBABA3-AA97-9A42-9463-490152A87DE5}">
      <dsp:nvSpPr>
        <dsp:cNvPr id="0" name=""/>
        <dsp:cNvSpPr/>
      </dsp:nvSpPr>
      <dsp:spPr>
        <a:xfrm>
          <a:off x="0" y="3263503"/>
          <a:ext cx="10515600" cy="1087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t>Such features need to be taken into account in a detailed taxonomic fashion during diagnosis, differential diagnosis and intervention planning </a:t>
          </a:r>
        </a:p>
      </dsp:txBody>
      <dsp:txXfrm>
        <a:off x="0" y="3263503"/>
        <a:ext cx="10515600" cy="1087834"/>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EE67C1-E03A-4EC3-8AEF-5ABD5C31D4D0}" type="datetimeFigureOut">
              <a:rPr lang="en-US" smtClean="0"/>
              <a:t>8/25/2025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2B50A7-089D-4A73-BFE5-239C51210457}" type="slidenum">
              <a:rPr lang="en-US" smtClean="0"/>
              <a:t>‹#›</a:t>
            </a:fld>
            <a:endParaRPr lang="en-US"/>
          </a:p>
        </p:txBody>
      </p:sp>
    </p:spTree>
    <p:extLst>
      <p:ext uri="{BB962C8B-B14F-4D97-AF65-F5344CB8AC3E}">
        <p14:creationId xmlns:p14="http://schemas.microsoft.com/office/powerpoint/2010/main" val="735184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Thank you very much for accepting our study on </a:t>
            </a:r>
            <a:r>
              <a:rPr lang="en-US" sz="1200" b="1" i="0" dirty="0">
                <a:effectLst/>
                <a:latin typeface="+mn-lt"/>
              </a:rPr>
              <a:t>targeting speech intelligibility using phonologically similar targets: a single-case study of dialectal Cypriot-Greek-speaking child with speech sound disorders.</a:t>
            </a:r>
            <a:endParaRPr lang="el-GR" dirty="0"/>
          </a:p>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AD0D70-5A60-4D83-8BF3-94D4ACDA72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3546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endParaRPr lang="el-GR" dirty="0"/>
          </a:p>
          <a:p>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20</a:t>
            </a:fld>
            <a:endParaRPr lang="en-US"/>
          </a:p>
        </p:txBody>
      </p:sp>
    </p:spTree>
    <p:extLst>
      <p:ext uri="{BB962C8B-B14F-4D97-AF65-F5344CB8AC3E}">
        <p14:creationId xmlns:p14="http://schemas.microsoft.com/office/powerpoint/2010/main" val="1455079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836D7-BD6E-9B7C-B92C-4864D67E059C}"/>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4B8A0C07-9C6C-F1C5-83F3-5B535F44C853}"/>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37773B3B-3308-3BFD-910F-474EE223E79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endParaRPr lang="el-GR" dirty="0"/>
          </a:p>
          <a:p>
            <a:endParaRPr lang="el-GR" dirty="0"/>
          </a:p>
        </p:txBody>
      </p:sp>
      <p:sp>
        <p:nvSpPr>
          <p:cNvPr id="4" name="Θέση αριθμού διαφάνειας 3">
            <a:extLst>
              <a:ext uri="{FF2B5EF4-FFF2-40B4-BE49-F238E27FC236}">
                <a16:creationId xmlns:a16="http://schemas.microsoft.com/office/drawing/2014/main" id="{4A6189CA-958B-53D0-5B9E-EBFA36B3DFB7}"/>
              </a:ext>
            </a:extLst>
          </p:cNvPr>
          <p:cNvSpPr>
            <a:spLocks noGrp="1"/>
          </p:cNvSpPr>
          <p:nvPr>
            <p:ph type="sldNum" sz="quarter" idx="5"/>
          </p:nvPr>
        </p:nvSpPr>
        <p:spPr/>
        <p:txBody>
          <a:bodyPr/>
          <a:lstStyle/>
          <a:p>
            <a:fld id="{A72B50A7-089D-4A73-BFE5-239C51210457}" type="slidenum">
              <a:rPr lang="en-US" smtClean="0"/>
              <a:t>21</a:t>
            </a:fld>
            <a:endParaRPr lang="en-US"/>
          </a:p>
        </p:txBody>
      </p:sp>
    </p:spTree>
    <p:extLst>
      <p:ext uri="{BB962C8B-B14F-4D97-AF65-F5344CB8AC3E}">
        <p14:creationId xmlns:p14="http://schemas.microsoft.com/office/powerpoint/2010/main" val="20366839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D71B4F-BAC3-F1C1-F58B-88F6A0E80B92}"/>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8124DEEF-90F0-0E00-274E-1C4006B4BBBC}"/>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B6B9B489-98CC-60CD-D13F-B99EF57DD7A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endParaRPr lang="el-GR" dirty="0"/>
          </a:p>
          <a:p>
            <a:endParaRPr lang="el-GR" dirty="0"/>
          </a:p>
        </p:txBody>
      </p:sp>
      <p:sp>
        <p:nvSpPr>
          <p:cNvPr id="4" name="Θέση αριθμού διαφάνειας 3">
            <a:extLst>
              <a:ext uri="{FF2B5EF4-FFF2-40B4-BE49-F238E27FC236}">
                <a16:creationId xmlns:a16="http://schemas.microsoft.com/office/drawing/2014/main" id="{41B39E58-FABB-0306-6A60-9DCF02540C68}"/>
              </a:ext>
            </a:extLst>
          </p:cNvPr>
          <p:cNvSpPr>
            <a:spLocks noGrp="1"/>
          </p:cNvSpPr>
          <p:nvPr>
            <p:ph type="sldNum" sz="quarter" idx="5"/>
          </p:nvPr>
        </p:nvSpPr>
        <p:spPr/>
        <p:txBody>
          <a:bodyPr/>
          <a:lstStyle/>
          <a:p>
            <a:fld id="{A72B50A7-089D-4A73-BFE5-239C51210457}" type="slidenum">
              <a:rPr lang="en-US" smtClean="0"/>
              <a:t>22</a:t>
            </a:fld>
            <a:endParaRPr lang="en-US"/>
          </a:p>
        </p:txBody>
      </p:sp>
    </p:spTree>
    <p:extLst>
      <p:ext uri="{BB962C8B-B14F-4D97-AF65-F5344CB8AC3E}">
        <p14:creationId xmlns:p14="http://schemas.microsoft.com/office/powerpoint/2010/main" val="29967731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endParaRPr lang="el-GR" dirty="0"/>
          </a:p>
          <a:p>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26</a:t>
            </a:fld>
            <a:endParaRPr lang="en-US"/>
          </a:p>
        </p:txBody>
      </p:sp>
    </p:spTree>
    <p:extLst>
      <p:ext uri="{BB962C8B-B14F-4D97-AF65-F5344CB8AC3E}">
        <p14:creationId xmlns:p14="http://schemas.microsoft.com/office/powerpoint/2010/main" val="2354688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2D97C4A0-DDDA-49B6-A5FE-0FE7F2E9CE06}"/>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F637C1C7-DFC2-477C-95AF-E29C97313BFD}"/>
              </a:ext>
            </a:extLst>
          </p:cNvPr>
          <p:cNvSpPr>
            <a:spLocks noGrp="1"/>
          </p:cNvSpPr>
          <p:nvPr>
            <p:ph type="body" idx="1"/>
          </p:nvPr>
        </p:nvSpPr>
        <p:spPr/>
        <p:txBody>
          <a:bodyPr>
            <a:normAutofit/>
          </a:bodyPr>
          <a:lstStyle/>
          <a:p>
            <a:pPr fontAlgn="auto">
              <a:spcBef>
                <a:spcPts val="0"/>
              </a:spcBef>
              <a:spcAft>
                <a:spcPts val="0"/>
              </a:spcAft>
              <a:defRPr/>
            </a:pPr>
            <a:r>
              <a:rPr lang="en-US" dirty="0"/>
              <a:t>The linguistic variety investigated in this study is CG, a variety of Standard Modern Greek (SMG) [39,40]. Although CG is the everyday variety used by most speakers on the island of Cyprus, SMG is used in specific official settings such as school classes and the media. At the same time, CG dominates in informal everyday communication. The Greek-speaking populace of Cyprus is </a:t>
            </a:r>
            <a:r>
              <a:rPr lang="en-US" dirty="0" err="1"/>
              <a:t>diglossic</a:t>
            </a:r>
            <a:r>
              <a:rPr lang="en-US" dirty="0"/>
              <a:t> in that CG is the vernacular form (low variety) used in everyday communication, whereas SMG (as the high variety) is used in educational settings, government bodies, and the media. Recent reports propose the emergence of a dialectical continuum of CG with an emerging "</a:t>
            </a:r>
            <a:r>
              <a:rPr lang="en-US" dirty="0" err="1"/>
              <a:t>Koine</a:t>
            </a:r>
            <a:r>
              <a:rPr lang="en-US" dirty="0"/>
              <a:t>" or "Urban" form of CG [41]. Its consonantal phonetic inventory contains 31 singletons, most of which have geminate counterparts. There are bilabial, labio-dental, dental/alveolar, palatal and velar phonemes. Regarding manner of articulation, there are stops, fricatives, affricates, nasals, liquids, and glides. The liquid segment /r/ is trilled. In CG, voiced stops are pre-nasalized, with voiceless cognates being either unreleased or aspirated. The /n/ and /s/ may also occur in the word-final position. CG contains post-alveolar fricative and affricates and geminates (double segments) differing from singletons mainly in duration (</a:t>
            </a:r>
            <a:r>
              <a:rPr lang="en-US" dirty="0" err="1"/>
              <a:t>Armostis</a:t>
            </a:r>
            <a:r>
              <a:rPr lang="en-US" dirty="0"/>
              <a:t>, 2009). </a:t>
            </a:r>
          </a:p>
          <a:p>
            <a:pPr fontAlgn="auto">
              <a:spcBef>
                <a:spcPts val="0"/>
              </a:spcBef>
              <a:spcAft>
                <a:spcPts val="0"/>
              </a:spcAft>
              <a:defRPr/>
            </a:pPr>
            <a:endParaRPr lang="en-US" dirty="0"/>
          </a:p>
        </p:txBody>
      </p:sp>
      <p:sp>
        <p:nvSpPr>
          <p:cNvPr id="22531" name="Slide Number Placeholder 3">
            <a:extLst>
              <a:ext uri="{FF2B5EF4-FFF2-40B4-BE49-F238E27FC236}">
                <a16:creationId xmlns:a16="http://schemas.microsoft.com/office/drawing/2014/main" id="{7497A099-4DC5-48DC-8E66-B340896EAC1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A0C106E-1E29-479C-8322-6DB8B8B8887D}" type="slidenum">
              <a:rPr kumimoji="0" lang="en-AU" altLang="en-CY" sz="1200" b="0" i="0" u="none" strike="noStrike" kern="1200" cap="none" spc="0" normalizeH="0" baseline="0" noProof="0">
                <a:ln>
                  <a:noFill/>
                </a:ln>
                <a:solidFill>
                  <a:prstClr val="black"/>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AU" altLang="en-CY"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083962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SSDs involve difficulties in producing speech sounds correctly, affecting speech intelligibility.</a:t>
            </a:r>
          </a:p>
          <a:p>
            <a:r>
              <a:rPr lang="en-US" dirty="0"/>
              <a:t>Common in early childhood, affects communication, social skills, and academic performance </a:t>
            </a:r>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5</a:t>
            </a:fld>
            <a:endParaRPr lang="en-US"/>
          </a:p>
        </p:txBody>
      </p:sp>
    </p:spTree>
    <p:extLst>
      <p:ext uri="{BB962C8B-B14F-4D97-AF65-F5344CB8AC3E}">
        <p14:creationId xmlns:p14="http://schemas.microsoft.com/office/powerpoint/2010/main" val="3206829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SSDs involve difficulties in producing speech sounds correctly, affecting speech intelligibility.</a:t>
            </a:r>
          </a:p>
          <a:p>
            <a:r>
              <a:rPr lang="en-US" dirty="0"/>
              <a:t>Common in early childhood, affects communication, social skills, and academic performance </a:t>
            </a:r>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6</a:t>
            </a:fld>
            <a:endParaRPr lang="en-US"/>
          </a:p>
        </p:txBody>
      </p:sp>
    </p:spTree>
    <p:extLst>
      <p:ext uri="{BB962C8B-B14F-4D97-AF65-F5344CB8AC3E}">
        <p14:creationId xmlns:p14="http://schemas.microsoft.com/office/powerpoint/2010/main" val="14752429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Therefore, SSD affects a child's ability to produce sounds correctly. Phonological intervention is key in addressing speech sound errors.</a:t>
            </a:r>
          </a:p>
          <a:p>
            <a:r>
              <a:rPr lang="en-US" dirty="0"/>
              <a:t>Importance of phonological density and word-level characteristics in intervention. Significance of Study:    Limited studies on Cypriot Greek-speaking children with SSD.     Exploring the role of phonological error types via inconsistency, given that Dodd’s model, adopted here, includes two subtypes of Phonological Disorders differentiated on the presence or absence of phonological inconsistency.</a:t>
            </a:r>
          </a:p>
          <a:p>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7</a:t>
            </a:fld>
            <a:endParaRPr lang="en-US"/>
          </a:p>
        </p:txBody>
      </p:sp>
    </p:spTree>
    <p:extLst>
      <p:ext uri="{BB962C8B-B14F-4D97-AF65-F5344CB8AC3E}">
        <p14:creationId xmlns:p14="http://schemas.microsoft.com/office/powerpoint/2010/main" val="3319269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Therefore, SSD affects a child's ability to produce sounds correctly. Phonological intervention is key in addressing speech sound errors.</a:t>
            </a:r>
          </a:p>
          <a:p>
            <a:r>
              <a:rPr lang="en-US" dirty="0"/>
              <a:t>Importance of phonological density and word-level characteristics in intervention. Significance of Study:    Limited studies on Cypriot Greek-speaking children with SSD.     Exploring the role of phonological error types via inconsistency, given that Dodd’s model, adopted here, includes two subtypes of Phonological Disorders differentiated on the presence or absence of phonological inconsistency.</a:t>
            </a:r>
          </a:p>
          <a:p>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8</a:t>
            </a:fld>
            <a:endParaRPr lang="en-US"/>
          </a:p>
        </p:txBody>
      </p:sp>
    </p:spTree>
    <p:extLst>
      <p:ext uri="{BB962C8B-B14F-4D97-AF65-F5344CB8AC3E}">
        <p14:creationId xmlns:p14="http://schemas.microsoft.com/office/powerpoint/2010/main" val="1133330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r>
              <a:rPr lang="en-US" sz="900" b="1" dirty="0">
                <a:solidFill>
                  <a:schemeClr val="bg1"/>
                </a:solidFill>
              </a:rPr>
              <a:t>) </a:t>
            </a:r>
            <a:r>
              <a:rPr lang="en-US" dirty="0"/>
              <a:t>Dodd, B. Differential Diagnosis of Pediatric Speech Sound Disorder. </a:t>
            </a:r>
            <a:r>
              <a:rPr lang="en-US" i="1" dirty="0" err="1"/>
              <a:t>Curr</a:t>
            </a:r>
            <a:r>
              <a:rPr lang="en-US" i="1" dirty="0"/>
              <a:t> Dev </a:t>
            </a:r>
            <a:r>
              <a:rPr lang="en-US" i="1" dirty="0" err="1"/>
              <a:t>Disord</a:t>
            </a:r>
            <a:r>
              <a:rPr lang="en-US" i="1" dirty="0"/>
              <a:t> Rep</a:t>
            </a:r>
            <a:r>
              <a:rPr lang="en-US" dirty="0"/>
              <a:t> </a:t>
            </a:r>
            <a:r>
              <a:rPr lang="en-US" b="1" dirty="0"/>
              <a:t>1</a:t>
            </a:r>
            <a:r>
              <a:rPr lang="en-US" dirty="0"/>
              <a:t>, 189–196 (2014). https://doi.org/10.1007/s40474-014-0017-3</a:t>
            </a:r>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9</a:t>
            </a:fld>
            <a:endParaRPr lang="en-US"/>
          </a:p>
        </p:txBody>
      </p:sp>
    </p:spTree>
    <p:extLst>
      <p:ext uri="{BB962C8B-B14F-4D97-AF65-F5344CB8AC3E}">
        <p14:creationId xmlns:p14="http://schemas.microsoft.com/office/powerpoint/2010/main" val="735102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b="1" dirty="0"/>
              <a:t>Interpretation</a:t>
            </a:r>
          </a:p>
          <a:p>
            <a:pPr>
              <a:buFont typeface="Arial" panose="020B0604020202020204" pitchFamily="34" charset="0"/>
              <a:buChar char="•"/>
            </a:pPr>
            <a:r>
              <a:rPr lang="en-US" dirty="0"/>
              <a:t>Children with ASD/SSD show </a:t>
            </a:r>
            <a:r>
              <a:rPr lang="en-US" b="1" dirty="0"/>
              <a:t>substantially higher and more variable inconsistency</a:t>
            </a:r>
            <a:r>
              <a:rPr lang="en-US" dirty="0"/>
              <a:t> compared to their typically developing (TD) peers.</a:t>
            </a:r>
          </a:p>
          <a:p>
            <a:pPr>
              <a:buFont typeface="Arial" panose="020B0604020202020204" pitchFamily="34" charset="0"/>
              <a:buChar char="•"/>
            </a:pPr>
            <a:r>
              <a:rPr lang="en-US" dirty="0"/>
              <a:t>This supports the study’s hypothesis that </a:t>
            </a:r>
            <a:r>
              <a:rPr lang="en-US" b="1" dirty="0"/>
              <a:t>inconsistency is a key marker</a:t>
            </a:r>
            <a:r>
              <a:rPr lang="en-US" dirty="0"/>
              <a:t> in distinguishing SSD subtypes, particularly those with </a:t>
            </a:r>
            <a:r>
              <a:rPr lang="en-US" b="1" dirty="0"/>
              <a:t>inconsistent phonological disorder (IPD)</a:t>
            </a:r>
            <a:r>
              <a:rPr lang="en-US" dirty="0"/>
              <a:t> or planning deficits (e.g., CAS). A Mann–Whitney U test was conducted to compare [dependent variable, e.g., "scores"] between the ASD group (</a:t>
            </a:r>
            <a:r>
              <a:rPr lang="en-US" i="1" dirty="0" err="1"/>
              <a:t>Mdn</a:t>
            </a:r>
            <a:r>
              <a:rPr lang="en-US" dirty="0"/>
              <a:t> = 0.64) and the TD group (</a:t>
            </a:r>
            <a:r>
              <a:rPr lang="en-US" i="1" dirty="0" err="1"/>
              <a:t>Mdn</a:t>
            </a:r>
            <a:r>
              <a:rPr lang="en-US" dirty="0"/>
              <a:t> = 0.00). Results indicated a significant difference between groups, </a:t>
            </a:r>
            <a:r>
              <a:rPr lang="en-US" i="1" dirty="0"/>
              <a:t>U</a:t>
            </a:r>
            <a:r>
              <a:rPr lang="en-US" dirty="0"/>
              <a:t> = 49.00, </a:t>
            </a:r>
            <a:r>
              <a:rPr lang="en-US" i="1" dirty="0"/>
              <a:t>p</a:t>
            </a:r>
            <a:r>
              <a:rPr lang="en-US" dirty="0"/>
              <a:t> = .0019, suggesting that ASD scores were significantly higher than TD scores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t>
            </a:r>
            <a:r>
              <a:rPr lang="en-US" i="1" dirty="0"/>
              <a:t>Mann-Whitney </a:t>
            </a:r>
            <a:r>
              <a:rPr lang="en-US" dirty="0"/>
              <a:t>result is </a:t>
            </a:r>
            <a:r>
              <a:rPr lang="en-US" b="1" dirty="0"/>
              <a:t>statistically significant</a:t>
            </a:r>
            <a:r>
              <a:rPr lang="en-US" dirty="0"/>
              <a:t> (p &lt; 0.001), confirming that </a:t>
            </a:r>
            <a:r>
              <a:rPr lang="en-US" b="1" dirty="0"/>
              <a:t>children with SSD exhibit significantly higher inconsistency</a:t>
            </a:r>
            <a:r>
              <a:rPr lang="en-US" dirty="0"/>
              <a:t> in speech production than their typically developing peers. This supports the diagnostic relevance of inconsistency measures.</a:t>
            </a: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l-GR"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Children with SSD (n=9) showed significantly higher inconsistency (M = 70.5%) than TD peers (M = 1.9%, p &lt; 0.001).</a:t>
            </a:r>
            <a:br>
              <a:rPr lang="en-US" dirty="0"/>
            </a:br>
            <a:br>
              <a:rPr lang="en-US" dirty="0"/>
            </a:br>
            <a:r>
              <a:rPr lang="en-US" dirty="0"/>
              <a:t>Despite the small sample size, the effect is strong and statistically robust. Inconsistency appears to be a key marker in distinguishing SSD subtypes.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endParaRPr lang="el-GR" dirty="0"/>
          </a:p>
          <a:p>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18</a:t>
            </a:fld>
            <a:endParaRPr lang="en-US"/>
          </a:p>
        </p:txBody>
      </p:sp>
    </p:spTree>
    <p:extLst>
      <p:ext uri="{BB962C8B-B14F-4D97-AF65-F5344CB8AC3E}">
        <p14:creationId xmlns:p14="http://schemas.microsoft.com/office/powerpoint/2010/main" val="900338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b="1" dirty="0"/>
              <a:t>Interpretation</a:t>
            </a:r>
          </a:p>
          <a:p>
            <a:pPr>
              <a:buFont typeface="Arial" panose="020B0604020202020204" pitchFamily="34" charset="0"/>
              <a:buChar char="•"/>
            </a:pPr>
            <a:r>
              <a:rPr lang="en-US" dirty="0"/>
              <a:t>Children with </a:t>
            </a:r>
            <a:r>
              <a:rPr lang="en-US" b="1" dirty="0"/>
              <a:t>Speech Sound Disorders (SSD)</a:t>
            </a:r>
            <a:r>
              <a:rPr lang="en-US" dirty="0"/>
              <a:t> show </a:t>
            </a:r>
            <a:r>
              <a:rPr lang="en-US" b="1" dirty="0"/>
              <a:t>substantially higher and more variable inconsistency</a:t>
            </a:r>
            <a:r>
              <a:rPr lang="en-US" dirty="0"/>
              <a:t> compared to their typically developing (TD) peers.</a:t>
            </a:r>
          </a:p>
          <a:p>
            <a:pPr>
              <a:buFont typeface="Arial" panose="020B0604020202020204" pitchFamily="34" charset="0"/>
              <a:buChar char="•"/>
            </a:pPr>
            <a:r>
              <a:rPr lang="en-US" dirty="0"/>
              <a:t>This supports the study’s hypothesis that </a:t>
            </a:r>
            <a:r>
              <a:rPr lang="en-US" b="1" dirty="0"/>
              <a:t>inconsistency is a key marker</a:t>
            </a:r>
            <a:r>
              <a:rPr lang="en-US" dirty="0"/>
              <a:t> in distinguishing SSD subtypes, particularly those with </a:t>
            </a:r>
            <a:r>
              <a:rPr lang="en-US" b="1" dirty="0"/>
              <a:t>inconsistent phonological disorder (IPD)</a:t>
            </a:r>
            <a:r>
              <a:rPr lang="en-US" dirty="0"/>
              <a:t> or planning deficits (e.g., CAS).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t>
            </a:r>
            <a:r>
              <a:rPr lang="en-US" i="1" dirty="0"/>
              <a:t>Mann-Whitney </a:t>
            </a:r>
            <a:r>
              <a:rPr lang="en-US" dirty="0"/>
              <a:t>result is </a:t>
            </a:r>
            <a:r>
              <a:rPr lang="en-US" b="1" dirty="0"/>
              <a:t>statistically significant</a:t>
            </a:r>
            <a:r>
              <a:rPr lang="en-US" dirty="0"/>
              <a:t> (p &lt; 0.001), confirming that </a:t>
            </a:r>
            <a:r>
              <a:rPr lang="en-US" b="1" dirty="0"/>
              <a:t>children with SSD exhibit significantly higher inconsistency</a:t>
            </a:r>
            <a:r>
              <a:rPr lang="en-US" dirty="0"/>
              <a:t> in speech production than their typically developing peers. This supports the diagnostic relevance of inconsistency measures.</a:t>
            </a: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l-GR"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Children with SSD (n=9) showed significantly higher inconsistency (M = 70.5%) than TD peers (M = 1.9%, p &lt; 0.001).</a:t>
            </a:r>
            <a:br>
              <a:rPr lang="en-US" dirty="0"/>
            </a:br>
            <a:br>
              <a:rPr lang="en-US" dirty="0"/>
            </a:br>
            <a:r>
              <a:rPr lang="en-US" dirty="0"/>
              <a:t>Despite the small sample size, the effect is strong and statistically robust. Inconsistency appears to be a key marker in distinguishing SSD subtypes.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Dodd's 2014 Differential Diagnostic Classification System (DDCS) categorizes Speech Sound Disorders (SSDs) into several subtypes, including articulation disorder, phonological delay, consistent deviant phonological disorder, inconsistent deviant phonological disorder, and Childhood Apraxia of Speech (CAS). This system is based on a psycholinguistic model of speech production and provides a framework for understanding the different ways in which children can experience SSDs. </a:t>
            </a:r>
            <a:endParaRPr lang="el-GR" dirty="0"/>
          </a:p>
          <a:p>
            <a:endParaRPr lang="el-GR" dirty="0"/>
          </a:p>
        </p:txBody>
      </p:sp>
      <p:sp>
        <p:nvSpPr>
          <p:cNvPr id="4" name="Θέση αριθμού διαφάνειας 3"/>
          <p:cNvSpPr>
            <a:spLocks noGrp="1"/>
          </p:cNvSpPr>
          <p:nvPr>
            <p:ph type="sldNum" sz="quarter" idx="5"/>
          </p:nvPr>
        </p:nvSpPr>
        <p:spPr/>
        <p:txBody>
          <a:bodyPr/>
          <a:lstStyle/>
          <a:p>
            <a:fld id="{A72B50A7-089D-4A73-BFE5-239C51210457}" type="slidenum">
              <a:rPr lang="en-US" smtClean="0"/>
              <a:t>19</a:t>
            </a:fld>
            <a:endParaRPr lang="en-US"/>
          </a:p>
        </p:txBody>
      </p:sp>
    </p:spTree>
    <p:extLst>
      <p:ext uri="{BB962C8B-B14F-4D97-AF65-F5344CB8AC3E}">
        <p14:creationId xmlns:p14="http://schemas.microsoft.com/office/powerpoint/2010/main" val="2809656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0377C-7B5D-4521-845D-57F972585E4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x-none"/>
          </a:p>
        </p:txBody>
      </p:sp>
      <p:sp>
        <p:nvSpPr>
          <p:cNvPr id="3" name="Subtitle 2">
            <a:extLst>
              <a:ext uri="{FF2B5EF4-FFF2-40B4-BE49-F238E27FC236}">
                <a16:creationId xmlns:a16="http://schemas.microsoft.com/office/drawing/2014/main" id="{F003F2A2-70FB-47BD-AA70-573A640FF53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x-none"/>
          </a:p>
        </p:txBody>
      </p:sp>
      <p:sp>
        <p:nvSpPr>
          <p:cNvPr id="4" name="Date Placeholder 3">
            <a:extLst>
              <a:ext uri="{FF2B5EF4-FFF2-40B4-BE49-F238E27FC236}">
                <a16:creationId xmlns:a16="http://schemas.microsoft.com/office/drawing/2014/main" id="{2B6FEDF8-D681-4BED-9108-18179ADCC10E}"/>
              </a:ext>
            </a:extLst>
          </p:cNvPr>
          <p:cNvSpPr>
            <a:spLocks noGrp="1"/>
          </p:cNvSpPr>
          <p:nvPr>
            <p:ph type="dt" sz="half" idx="10"/>
          </p:nvPr>
        </p:nvSpPr>
        <p:spPr/>
        <p:txBody>
          <a:bodyPr/>
          <a:lstStyle/>
          <a:p>
            <a:fld id="{D7F253D8-34CB-1C46-BE2E-9BF66C19CB75}" type="datetime1">
              <a:rPr lang="en-AU" smtClean="0"/>
              <a:t>25/08/2025</a:t>
            </a:fld>
            <a:endParaRPr lang="en-US" dirty="0"/>
          </a:p>
        </p:txBody>
      </p:sp>
      <p:sp>
        <p:nvSpPr>
          <p:cNvPr id="5" name="Footer Placeholder 4">
            <a:extLst>
              <a:ext uri="{FF2B5EF4-FFF2-40B4-BE49-F238E27FC236}">
                <a16:creationId xmlns:a16="http://schemas.microsoft.com/office/drawing/2014/main" id="{5385BC9C-F3CE-4F6D-9CA2-51209CD2BF5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85BC3DF-FB8C-4E32-9D55-B511B6349D03}"/>
              </a:ext>
            </a:extLst>
          </p:cNvPr>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1466356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E3778-3FE3-4A69-806A-F42C7C04A57E}"/>
              </a:ext>
            </a:extLst>
          </p:cNvPr>
          <p:cNvSpPr>
            <a:spLocks noGrp="1"/>
          </p:cNvSpPr>
          <p:nvPr>
            <p:ph type="title"/>
          </p:nvPr>
        </p:nvSpPr>
        <p:spPr/>
        <p:txBody>
          <a:bodyPr/>
          <a:lstStyle/>
          <a:p>
            <a:r>
              <a:rPr lang="en-US"/>
              <a:t>Click to edit Master title style</a:t>
            </a:r>
            <a:endParaRPr lang="x-none"/>
          </a:p>
        </p:txBody>
      </p:sp>
      <p:sp>
        <p:nvSpPr>
          <p:cNvPr id="3" name="Vertical Text Placeholder 2">
            <a:extLst>
              <a:ext uri="{FF2B5EF4-FFF2-40B4-BE49-F238E27FC236}">
                <a16:creationId xmlns:a16="http://schemas.microsoft.com/office/drawing/2014/main" id="{56F37B1F-AA78-4734-BE32-1AAB2BD8DC5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id="{34C1FD0B-CF9F-4569-BD82-7628AD9CF989}"/>
              </a:ext>
            </a:extLst>
          </p:cNvPr>
          <p:cNvSpPr>
            <a:spLocks noGrp="1"/>
          </p:cNvSpPr>
          <p:nvPr>
            <p:ph type="dt" sz="half" idx="10"/>
          </p:nvPr>
        </p:nvSpPr>
        <p:spPr/>
        <p:txBody>
          <a:bodyPr/>
          <a:lstStyle/>
          <a:p>
            <a:fld id="{20D80B61-3EBA-4D40-9DA3-921C8200955A}" type="datetime1">
              <a:rPr lang="en-AU" smtClean="0"/>
              <a:t>25/08/2025</a:t>
            </a:fld>
            <a:endParaRPr lang="en-US" dirty="0"/>
          </a:p>
        </p:txBody>
      </p:sp>
      <p:sp>
        <p:nvSpPr>
          <p:cNvPr id="5" name="Footer Placeholder 4">
            <a:extLst>
              <a:ext uri="{FF2B5EF4-FFF2-40B4-BE49-F238E27FC236}">
                <a16:creationId xmlns:a16="http://schemas.microsoft.com/office/drawing/2014/main" id="{7B7693FF-4B49-4E21-BDE8-924FB1CAAB9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D9DE52-24C8-48D1-993C-7EDF96E0DDB0}"/>
              </a:ext>
            </a:extLst>
          </p:cNvPr>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895802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F3579F-B4C5-444F-BA1A-0D9DA553296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x-none"/>
          </a:p>
        </p:txBody>
      </p:sp>
      <p:sp>
        <p:nvSpPr>
          <p:cNvPr id="3" name="Vertical Text Placeholder 2">
            <a:extLst>
              <a:ext uri="{FF2B5EF4-FFF2-40B4-BE49-F238E27FC236}">
                <a16:creationId xmlns:a16="http://schemas.microsoft.com/office/drawing/2014/main" id="{06A231CB-5805-4023-BC8A-28626572113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id="{B7E1B5B4-263E-4D39-B590-1EB6CE65C1A0}"/>
              </a:ext>
            </a:extLst>
          </p:cNvPr>
          <p:cNvSpPr>
            <a:spLocks noGrp="1"/>
          </p:cNvSpPr>
          <p:nvPr>
            <p:ph type="dt" sz="half" idx="10"/>
          </p:nvPr>
        </p:nvSpPr>
        <p:spPr/>
        <p:txBody>
          <a:bodyPr/>
          <a:lstStyle/>
          <a:p>
            <a:fld id="{761FE52A-5101-B54F-BCE4-5CA312F3AB8C}" type="datetime1">
              <a:rPr lang="en-AU" smtClean="0"/>
              <a:t>25/08/2025</a:t>
            </a:fld>
            <a:endParaRPr lang="en-US" dirty="0"/>
          </a:p>
        </p:txBody>
      </p:sp>
      <p:sp>
        <p:nvSpPr>
          <p:cNvPr id="5" name="Footer Placeholder 4">
            <a:extLst>
              <a:ext uri="{FF2B5EF4-FFF2-40B4-BE49-F238E27FC236}">
                <a16:creationId xmlns:a16="http://schemas.microsoft.com/office/drawing/2014/main" id="{3C8AA9E3-4E8A-4901-BC43-51DCF7C84DC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30D282A-B832-4292-B4DB-AC1D02AD38BA}"/>
              </a:ext>
            </a:extLst>
          </p:cNvPr>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26655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F14F9-D47E-458E-A5A7-F568F3AE352F}"/>
              </a:ext>
            </a:extLst>
          </p:cNvPr>
          <p:cNvSpPr>
            <a:spLocks noGrp="1"/>
          </p:cNvSpPr>
          <p:nvPr>
            <p:ph type="title"/>
          </p:nvPr>
        </p:nvSpPr>
        <p:spPr/>
        <p:txBody>
          <a:bodyPr/>
          <a:lstStyle/>
          <a:p>
            <a:r>
              <a:rPr lang="en-US"/>
              <a:t>Click to edit Master title style</a:t>
            </a:r>
            <a:endParaRPr lang="x-none"/>
          </a:p>
        </p:txBody>
      </p:sp>
      <p:sp>
        <p:nvSpPr>
          <p:cNvPr id="3" name="Content Placeholder 2">
            <a:extLst>
              <a:ext uri="{FF2B5EF4-FFF2-40B4-BE49-F238E27FC236}">
                <a16:creationId xmlns:a16="http://schemas.microsoft.com/office/drawing/2014/main" id="{49D85707-30D1-489A-9E56-4992E6DBB0B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id="{FAA067CE-181D-4DD4-8317-A61F4BEBAF0B}"/>
              </a:ext>
            </a:extLst>
          </p:cNvPr>
          <p:cNvSpPr>
            <a:spLocks noGrp="1"/>
          </p:cNvSpPr>
          <p:nvPr>
            <p:ph type="dt" sz="half" idx="10"/>
          </p:nvPr>
        </p:nvSpPr>
        <p:spPr/>
        <p:txBody>
          <a:bodyPr/>
          <a:lstStyle/>
          <a:p>
            <a:fld id="{54783EAD-3F7D-0445-99B2-5310DB01F92B}" type="datetime1">
              <a:rPr lang="en-AU" smtClean="0"/>
              <a:t>25/08/2025</a:t>
            </a:fld>
            <a:endParaRPr lang="en-US" dirty="0"/>
          </a:p>
        </p:txBody>
      </p:sp>
      <p:sp>
        <p:nvSpPr>
          <p:cNvPr id="5" name="Footer Placeholder 4">
            <a:extLst>
              <a:ext uri="{FF2B5EF4-FFF2-40B4-BE49-F238E27FC236}">
                <a16:creationId xmlns:a16="http://schemas.microsoft.com/office/drawing/2014/main" id="{118F75CD-A071-4331-BAB3-8FA124BA33F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0968C74-DFA2-4EC7-94EB-9C9FAC9383EB}"/>
              </a:ext>
            </a:extLst>
          </p:cNvPr>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083151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8BF3-7002-4732-A220-74B94CFB674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x-none"/>
          </a:p>
        </p:txBody>
      </p:sp>
      <p:sp>
        <p:nvSpPr>
          <p:cNvPr id="3" name="Text Placeholder 2">
            <a:extLst>
              <a:ext uri="{FF2B5EF4-FFF2-40B4-BE49-F238E27FC236}">
                <a16:creationId xmlns:a16="http://schemas.microsoft.com/office/drawing/2014/main" id="{62BF0394-7723-48CF-815C-EDA49E8678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215B33A-5364-4187-91FF-837D29AE41A1}"/>
              </a:ext>
            </a:extLst>
          </p:cNvPr>
          <p:cNvSpPr>
            <a:spLocks noGrp="1"/>
          </p:cNvSpPr>
          <p:nvPr>
            <p:ph type="dt" sz="half" idx="10"/>
          </p:nvPr>
        </p:nvSpPr>
        <p:spPr/>
        <p:txBody>
          <a:bodyPr/>
          <a:lstStyle/>
          <a:p>
            <a:fld id="{82CFBF53-C932-E149-90A7-C3CC60FFC55C}" type="datetime1">
              <a:rPr lang="en-AU" smtClean="0"/>
              <a:t>25/08/2025</a:t>
            </a:fld>
            <a:endParaRPr lang="en-US" dirty="0"/>
          </a:p>
        </p:txBody>
      </p:sp>
      <p:sp>
        <p:nvSpPr>
          <p:cNvPr id="5" name="Footer Placeholder 4">
            <a:extLst>
              <a:ext uri="{FF2B5EF4-FFF2-40B4-BE49-F238E27FC236}">
                <a16:creationId xmlns:a16="http://schemas.microsoft.com/office/drawing/2014/main" id="{87B418A9-BDAB-4489-A085-2E0416C5F7B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0A63595-8897-4657-986C-0BFE29DC71DA}"/>
              </a:ext>
            </a:extLst>
          </p:cNvPr>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810186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57156-ECC6-4083-B615-DA23B1A8A411}"/>
              </a:ext>
            </a:extLst>
          </p:cNvPr>
          <p:cNvSpPr>
            <a:spLocks noGrp="1"/>
          </p:cNvSpPr>
          <p:nvPr>
            <p:ph type="title"/>
          </p:nvPr>
        </p:nvSpPr>
        <p:spPr/>
        <p:txBody>
          <a:bodyPr/>
          <a:lstStyle/>
          <a:p>
            <a:r>
              <a:rPr lang="en-US"/>
              <a:t>Click to edit Master title style</a:t>
            </a:r>
            <a:endParaRPr lang="x-none"/>
          </a:p>
        </p:txBody>
      </p:sp>
      <p:sp>
        <p:nvSpPr>
          <p:cNvPr id="3" name="Content Placeholder 2">
            <a:extLst>
              <a:ext uri="{FF2B5EF4-FFF2-40B4-BE49-F238E27FC236}">
                <a16:creationId xmlns:a16="http://schemas.microsoft.com/office/drawing/2014/main" id="{F039B052-6681-40D0-BDB3-0FEC8EBA652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Content Placeholder 3">
            <a:extLst>
              <a:ext uri="{FF2B5EF4-FFF2-40B4-BE49-F238E27FC236}">
                <a16:creationId xmlns:a16="http://schemas.microsoft.com/office/drawing/2014/main" id="{E754351E-2CF4-42DB-9BC8-A1242CFFF00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Date Placeholder 4">
            <a:extLst>
              <a:ext uri="{FF2B5EF4-FFF2-40B4-BE49-F238E27FC236}">
                <a16:creationId xmlns:a16="http://schemas.microsoft.com/office/drawing/2014/main" id="{5B3FCD77-817C-48FC-A067-9E53CE3213F3}"/>
              </a:ext>
            </a:extLst>
          </p:cNvPr>
          <p:cNvSpPr>
            <a:spLocks noGrp="1"/>
          </p:cNvSpPr>
          <p:nvPr>
            <p:ph type="dt" sz="half" idx="10"/>
          </p:nvPr>
        </p:nvSpPr>
        <p:spPr/>
        <p:txBody>
          <a:bodyPr/>
          <a:lstStyle/>
          <a:p>
            <a:fld id="{A49B09E1-3C25-2D42-A5CE-183C636D2B80}" type="datetime1">
              <a:rPr lang="en-AU" smtClean="0"/>
              <a:t>25/08/2025</a:t>
            </a:fld>
            <a:endParaRPr lang="en-US" dirty="0"/>
          </a:p>
        </p:txBody>
      </p:sp>
      <p:sp>
        <p:nvSpPr>
          <p:cNvPr id="6" name="Footer Placeholder 5">
            <a:extLst>
              <a:ext uri="{FF2B5EF4-FFF2-40B4-BE49-F238E27FC236}">
                <a16:creationId xmlns:a16="http://schemas.microsoft.com/office/drawing/2014/main" id="{E35E5437-8941-40EF-AED5-2EC41E50779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C3D0D8-E3F8-4487-9E14-9692D78FCEF9}"/>
              </a:ext>
            </a:extLst>
          </p:cNvPr>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833300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9B9A7-BB72-4359-80BD-D86FAA37DE3A}"/>
              </a:ext>
            </a:extLst>
          </p:cNvPr>
          <p:cNvSpPr>
            <a:spLocks noGrp="1"/>
          </p:cNvSpPr>
          <p:nvPr>
            <p:ph type="title"/>
          </p:nvPr>
        </p:nvSpPr>
        <p:spPr>
          <a:xfrm>
            <a:off x="839788" y="365125"/>
            <a:ext cx="10515600" cy="1325563"/>
          </a:xfrm>
        </p:spPr>
        <p:txBody>
          <a:bodyPr/>
          <a:lstStyle/>
          <a:p>
            <a:r>
              <a:rPr lang="en-US"/>
              <a:t>Click to edit Master title style</a:t>
            </a:r>
            <a:endParaRPr lang="x-none"/>
          </a:p>
        </p:txBody>
      </p:sp>
      <p:sp>
        <p:nvSpPr>
          <p:cNvPr id="3" name="Text Placeholder 2">
            <a:extLst>
              <a:ext uri="{FF2B5EF4-FFF2-40B4-BE49-F238E27FC236}">
                <a16:creationId xmlns:a16="http://schemas.microsoft.com/office/drawing/2014/main" id="{E131EF59-7550-467D-A052-89CB440623D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EE0DC25-3430-4A9E-B33D-45A73453187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Text Placeholder 4">
            <a:extLst>
              <a:ext uri="{FF2B5EF4-FFF2-40B4-BE49-F238E27FC236}">
                <a16:creationId xmlns:a16="http://schemas.microsoft.com/office/drawing/2014/main" id="{4C921ADB-BEC1-443F-AAC3-6C448143CF1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F70C480-7663-4A54-B2A1-1E0E767ADA2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7" name="Date Placeholder 6">
            <a:extLst>
              <a:ext uri="{FF2B5EF4-FFF2-40B4-BE49-F238E27FC236}">
                <a16:creationId xmlns:a16="http://schemas.microsoft.com/office/drawing/2014/main" id="{90057860-5802-4D3F-A3C2-B626291B7464}"/>
              </a:ext>
            </a:extLst>
          </p:cNvPr>
          <p:cNvSpPr>
            <a:spLocks noGrp="1"/>
          </p:cNvSpPr>
          <p:nvPr>
            <p:ph type="dt" sz="half" idx="10"/>
          </p:nvPr>
        </p:nvSpPr>
        <p:spPr/>
        <p:txBody>
          <a:bodyPr/>
          <a:lstStyle/>
          <a:p>
            <a:fld id="{EE2C5C4B-2BE3-1145-A167-B869D3FC47BE}" type="datetime1">
              <a:rPr lang="en-AU" smtClean="0"/>
              <a:t>25/08/2025</a:t>
            </a:fld>
            <a:endParaRPr lang="en-US" dirty="0"/>
          </a:p>
        </p:txBody>
      </p:sp>
      <p:sp>
        <p:nvSpPr>
          <p:cNvPr id="8" name="Footer Placeholder 7">
            <a:extLst>
              <a:ext uri="{FF2B5EF4-FFF2-40B4-BE49-F238E27FC236}">
                <a16:creationId xmlns:a16="http://schemas.microsoft.com/office/drawing/2014/main" id="{B15340C2-C1BB-4357-9370-0E8170396D5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D7870B12-8A55-40DD-85E0-579BBEB81C8D}"/>
              </a:ext>
            </a:extLst>
          </p:cNvPr>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66250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F4271-9E25-470D-A5A4-5E57DCDCDEB6}"/>
              </a:ext>
            </a:extLst>
          </p:cNvPr>
          <p:cNvSpPr>
            <a:spLocks noGrp="1"/>
          </p:cNvSpPr>
          <p:nvPr>
            <p:ph type="title"/>
          </p:nvPr>
        </p:nvSpPr>
        <p:spPr/>
        <p:txBody>
          <a:bodyPr/>
          <a:lstStyle/>
          <a:p>
            <a:r>
              <a:rPr lang="en-US"/>
              <a:t>Click to edit Master title style</a:t>
            </a:r>
            <a:endParaRPr lang="x-none"/>
          </a:p>
        </p:txBody>
      </p:sp>
      <p:sp>
        <p:nvSpPr>
          <p:cNvPr id="3" name="Date Placeholder 2">
            <a:extLst>
              <a:ext uri="{FF2B5EF4-FFF2-40B4-BE49-F238E27FC236}">
                <a16:creationId xmlns:a16="http://schemas.microsoft.com/office/drawing/2014/main" id="{68D84882-CB96-43AB-A437-C01B0D9EE153}"/>
              </a:ext>
            </a:extLst>
          </p:cNvPr>
          <p:cNvSpPr>
            <a:spLocks noGrp="1"/>
          </p:cNvSpPr>
          <p:nvPr>
            <p:ph type="dt" sz="half" idx="10"/>
          </p:nvPr>
        </p:nvSpPr>
        <p:spPr/>
        <p:txBody>
          <a:bodyPr/>
          <a:lstStyle/>
          <a:p>
            <a:fld id="{6686FF5A-01D1-B64D-92CA-34D104F1211A}" type="datetime1">
              <a:rPr lang="en-AU" smtClean="0"/>
              <a:t>25/08/2025</a:t>
            </a:fld>
            <a:endParaRPr lang="en-US" dirty="0"/>
          </a:p>
        </p:txBody>
      </p:sp>
      <p:sp>
        <p:nvSpPr>
          <p:cNvPr id="4" name="Footer Placeholder 3">
            <a:extLst>
              <a:ext uri="{FF2B5EF4-FFF2-40B4-BE49-F238E27FC236}">
                <a16:creationId xmlns:a16="http://schemas.microsoft.com/office/drawing/2014/main" id="{B957960E-397E-4C0A-B36C-46E9ED40D30E}"/>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17E2F1C-3740-4D8B-8E1B-82830DCCC164}"/>
              </a:ext>
            </a:extLst>
          </p:cNvPr>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434161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4F1056-0225-4BFE-9A75-DCD9D956405B}"/>
              </a:ext>
            </a:extLst>
          </p:cNvPr>
          <p:cNvSpPr>
            <a:spLocks noGrp="1"/>
          </p:cNvSpPr>
          <p:nvPr>
            <p:ph type="dt" sz="half" idx="10"/>
          </p:nvPr>
        </p:nvSpPr>
        <p:spPr/>
        <p:txBody>
          <a:bodyPr/>
          <a:lstStyle/>
          <a:p>
            <a:fld id="{08CAD907-D2F2-2043-9EB3-176FCC5F37EF}" type="datetime1">
              <a:rPr lang="en-AU" smtClean="0"/>
              <a:t>25/08/2025</a:t>
            </a:fld>
            <a:endParaRPr lang="en-US" dirty="0"/>
          </a:p>
        </p:txBody>
      </p:sp>
      <p:sp>
        <p:nvSpPr>
          <p:cNvPr id="3" name="Footer Placeholder 2">
            <a:extLst>
              <a:ext uri="{FF2B5EF4-FFF2-40B4-BE49-F238E27FC236}">
                <a16:creationId xmlns:a16="http://schemas.microsoft.com/office/drawing/2014/main" id="{B078001C-F66C-47B5-8FF7-DE527770970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EB66E1F-F4F3-44C5-9DB3-6338EF5D8F78}"/>
              </a:ext>
            </a:extLst>
          </p:cNvPr>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17190661"/>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60525-EACB-466E-833B-47F1B7FCDC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x-none"/>
          </a:p>
        </p:txBody>
      </p:sp>
      <p:sp>
        <p:nvSpPr>
          <p:cNvPr id="3" name="Content Placeholder 2">
            <a:extLst>
              <a:ext uri="{FF2B5EF4-FFF2-40B4-BE49-F238E27FC236}">
                <a16:creationId xmlns:a16="http://schemas.microsoft.com/office/drawing/2014/main" id="{957B2FE2-C986-4E66-882F-DD53135517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Text Placeholder 3">
            <a:extLst>
              <a:ext uri="{FF2B5EF4-FFF2-40B4-BE49-F238E27FC236}">
                <a16:creationId xmlns:a16="http://schemas.microsoft.com/office/drawing/2014/main" id="{E9366B4A-2CF3-4E38-96FD-0975BC9B8E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86228D2-9F6D-4479-8774-6A4C82585567}"/>
              </a:ext>
            </a:extLst>
          </p:cNvPr>
          <p:cNvSpPr>
            <a:spLocks noGrp="1"/>
          </p:cNvSpPr>
          <p:nvPr>
            <p:ph type="dt" sz="half" idx="10"/>
          </p:nvPr>
        </p:nvSpPr>
        <p:spPr/>
        <p:txBody>
          <a:bodyPr/>
          <a:lstStyle/>
          <a:p>
            <a:fld id="{C3FEAFBC-7AE8-5048-B888-0F86FEED5C7F}" type="datetime1">
              <a:rPr lang="en-AU" smtClean="0"/>
              <a:t>25/08/2025</a:t>
            </a:fld>
            <a:endParaRPr lang="en-US" dirty="0"/>
          </a:p>
        </p:txBody>
      </p:sp>
      <p:sp>
        <p:nvSpPr>
          <p:cNvPr id="6" name="Footer Placeholder 5">
            <a:extLst>
              <a:ext uri="{FF2B5EF4-FFF2-40B4-BE49-F238E27FC236}">
                <a16:creationId xmlns:a16="http://schemas.microsoft.com/office/drawing/2014/main" id="{3DBA74C1-9B49-47CC-B0E6-EF01F1A371A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3D0EED0-8ADB-45E2-8322-624F2C764F67}"/>
              </a:ext>
            </a:extLst>
          </p:cNvPr>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10516762"/>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D7947-39B7-4E22-A537-1532753063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x-none"/>
          </a:p>
        </p:txBody>
      </p:sp>
      <p:sp>
        <p:nvSpPr>
          <p:cNvPr id="3" name="Picture Placeholder 2">
            <a:extLst>
              <a:ext uri="{FF2B5EF4-FFF2-40B4-BE49-F238E27FC236}">
                <a16:creationId xmlns:a16="http://schemas.microsoft.com/office/drawing/2014/main" id="{F3B5D8C8-E8DB-40CF-8258-343C71CDF88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a:extLst>
              <a:ext uri="{FF2B5EF4-FFF2-40B4-BE49-F238E27FC236}">
                <a16:creationId xmlns:a16="http://schemas.microsoft.com/office/drawing/2014/main" id="{6E577917-32EB-4C20-B5AE-9320ED67D8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AF30BDB-136C-4B3E-B0CB-B284BA5B9B87}"/>
              </a:ext>
            </a:extLst>
          </p:cNvPr>
          <p:cNvSpPr>
            <a:spLocks noGrp="1"/>
          </p:cNvSpPr>
          <p:nvPr>
            <p:ph type="dt" sz="half" idx="10"/>
          </p:nvPr>
        </p:nvSpPr>
        <p:spPr/>
        <p:txBody>
          <a:bodyPr/>
          <a:lstStyle/>
          <a:p>
            <a:fld id="{63C25D06-FB00-1E41-B896-B54078D5F2D7}" type="datetime1">
              <a:rPr lang="en-AU" smtClean="0"/>
              <a:t>25/08/2025</a:t>
            </a:fld>
            <a:endParaRPr lang="en-US" dirty="0"/>
          </a:p>
        </p:txBody>
      </p:sp>
      <p:sp>
        <p:nvSpPr>
          <p:cNvPr id="6" name="Footer Placeholder 5">
            <a:extLst>
              <a:ext uri="{FF2B5EF4-FFF2-40B4-BE49-F238E27FC236}">
                <a16:creationId xmlns:a16="http://schemas.microsoft.com/office/drawing/2014/main" id="{8461C38E-50B1-4B9C-8B14-FC92A17031A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4934863-FBCC-451D-AB6B-3EDE8E4FB066}"/>
              </a:ext>
            </a:extLst>
          </p:cNvPr>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18960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87C34F4-1036-4A35-9037-93BC2021EFC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x-none"/>
          </a:p>
        </p:txBody>
      </p:sp>
      <p:sp>
        <p:nvSpPr>
          <p:cNvPr id="3" name="Text Placeholder 2">
            <a:extLst>
              <a:ext uri="{FF2B5EF4-FFF2-40B4-BE49-F238E27FC236}">
                <a16:creationId xmlns:a16="http://schemas.microsoft.com/office/drawing/2014/main" id="{123A7644-EA39-49D6-9B18-C40C2A5478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id="{53C54601-D498-4B43-B8E8-F4EDD5B31BA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FF97E1-F69D-E343-8E05-1CF0EF36EF2B}" type="datetime1">
              <a:rPr lang="en-AU" smtClean="0"/>
              <a:t>25/08/2025</a:t>
            </a:fld>
            <a:endParaRPr lang="en-US" dirty="0"/>
          </a:p>
        </p:txBody>
      </p:sp>
      <p:sp>
        <p:nvSpPr>
          <p:cNvPr id="5" name="Footer Placeholder 4">
            <a:extLst>
              <a:ext uri="{FF2B5EF4-FFF2-40B4-BE49-F238E27FC236}">
                <a16:creationId xmlns:a16="http://schemas.microsoft.com/office/drawing/2014/main" id="{4DE00880-8024-4A5E-BC36-377EAF4B97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EAD25279-229C-48AA-9D26-A651A2CF44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0807847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Layout" Target="../diagrams/layout1.xml"/><Relationship Id="rId7" Type="http://schemas.openxmlformats.org/officeDocument/2006/relationships/image" Target="../media/image12.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1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0D9CE91-17F9-4350-B9C5-A4ED0AF9AE9B}"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68F851E2-39E7-47AB-BF27-FBF3162BE49D}"/>
              </a:ext>
            </a:extLst>
          </p:cNvPr>
          <p:cNvSpPr/>
          <p:nvPr/>
        </p:nvSpPr>
        <p:spPr>
          <a:xfrm>
            <a:off x="573156" y="1571084"/>
            <a:ext cx="11211340" cy="4783044"/>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l-GR"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l-GR"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algn="ctr">
              <a:defRPr/>
            </a:pPr>
            <a:r>
              <a:rPr kumimoji="0" lang="en-US" sz="2000" b="1" strike="noStrike" kern="1200" cap="none" spc="0" normalizeH="0" baseline="0" noProof="0" dirty="0" err="1">
                <a:ln>
                  <a:noFill/>
                </a:ln>
                <a:solidFill>
                  <a:prstClr val="white"/>
                </a:solidFill>
                <a:effectLst/>
                <a:uLnTx/>
                <a:uFillTx/>
                <a:latin typeface="Calibri" panose="020F0502020204030204"/>
                <a:ea typeface="+mn-ea"/>
                <a:cs typeface="+mn-cs"/>
              </a:rPr>
              <a:t>Kakia</a:t>
            </a:r>
            <a:r>
              <a:rPr kumimoji="0" lang="en-US" sz="2000" b="1"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US" sz="2000" b="1" strike="noStrike" kern="1200" cap="none" spc="0" normalizeH="0" baseline="0" noProof="0" dirty="0" err="1">
                <a:ln>
                  <a:noFill/>
                </a:ln>
                <a:solidFill>
                  <a:prstClr val="white"/>
                </a:solidFill>
                <a:effectLst/>
                <a:uLnTx/>
                <a:uFillTx/>
                <a:latin typeface="Calibri" panose="020F0502020204030204"/>
                <a:ea typeface="+mn-ea"/>
                <a:cs typeface="+mn-cs"/>
              </a:rPr>
              <a:t>Petinou</a:t>
            </a:r>
            <a:r>
              <a:rPr lang="en-US" sz="2000" b="1" dirty="0">
                <a:solidFill>
                  <a:prstClr val="white"/>
                </a:solidFill>
                <a:latin typeface="Calibri" panose="020F0502020204030204"/>
              </a:rPr>
              <a:t>, </a:t>
            </a:r>
            <a:r>
              <a:rPr kumimoji="0" lang="en-US" sz="2000" b="1" strike="noStrike" kern="1200" cap="none" spc="0" normalizeH="0" baseline="0" noProof="0" dirty="0">
                <a:ln>
                  <a:noFill/>
                </a:ln>
                <a:solidFill>
                  <a:prstClr val="white"/>
                </a:solidFill>
                <a:effectLst/>
                <a:uLnTx/>
                <a:uFillTx/>
                <a:latin typeface="Calibri" panose="020F0502020204030204"/>
                <a:ea typeface="+mn-ea"/>
                <a:cs typeface="+mn-cs"/>
              </a:rPr>
              <a:t>Theodora </a:t>
            </a:r>
            <a:r>
              <a:rPr kumimoji="0" lang="en-US" sz="2000" b="1" strike="noStrike" kern="1200" cap="none" spc="0" normalizeH="0" baseline="0" noProof="0" dirty="0" err="1">
                <a:ln>
                  <a:noFill/>
                </a:ln>
                <a:solidFill>
                  <a:prstClr val="white"/>
                </a:solidFill>
                <a:effectLst/>
                <a:uLnTx/>
                <a:uFillTx/>
                <a:latin typeface="Calibri" panose="020F0502020204030204"/>
                <a:ea typeface="+mn-ea"/>
                <a:cs typeface="+mn-cs"/>
              </a:rPr>
              <a:t>Papastefanou</a:t>
            </a:r>
            <a:endParaRPr kumimoji="0" lang="en-US" sz="2000" b="1" strike="noStrike" kern="1200" cap="none" spc="0" normalizeH="0" baseline="0" noProof="0" dirty="0">
              <a:ln>
                <a:noFill/>
              </a:ln>
              <a:solidFill>
                <a:prstClr val="white"/>
              </a:solidFill>
              <a:effectLst/>
              <a:uLnTx/>
              <a:uFillTx/>
              <a:latin typeface="Calibri" panose="020F0502020204030204"/>
              <a:ea typeface="+mn-ea"/>
              <a:cs typeface="+mn-cs"/>
            </a:endParaRPr>
          </a:p>
          <a:p>
            <a:pPr algn="ctr">
              <a:defRPr/>
            </a:pPr>
            <a:r>
              <a:rPr lang="en-US" sz="2000" b="1" dirty="0">
                <a:solidFill>
                  <a:prstClr val="white"/>
                </a:solidFill>
                <a:latin typeface="Calibri" panose="020F0502020204030204"/>
              </a:rPr>
              <a:t>Cyprus University of Technology</a:t>
            </a:r>
          </a:p>
          <a:p>
            <a:pPr algn="ctr">
              <a:defRPr/>
            </a:pPr>
            <a:r>
              <a:rPr kumimoji="0" lang="en-US" sz="2000" b="1" strike="noStrike" kern="1200" cap="none" spc="0" normalizeH="0" baseline="0" noProof="0" dirty="0">
                <a:ln>
                  <a:noFill/>
                </a:ln>
                <a:solidFill>
                  <a:prstClr val="white"/>
                </a:solidFill>
                <a:effectLst/>
                <a:uLnTx/>
                <a:uFillTx/>
                <a:latin typeface="Calibri" panose="020F0502020204030204"/>
                <a:ea typeface="+mn-ea"/>
                <a:cs typeface="+mn-cs"/>
              </a:rPr>
              <a:t>School of Health Sciences</a:t>
            </a:r>
          </a:p>
          <a:p>
            <a:pPr algn="ctr">
              <a:defRPr/>
            </a:pPr>
            <a:r>
              <a:rPr lang="en-US" sz="2000" b="1" dirty="0">
                <a:solidFill>
                  <a:prstClr val="white"/>
                </a:solidFill>
                <a:latin typeface="Calibri" panose="020F0502020204030204"/>
              </a:rPr>
              <a:t>Department of Rehabilitation Sciences </a:t>
            </a:r>
            <a:endParaRPr kumimoji="0" lang="en-US" sz="2000" b="1"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29FDD8C0-67E7-4EC7-8CB0-0EE53C9EF398}"/>
              </a:ext>
            </a:extLst>
          </p:cNvPr>
          <p:cNvSpPr/>
          <p:nvPr/>
        </p:nvSpPr>
        <p:spPr>
          <a:xfrm>
            <a:off x="573156" y="1573305"/>
            <a:ext cx="11211340" cy="2263403"/>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dirty="0"/>
              <a:t>Speech Sound Disorders: Phonological inconsistency in ASD and TD children</a:t>
            </a:r>
            <a:endParaRPr kumimoji="0" lang="x-none" sz="3200" b="0" i="0" u="none" strike="noStrike" kern="1200" cap="none" spc="0" normalizeH="0" baseline="0" noProof="0" dirty="0">
              <a:ln>
                <a:noFill/>
              </a:ln>
              <a:solidFill>
                <a:schemeClr val="bg1"/>
              </a:solidFill>
              <a:effectLst/>
              <a:uLnTx/>
              <a:uFillTx/>
              <a:latin typeface="Calibri" panose="020F0502020204030204"/>
            </a:endParaRPr>
          </a:p>
        </p:txBody>
      </p:sp>
      <p:pic>
        <p:nvPicPr>
          <p:cNvPr id="8" name="Picture 7">
            <a:extLst>
              <a:ext uri="{FF2B5EF4-FFF2-40B4-BE49-F238E27FC236}">
                <a16:creationId xmlns:a16="http://schemas.microsoft.com/office/drawing/2014/main" id="{68252010-4F48-4873-A7F5-0A6156B925AE}"/>
              </a:ext>
            </a:extLst>
          </p:cNvPr>
          <p:cNvPicPr>
            <a:picLocks noChangeAspect="1"/>
          </p:cNvPicPr>
          <p:nvPr/>
        </p:nvPicPr>
        <p:blipFill>
          <a:blip r:embed="rId3"/>
          <a:stretch>
            <a:fillRect/>
          </a:stretch>
        </p:blipFill>
        <p:spPr>
          <a:xfrm>
            <a:off x="573156" y="289873"/>
            <a:ext cx="2450804" cy="1060796"/>
          </a:xfrm>
          <a:prstGeom prst="rect">
            <a:avLst/>
          </a:prstGeom>
        </p:spPr>
      </p:pic>
      <p:sp>
        <p:nvSpPr>
          <p:cNvPr id="9" name="TextBox 8">
            <a:extLst>
              <a:ext uri="{FF2B5EF4-FFF2-40B4-BE49-F238E27FC236}">
                <a16:creationId xmlns:a16="http://schemas.microsoft.com/office/drawing/2014/main" id="{3BCFA23C-8E32-445B-B161-F73210CAA295}"/>
              </a:ext>
            </a:extLst>
          </p:cNvPr>
          <p:cNvSpPr txBox="1"/>
          <p:nvPr/>
        </p:nvSpPr>
        <p:spPr>
          <a:xfrm>
            <a:off x="2955758" y="5346941"/>
            <a:ext cx="6280483" cy="584775"/>
          </a:xfrm>
          <a:prstGeom prst="rect">
            <a:avLst/>
          </a:prstGeom>
          <a:solidFill>
            <a:schemeClr val="accent3">
              <a:lumMod val="40000"/>
              <a:lumOff val="60000"/>
            </a:schemeClr>
          </a:solidFill>
        </p:spPr>
        <p:txBody>
          <a:bodyPr wrap="square" rtlCol="0">
            <a:spAutoFit/>
          </a:bodyPr>
          <a:lstStyle/>
          <a:p>
            <a:pPr lvl="0" algn="ctr">
              <a:defRPr/>
            </a:pPr>
            <a:r>
              <a:rPr kumimoji="0" lang="en-US" sz="1600" b="1" u="none" strike="noStrike" kern="1200" cap="none" spc="0" normalizeH="0" baseline="0" noProof="0" dirty="0">
                <a:ln>
                  <a:noFill/>
                </a:ln>
                <a:solidFill>
                  <a:prstClr val="black"/>
                </a:solidFill>
                <a:effectLst/>
                <a:uLnTx/>
                <a:uFillTx/>
                <a:latin typeface="Calibri" panose="020F0502020204030204"/>
                <a:ea typeface="+mn-ea"/>
                <a:cs typeface="+mn-cs"/>
              </a:rPr>
              <a:t>33 WORLD CONGRESS OF THE IALP MALTA 2025, ISHLA, ASD STANDING COMMITTEE IALP</a:t>
            </a:r>
          </a:p>
        </p:txBody>
      </p:sp>
      <p:pic>
        <p:nvPicPr>
          <p:cNvPr id="11" name="Picture 10">
            <a:extLst>
              <a:ext uri="{FF2B5EF4-FFF2-40B4-BE49-F238E27FC236}">
                <a16:creationId xmlns:a16="http://schemas.microsoft.com/office/drawing/2014/main" id="{D20745C8-AD48-4CCB-934D-FF4B4EBBC3AB}"/>
              </a:ext>
            </a:extLst>
          </p:cNvPr>
          <p:cNvPicPr>
            <a:picLocks noChangeAspect="1"/>
          </p:cNvPicPr>
          <p:nvPr/>
        </p:nvPicPr>
        <p:blipFill>
          <a:blip r:embed="rId4"/>
          <a:stretch>
            <a:fillRect/>
          </a:stretch>
        </p:blipFill>
        <p:spPr>
          <a:xfrm>
            <a:off x="6919633" y="316666"/>
            <a:ext cx="2061184" cy="726322"/>
          </a:xfrm>
          <a:prstGeom prst="rect">
            <a:avLst/>
          </a:prstGeom>
        </p:spPr>
      </p:pic>
      <p:pic>
        <p:nvPicPr>
          <p:cNvPr id="13" name="Picture 5">
            <a:extLst>
              <a:ext uri="{FF2B5EF4-FFF2-40B4-BE49-F238E27FC236}">
                <a16:creationId xmlns:a16="http://schemas.microsoft.com/office/drawing/2014/main" id="{ACE2D5C0-68A7-4158-BB31-554F12DF88E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54784" y="254947"/>
            <a:ext cx="2950243" cy="921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Content Placeholder 5" descr="C:\Users\Vanessa\IALP 2019-2022\LOGO\Logo 1.jpg">
            <a:extLst>
              <a:ext uri="{FF2B5EF4-FFF2-40B4-BE49-F238E27FC236}">
                <a16:creationId xmlns:a16="http://schemas.microsoft.com/office/drawing/2014/main" id="{3F65EF4D-1B8A-43D4-B568-A4EBAE450732}"/>
              </a:ext>
            </a:extLst>
          </p:cNvPr>
          <p:cNvPicPr>
            <a:picLocks/>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517656" y="136525"/>
            <a:ext cx="1982270" cy="1432337"/>
          </a:xfrm>
          <a:prstGeom prst="rect">
            <a:avLst/>
          </a:prstGeom>
          <a:noFill/>
          <a:ln>
            <a:noFill/>
          </a:ln>
        </p:spPr>
      </p:pic>
    </p:spTree>
    <p:extLst>
      <p:ext uri="{BB962C8B-B14F-4D97-AF65-F5344CB8AC3E}">
        <p14:creationId xmlns:p14="http://schemas.microsoft.com/office/powerpoint/2010/main" val="549100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C8FF3-FC51-4D3F-B9E2-CEE0F2981717}"/>
              </a:ext>
            </a:extLst>
          </p:cNvPr>
          <p:cNvSpPr>
            <a:spLocks noGrp="1"/>
          </p:cNvSpPr>
          <p:nvPr>
            <p:ph idx="1"/>
          </p:nvPr>
        </p:nvSpPr>
        <p:spPr/>
        <p:txBody>
          <a:bodyPr>
            <a:normAutofit fontScale="77500" lnSpcReduction="20000"/>
          </a:bodyPr>
          <a:lstStyle/>
          <a:p>
            <a:r>
              <a:rPr lang="en-US" sz="3600" dirty="0"/>
              <a:t>The aim was twofold: </a:t>
            </a:r>
          </a:p>
          <a:p>
            <a:pPr lvl="1"/>
            <a:r>
              <a:rPr lang="en-US" sz="3200" dirty="0"/>
              <a:t>(a) to measure the presence of inconsistency in children with SSD/ASD</a:t>
            </a:r>
          </a:p>
          <a:p>
            <a:pPr lvl="1"/>
            <a:r>
              <a:rPr lang="en-US" sz="3200" dirty="0"/>
              <a:t>(b) to map error patterns</a:t>
            </a:r>
          </a:p>
          <a:p>
            <a:r>
              <a:rPr lang="en-US" sz="3600" dirty="0"/>
              <a:t>Exploratory examination-pilot</a:t>
            </a:r>
          </a:p>
          <a:p>
            <a:r>
              <a:rPr lang="en-US" sz="3600" dirty="0"/>
              <a:t>Hypothesized that children with ASD/SSD would exhibit more inconsistency as compared to their TD counterparts</a:t>
            </a:r>
          </a:p>
          <a:p>
            <a:r>
              <a:rPr lang="en-US" sz="3600" dirty="0"/>
              <a:t>Did not explore the source of the challenges (linguistic versus motor)  </a:t>
            </a:r>
          </a:p>
          <a:p>
            <a:pPr lvl="1"/>
            <a:r>
              <a:rPr lang="en-US" sz="3200" dirty="0"/>
              <a:t>Linguistic – accessing lexical representations</a:t>
            </a:r>
          </a:p>
          <a:p>
            <a:pPr lvl="1"/>
            <a:r>
              <a:rPr lang="en-US" sz="3200" dirty="0"/>
              <a:t>Motor programming – accessing the articulatory structure of words  </a:t>
            </a:r>
          </a:p>
          <a:p>
            <a:r>
              <a:rPr lang="en-US" sz="3600" dirty="0" err="1"/>
              <a:t>Levellt’s</a:t>
            </a:r>
            <a:r>
              <a:rPr lang="en-US" sz="3600" dirty="0"/>
              <a:t> speech production model (1999) </a:t>
            </a:r>
          </a:p>
        </p:txBody>
      </p:sp>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The current study </a:t>
            </a:r>
          </a:p>
        </p:txBody>
      </p:sp>
    </p:spTree>
    <p:extLst>
      <p:ext uri="{BB962C8B-B14F-4D97-AF65-F5344CB8AC3E}">
        <p14:creationId xmlns:p14="http://schemas.microsoft.com/office/powerpoint/2010/main" val="3069222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379363-B38D-4632-BB69-F4A24C568601}"/>
              </a:ext>
            </a:extLst>
          </p:cNvPr>
          <p:cNvSpPr>
            <a:spLocks noGrp="1"/>
          </p:cNvSpPr>
          <p:nvPr>
            <p:ph idx="1"/>
          </p:nvPr>
        </p:nvSpPr>
        <p:spPr/>
        <p:txBody>
          <a:bodyPr>
            <a:normAutofit/>
          </a:bodyPr>
          <a:lstStyle/>
          <a:p>
            <a:r>
              <a:rPr lang="en-US" sz="4400" dirty="0"/>
              <a:t>Participants included 14 </a:t>
            </a:r>
            <a:r>
              <a:rPr lang="en-US" sz="4400" dirty="0" err="1"/>
              <a:t>bilectal</a:t>
            </a:r>
            <a:r>
              <a:rPr lang="en-US" sz="4400" dirty="0"/>
              <a:t> CG-speaking children </a:t>
            </a:r>
          </a:p>
          <a:p>
            <a:r>
              <a:rPr lang="en-US" sz="4400" dirty="0"/>
              <a:t>ASD: 	7 Boys (M= 6.7; SD = 1.11)  </a:t>
            </a:r>
          </a:p>
          <a:p>
            <a:r>
              <a:rPr lang="en-US" sz="4400" dirty="0"/>
              <a:t>TD: 	5 boys and 2 girls (M= 6.3, SD= 1.06)</a:t>
            </a:r>
          </a:p>
          <a:p>
            <a:endParaRPr lang="en-US" sz="3600" dirty="0"/>
          </a:p>
        </p:txBody>
      </p:sp>
      <p:sp>
        <p:nvSpPr>
          <p:cNvPr id="4" name="Slide Number Placeholder 3">
            <a:extLst>
              <a:ext uri="{FF2B5EF4-FFF2-40B4-BE49-F238E27FC236}">
                <a16:creationId xmlns:a16="http://schemas.microsoft.com/office/drawing/2014/main" id="{FC4DC199-80C9-48C0-AC70-BFBC3FB0F3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E093839-7436-4833-A71A-B16A6D9FADE4}"/>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Participants  </a:t>
            </a:r>
          </a:p>
        </p:txBody>
      </p:sp>
    </p:spTree>
    <p:extLst>
      <p:ext uri="{BB962C8B-B14F-4D97-AF65-F5344CB8AC3E}">
        <p14:creationId xmlns:p14="http://schemas.microsoft.com/office/powerpoint/2010/main" val="261320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379363-B38D-4632-BB69-F4A24C568601}"/>
              </a:ext>
            </a:extLst>
          </p:cNvPr>
          <p:cNvSpPr>
            <a:spLocks noGrp="1"/>
          </p:cNvSpPr>
          <p:nvPr>
            <p:ph idx="1"/>
          </p:nvPr>
        </p:nvSpPr>
        <p:spPr/>
        <p:txBody>
          <a:bodyPr>
            <a:normAutofit/>
          </a:bodyPr>
          <a:lstStyle/>
          <a:p>
            <a:r>
              <a:rPr lang="en-US" sz="3600" dirty="0">
                <a:latin typeface="Bookman Old Style" panose="02050604050505020204" pitchFamily="18" charset="0"/>
              </a:rPr>
              <a:t>Recruited from several SLP centers and the CUT rehabilitation Clinic </a:t>
            </a:r>
          </a:p>
          <a:p>
            <a:r>
              <a:rPr lang="en-US" sz="3600" dirty="0">
                <a:latin typeface="Bookman Old Style" panose="02050604050505020204" pitchFamily="18" charset="0"/>
              </a:rPr>
              <a:t>Some children were enrolled in therapy (no more than 2 months before the onset of the study)</a:t>
            </a:r>
          </a:p>
          <a:p>
            <a:r>
              <a:rPr lang="en-US" sz="3600" dirty="0">
                <a:latin typeface="Bookman Old Style" panose="02050604050505020204" pitchFamily="18" charset="0"/>
              </a:rPr>
              <a:t>Caregivers signed a written consent (Cyprus National Bioethics Committee Approval, 2021, Protocol number 41). </a:t>
            </a:r>
          </a:p>
          <a:p>
            <a:endParaRPr lang="en-US" sz="3600" dirty="0"/>
          </a:p>
        </p:txBody>
      </p:sp>
      <p:sp>
        <p:nvSpPr>
          <p:cNvPr id="4" name="Slide Number Placeholder 3">
            <a:extLst>
              <a:ext uri="{FF2B5EF4-FFF2-40B4-BE49-F238E27FC236}">
                <a16:creationId xmlns:a16="http://schemas.microsoft.com/office/drawing/2014/main" id="{FC4DC199-80C9-48C0-AC70-BFBC3FB0F3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E093839-7436-4833-A71A-B16A6D9FADE4}"/>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Participants [2]</a:t>
            </a:r>
          </a:p>
        </p:txBody>
      </p:sp>
    </p:spTree>
    <p:extLst>
      <p:ext uri="{BB962C8B-B14F-4D97-AF65-F5344CB8AC3E}">
        <p14:creationId xmlns:p14="http://schemas.microsoft.com/office/powerpoint/2010/main" val="4094272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379363-B38D-4632-BB69-F4A24C568601}"/>
              </a:ext>
            </a:extLst>
          </p:cNvPr>
          <p:cNvSpPr>
            <a:spLocks noGrp="1"/>
          </p:cNvSpPr>
          <p:nvPr>
            <p:ph idx="1"/>
          </p:nvPr>
        </p:nvSpPr>
        <p:spPr/>
        <p:txBody>
          <a:bodyPr>
            <a:normAutofit fontScale="92500" lnSpcReduction="20000"/>
          </a:bodyPr>
          <a:lstStyle/>
          <a:p>
            <a:r>
              <a:rPr lang="en-US" sz="3600" dirty="0">
                <a:latin typeface="Bookman Old Style" panose="02050604050505020204" pitchFamily="18" charset="0"/>
              </a:rPr>
              <a:t>SSD diagnosis was performed via the Cyprus Phonology Test (</a:t>
            </a:r>
            <a:r>
              <a:rPr lang="en-US" sz="3600" dirty="0" err="1">
                <a:latin typeface="Bookman Old Style" panose="02050604050505020204" pitchFamily="18" charset="0"/>
              </a:rPr>
              <a:t>Petinou</a:t>
            </a:r>
            <a:r>
              <a:rPr lang="en-US" sz="3600" dirty="0">
                <a:latin typeface="Bookman Old Style" panose="02050604050505020204" pitchFamily="18" charset="0"/>
              </a:rPr>
              <a:t> in progress, 2025).</a:t>
            </a:r>
          </a:p>
          <a:p>
            <a:r>
              <a:rPr lang="en-US" sz="3600" dirty="0">
                <a:latin typeface="Bookman Old Style" panose="02050604050505020204" pitchFamily="18" charset="0"/>
              </a:rPr>
              <a:t>Intelligibility Context Scale-Greek (average number 1-2) </a:t>
            </a:r>
          </a:p>
          <a:p>
            <a:r>
              <a:rPr lang="en-US" sz="3600" dirty="0">
                <a:latin typeface="Bookman Old Style" panose="02050604050505020204" pitchFamily="18" charset="0"/>
              </a:rPr>
              <a:t> Phonological Deficits:</a:t>
            </a:r>
          </a:p>
          <a:p>
            <a:pPr lvl="1"/>
            <a:r>
              <a:rPr lang="en-US" sz="3600" dirty="0">
                <a:latin typeface="Bookman Old Style" panose="02050604050505020204" pitchFamily="18" charset="0"/>
              </a:rPr>
              <a:t>Limited phonetic inventory, difficulties with consonant clusters, and vowel production errors.</a:t>
            </a:r>
          </a:p>
          <a:p>
            <a:pPr lvl="1"/>
            <a:r>
              <a:rPr lang="en-US" sz="3600" dirty="0">
                <a:latin typeface="Bookman Old Style" panose="02050604050505020204" pitchFamily="18" charset="0"/>
              </a:rPr>
              <a:t>Impaired intelligibility and sound substitution patterns</a:t>
            </a:r>
          </a:p>
          <a:p>
            <a:endParaRPr lang="en-US" sz="3600" dirty="0"/>
          </a:p>
        </p:txBody>
      </p:sp>
      <p:sp>
        <p:nvSpPr>
          <p:cNvPr id="4" name="Slide Number Placeholder 3">
            <a:extLst>
              <a:ext uri="{FF2B5EF4-FFF2-40B4-BE49-F238E27FC236}">
                <a16:creationId xmlns:a16="http://schemas.microsoft.com/office/drawing/2014/main" id="{FC4DC199-80C9-48C0-AC70-BFBC3FB0F3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E093839-7436-4833-A71A-B16A6D9FADE4}"/>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Participants [3]</a:t>
            </a:r>
          </a:p>
        </p:txBody>
      </p:sp>
    </p:spTree>
    <p:extLst>
      <p:ext uri="{BB962C8B-B14F-4D97-AF65-F5344CB8AC3E}">
        <p14:creationId xmlns:p14="http://schemas.microsoft.com/office/powerpoint/2010/main" val="2577193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379363-B38D-4632-BB69-F4A24C568601}"/>
              </a:ext>
            </a:extLst>
          </p:cNvPr>
          <p:cNvSpPr>
            <a:spLocks noGrp="1"/>
          </p:cNvSpPr>
          <p:nvPr>
            <p:ph idx="1"/>
          </p:nvPr>
        </p:nvSpPr>
        <p:spPr/>
        <p:txBody>
          <a:bodyPr>
            <a:normAutofit lnSpcReduction="10000"/>
          </a:bodyPr>
          <a:lstStyle/>
          <a:p>
            <a:r>
              <a:rPr lang="en-US" dirty="0">
                <a:latin typeface="Bookman Old Style" panose="02050604050505020204" pitchFamily="18" charset="0"/>
              </a:rPr>
              <a:t>Inconsistency was examined with the use of a 40-word probe list consisting of trisyllabic and multisyllabic targets </a:t>
            </a:r>
          </a:p>
          <a:p>
            <a:r>
              <a:rPr lang="en-US" dirty="0">
                <a:latin typeface="Bookman Old Style" panose="02050604050505020204" pitchFamily="18" charset="0"/>
              </a:rPr>
              <a:t>The stimuli were designed according to Dodd’s DEAP test (Personal Communication). </a:t>
            </a:r>
          </a:p>
          <a:p>
            <a:r>
              <a:rPr lang="en-US" dirty="0">
                <a:latin typeface="Bookman Old Style" panose="02050604050505020204" pitchFamily="18" charset="0"/>
              </a:rPr>
              <a:t>Converted to PowerPoint pictures </a:t>
            </a:r>
          </a:p>
          <a:p>
            <a:r>
              <a:rPr lang="en-US" dirty="0">
                <a:latin typeface="Bookman Old Style" panose="02050604050505020204" pitchFamily="18" charset="0"/>
              </a:rPr>
              <a:t>Targets were elicited three times across one experimental session</a:t>
            </a:r>
          </a:p>
          <a:p>
            <a:r>
              <a:rPr lang="en-US" dirty="0">
                <a:latin typeface="Bookman Old Style" panose="02050604050505020204" pitchFamily="18" charset="0"/>
              </a:rPr>
              <a:t> Blocks of trials were presented  randomly, with a time delay between each block presentation </a:t>
            </a:r>
          </a:p>
        </p:txBody>
      </p:sp>
      <p:sp>
        <p:nvSpPr>
          <p:cNvPr id="4" name="Slide Number Placeholder 3">
            <a:extLst>
              <a:ext uri="{FF2B5EF4-FFF2-40B4-BE49-F238E27FC236}">
                <a16:creationId xmlns:a16="http://schemas.microsoft.com/office/drawing/2014/main" id="{FC4DC199-80C9-48C0-AC70-BFBC3FB0F3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E093839-7436-4833-A71A-B16A6D9FADE4}"/>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Methodology and Procedures</a:t>
            </a:r>
          </a:p>
        </p:txBody>
      </p:sp>
    </p:spTree>
    <p:extLst>
      <p:ext uri="{BB962C8B-B14F-4D97-AF65-F5344CB8AC3E}">
        <p14:creationId xmlns:p14="http://schemas.microsoft.com/office/powerpoint/2010/main" val="2983460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379363-B38D-4632-BB69-F4A24C568601}"/>
              </a:ext>
            </a:extLst>
          </p:cNvPr>
          <p:cNvSpPr>
            <a:spLocks noGrp="1"/>
          </p:cNvSpPr>
          <p:nvPr>
            <p:ph idx="1"/>
          </p:nvPr>
        </p:nvSpPr>
        <p:spPr/>
        <p:txBody>
          <a:bodyPr>
            <a:normAutofit/>
          </a:bodyPr>
          <a:lstStyle/>
          <a:p>
            <a:r>
              <a:rPr lang="en-US" sz="3600" dirty="0">
                <a:latin typeface="Bookman Old Style" panose="02050604050505020204" pitchFamily="18" charset="0"/>
              </a:rPr>
              <a:t>Productions were transcribed in IPA and were coded using a binary system </a:t>
            </a:r>
          </a:p>
          <a:p>
            <a:r>
              <a:rPr lang="en-US" sz="3600" dirty="0">
                <a:latin typeface="Bookman Old Style" panose="02050604050505020204" pitchFamily="18" charset="0"/>
              </a:rPr>
              <a:t>0 = no inconsistency, 1 = presence of inconsistency (variable productions across at least two out of the three times)</a:t>
            </a:r>
          </a:p>
          <a:p>
            <a:r>
              <a:rPr lang="en-US" sz="3600" dirty="0">
                <a:latin typeface="Bookman Old Style" panose="02050604050505020204" pitchFamily="18" charset="0"/>
              </a:rPr>
              <a:t>Coding and measurement reliability across 10% of the productions was approximately 90% </a:t>
            </a:r>
            <a:endParaRPr lang="en-CY" sz="3600" dirty="0">
              <a:latin typeface="Bookman Old Style" panose="02050604050505020204" pitchFamily="18" charset="0"/>
            </a:endParaRPr>
          </a:p>
          <a:p>
            <a:endParaRPr lang="en-CY" dirty="0"/>
          </a:p>
        </p:txBody>
      </p:sp>
      <p:sp>
        <p:nvSpPr>
          <p:cNvPr id="4" name="Slide Number Placeholder 3">
            <a:extLst>
              <a:ext uri="{FF2B5EF4-FFF2-40B4-BE49-F238E27FC236}">
                <a16:creationId xmlns:a16="http://schemas.microsoft.com/office/drawing/2014/main" id="{FC4DC199-80C9-48C0-AC70-BFBC3FB0F3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E093839-7436-4833-A71A-B16A6D9FADE4}"/>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Methodology and Procedures [2]</a:t>
            </a:r>
          </a:p>
        </p:txBody>
      </p:sp>
    </p:spTree>
    <p:extLst>
      <p:ext uri="{BB962C8B-B14F-4D97-AF65-F5344CB8AC3E}">
        <p14:creationId xmlns:p14="http://schemas.microsoft.com/office/powerpoint/2010/main" val="23453171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10">
            <a:extLst>
              <a:ext uri="{FF2B5EF4-FFF2-40B4-BE49-F238E27FC236}">
                <a16:creationId xmlns:a16="http://schemas.microsoft.com/office/drawing/2014/main" id="{46AADC8C-3092-4DF2-BAF9-6093FEF7A367}"/>
              </a:ext>
            </a:extLst>
          </p:cNvPr>
          <p:cNvGraphicFramePr>
            <a:graphicFrameLocks noGrp="1"/>
          </p:cNvGraphicFramePr>
          <p:nvPr>
            <p:ph idx="1"/>
          </p:nvPr>
        </p:nvGraphicFramePr>
        <p:xfrm>
          <a:off x="838200" y="-366032"/>
          <a:ext cx="10515600" cy="4351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0">
            <a:extLst>
              <a:ext uri="{FF2B5EF4-FFF2-40B4-BE49-F238E27FC236}">
                <a16:creationId xmlns:a16="http://schemas.microsoft.com/office/drawing/2014/main" id="{4A7B456C-1068-4E59-B610-0E651D5D11B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8204" y="3258462"/>
            <a:ext cx="2184513" cy="1453695"/>
          </a:xfrm>
          <a:prstGeom prst="rect">
            <a:avLst/>
          </a:prstGeom>
        </p:spPr>
      </p:pic>
      <p:pic>
        <p:nvPicPr>
          <p:cNvPr id="7" name="Picture 21">
            <a:extLst>
              <a:ext uri="{FF2B5EF4-FFF2-40B4-BE49-F238E27FC236}">
                <a16:creationId xmlns:a16="http://schemas.microsoft.com/office/drawing/2014/main" id="{2628FCC6-5DFC-4BA3-90DA-94FED25A21D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861830" y="3208657"/>
            <a:ext cx="2047204" cy="1378483"/>
          </a:xfrm>
          <a:prstGeom prst="rect">
            <a:avLst/>
          </a:prstGeom>
        </p:spPr>
      </p:pic>
      <p:sp>
        <p:nvSpPr>
          <p:cNvPr id="10" name="Ορθογώνιο 9">
            <a:extLst>
              <a:ext uri="{FF2B5EF4-FFF2-40B4-BE49-F238E27FC236}">
                <a16:creationId xmlns:a16="http://schemas.microsoft.com/office/drawing/2014/main" id="{597B6350-089C-44BA-B7E1-8A5F96146087}"/>
              </a:ext>
            </a:extLst>
          </p:cNvPr>
          <p:cNvSpPr/>
          <p:nvPr/>
        </p:nvSpPr>
        <p:spPr>
          <a:xfrm>
            <a:off x="1390654" y="5353737"/>
            <a:ext cx="1632063"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sz="2400" b="1" i="0" u="none" strike="noStrike" kern="1200" cap="none" spc="0" normalizeH="0" baseline="0" noProof="0" dirty="0" err="1">
                <a:ln>
                  <a:noFill/>
                </a:ln>
                <a:solidFill>
                  <a:prstClr val="black"/>
                </a:solidFill>
                <a:effectLst/>
                <a:uLnTx/>
                <a:uFillTx/>
                <a:latin typeface="Calibri" panose="020F0502020204030204"/>
                <a:ea typeface="+mn-ea"/>
                <a:cs typeface="+mn-cs"/>
              </a:rPr>
              <a:t>kala’maɾi</a:t>
            </a: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‘squid’</a:t>
            </a:r>
            <a:endParaRPr kumimoji="0" lang="el-GR" sz="2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Ορθογώνιο 10">
            <a:extLst>
              <a:ext uri="{FF2B5EF4-FFF2-40B4-BE49-F238E27FC236}">
                <a16:creationId xmlns:a16="http://schemas.microsoft.com/office/drawing/2014/main" id="{C25F8390-5CDF-404D-955E-B86B99FD0B78}"/>
              </a:ext>
            </a:extLst>
          </p:cNvPr>
          <p:cNvSpPr/>
          <p:nvPr/>
        </p:nvSpPr>
        <p:spPr>
          <a:xfrm>
            <a:off x="4781549" y="5353738"/>
            <a:ext cx="2406707"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/kala’</a:t>
            </a:r>
            <a:r>
              <a:rPr kumimoji="0" lang="el-GR" sz="2400" b="1" i="0" u="none" strike="noStrike" kern="1200" cap="none" spc="0" normalizeH="0" baseline="0" noProof="0" dirty="0">
                <a:ln>
                  <a:noFill/>
                </a:ln>
                <a:solidFill>
                  <a:prstClr val="black"/>
                </a:solidFill>
                <a:effectLst/>
                <a:uLnTx/>
                <a:uFillTx/>
                <a:latin typeface="Calibri" panose="020F0502020204030204"/>
                <a:ea typeface="+mn-ea"/>
                <a:cs typeface="+mn-cs"/>
              </a:rPr>
              <a:t>Θ</a:t>
            </a:r>
            <a:r>
              <a:rPr kumimoji="0" lang="en-US" sz="2400" b="1" i="0" u="none" strike="noStrike" kern="1200" cap="none" spc="0" normalizeH="0" baseline="0" noProof="0" dirty="0" err="1">
                <a:ln>
                  <a:noFill/>
                </a:ln>
                <a:solidFill>
                  <a:prstClr val="black"/>
                </a:solidFill>
                <a:effectLst/>
                <a:uLnTx/>
                <a:uFillTx/>
                <a:latin typeface="Calibri" panose="020F0502020204030204"/>
                <a:ea typeface="+mn-ea"/>
                <a:cs typeface="+mn-cs"/>
              </a:rPr>
              <a:t>aci</a:t>
            </a: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‘basket/</a:t>
            </a:r>
            <a:endParaRPr kumimoji="0" lang="el-GR" sz="2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Ορθογώνιο 11">
            <a:extLst>
              <a:ext uri="{FF2B5EF4-FFF2-40B4-BE49-F238E27FC236}">
                <a16:creationId xmlns:a16="http://schemas.microsoft.com/office/drawing/2014/main" id="{A13B9408-2E5A-4621-A99C-4D4A78FBFA3C}"/>
              </a:ext>
            </a:extLst>
          </p:cNvPr>
          <p:cNvSpPr/>
          <p:nvPr/>
        </p:nvSpPr>
        <p:spPr>
          <a:xfrm>
            <a:off x="8861830" y="5411573"/>
            <a:ext cx="2047204"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sz="2400" b="1" i="0" u="none" strike="noStrike" kern="1200" cap="none" spc="0" normalizeH="0" baseline="0" noProof="0" dirty="0" err="1">
                <a:ln>
                  <a:noFill/>
                </a:ln>
                <a:solidFill>
                  <a:prstClr val="black"/>
                </a:solidFill>
                <a:effectLst/>
                <a:uLnTx/>
                <a:uFillTx/>
                <a:latin typeface="Calibri" panose="020F0502020204030204"/>
                <a:ea typeface="+mn-ea"/>
                <a:cs typeface="+mn-cs"/>
              </a:rPr>
              <a:t>kala’maci</a:t>
            </a: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‘straw’</a:t>
            </a:r>
            <a:endParaRPr kumimoji="0" lang="el-GR" sz="2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itle 4">
            <a:extLst>
              <a:ext uri="{FF2B5EF4-FFF2-40B4-BE49-F238E27FC236}">
                <a16:creationId xmlns:a16="http://schemas.microsoft.com/office/drawing/2014/main" id="{0861C0DB-CB6D-903D-0913-6B92D8CE5ABA}"/>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Stimuli - Example</a:t>
            </a:r>
          </a:p>
        </p:txBody>
      </p:sp>
      <p:pic>
        <p:nvPicPr>
          <p:cNvPr id="1026" name="Picture 2" descr="Mini Bamboo Handle Basket/ Bamboo Fruit Basket | PepperHub">
            <a:extLst>
              <a:ext uri="{FF2B5EF4-FFF2-40B4-BE49-F238E27FC236}">
                <a16:creationId xmlns:a16="http://schemas.microsoft.com/office/drawing/2014/main" id="{93FD52CD-2C75-431A-A9F8-EEC08D32A3C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24437" y="2526397"/>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71642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C4DC199-80C9-48C0-AC70-BFBC3FB0F3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E093839-7436-4833-A71A-B16A6D9FADE4}"/>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b="1" dirty="0">
                <a:solidFill>
                  <a:prstClr val="white"/>
                </a:solidFill>
                <a:ea typeface="Roboto Slab" pitchFamily="2" charset="0"/>
              </a:rPr>
              <a:t>Examples Cognate stimuli 3-syllables; multisyllabic </a:t>
            </a:r>
          </a:p>
        </p:txBody>
      </p:sp>
      <p:graphicFrame>
        <p:nvGraphicFramePr>
          <p:cNvPr id="7" name="Content Placeholder 6">
            <a:extLst>
              <a:ext uri="{FF2B5EF4-FFF2-40B4-BE49-F238E27FC236}">
                <a16:creationId xmlns:a16="http://schemas.microsoft.com/office/drawing/2014/main" id="{E7C4DF7A-82F5-4F05-A794-CF49DB22D6A5}"/>
              </a:ext>
            </a:extLst>
          </p:cNvPr>
          <p:cNvGraphicFramePr>
            <a:graphicFrameLocks noGrp="1"/>
          </p:cNvGraphicFramePr>
          <p:nvPr>
            <p:ph idx="1"/>
            <p:extLst>
              <p:ext uri="{D42A27DB-BD31-4B8C-83A1-F6EECF244321}">
                <p14:modId xmlns:p14="http://schemas.microsoft.com/office/powerpoint/2010/main" val="1278771544"/>
              </p:ext>
            </p:extLst>
          </p:nvPr>
        </p:nvGraphicFramePr>
        <p:xfrm>
          <a:off x="838200" y="1825625"/>
          <a:ext cx="10515600" cy="3108960"/>
        </p:xfrm>
        <a:graphic>
          <a:graphicData uri="http://schemas.openxmlformats.org/drawingml/2006/table">
            <a:tbl>
              <a:tblPr firstRow="1" bandRow="1">
                <a:tableStyleId>{5C22544A-7EE6-4342-B048-85BDC9FD1C3A}</a:tableStyleId>
              </a:tblPr>
              <a:tblGrid>
                <a:gridCol w="2103120">
                  <a:extLst>
                    <a:ext uri="{9D8B030D-6E8A-4147-A177-3AD203B41FA5}">
                      <a16:colId xmlns:a16="http://schemas.microsoft.com/office/drawing/2014/main" val="1594460291"/>
                    </a:ext>
                  </a:extLst>
                </a:gridCol>
                <a:gridCol w="2103120">
                  <a:extLst>
                    <a:ext uri="{9D8B030D-6E8A-4147-A177-3AD203B41FA5}">
                      <a16:colId xmlns:a16="http://schemas.microsoft.com/office/drawing/2014/main" val="783546748"/>
                    </a:ext>
                  </a:extLst>
                </a:gridCol>
                <a:gridCol w="2103120">
                  <a:extLst>
                    <a:ext uri="{9D8B030D-6E8A-4147-A177-3AD203B41FA5}">
                      <a16:colId xmlns:a16="http://schemas.microsoft.com/office/drawing/2014/main" val="423933931"/>
                    </a:ext>
                  </a:extLst>
                </a:gridCol>
                <a:gridCol w="2103120">
                  <a:extLst>
                    <a:ext uri="{9D8B030D-6E8A-4147-A177-3AD203B41FA5}">
                      <a16:colId xmlns:a16="http://schemas.microsoft.com/office/drawing/2014/main" val="3445609881"/>
                    </a:ext>
                  </a:extLst>
                </a:gridCol>
                <a:gridCol w="2103120">
                  <a:extLst>
                    <a:ext uri="{9D8B030D-6E8A-4147-A177-3AD203B41FA5}">
                      <a16:colId xmlns:a16="http://schemas.microsoft.com/office/drawing/2014/main" val="3688056014"/>
                    </a:ext>
                  </a:extLst>
                </a:gridCol>
              </a:tblGrid>
              <a:tr h="370840">
                <a:tc>
                  <a:txBody>
                    <a:bodyPr/>
                    <a:lstStyle/>
                    <a:p>
                      <a:pPr algn="ctr"/>
                      <a:r>
                        <a:rPr lang="en-US" sz="2800" dirty="0"/>
                        <a:t>Probe</a:t>
                      </a:r>
                      <a:endParaRPr lang="en-CY" sz="2800" dirty="0"/>
                    </a:p>
                  </a:txBody>
                  <a:tcPr/>
                </a:tc>
                <a:tc>
                  <a:txBody>
                    <a:bodyPr/>
                    <a:lstStyle/>
                    <a:p>
                      <a:pPr algn="ctr"/>
                      <a:r>
                        <a:rPr lang="en-US" sz="2800" dirty="0"/>
                        <a:t>1</a:t>
                      </a:r>
                      <a:endParaRPr lang="en-CY" sz="2800" dirty="0"/>
                    </a:p>
                  </a:txBody>
                  <a:tcPr/>
                </a:tc>
                <a:tc>
                  <a:txBody>
                    <a:bodyPr/>
                    <a:lstStyle/>
                    <a:p>
                      <a:pPr algn="ctr"/>
                      <a:r>
                        <a:rPr lang="en-US" sz="2800" dirty="0"/>
                        <a:t>2</a:t>
                      </a:r>
                      <a:endParaRPr lang="en-CY" sz="2800" dirty="0"/>
                    </a:p>
                  </a:txBody>
                  <a:tcPr/>
                </a:tc>
                <a:tc>
                  <a:txBody>
                    <a:bodyPr/>
                    <a:lstStyle/>
                    <a:p>
                      <a:pPr algn="ctr"/>
                      <a:r>
                        <a:rPr lang="en-US" sz="2800" dirty="0"/>
                        <a:t>3</a:t>
                      </a:r>
                      <a:endParaRPr lang="en-CY" sz="2800" dirty="0"/>
                    </a:p>
                  </a:txBody>
                  <a:tcPr/>
                </a:tc>
                <a:tc>
                  <a:txBody>
                    <a:bodyPr/>
                    <a:lstStyle/>
                    <a:p>
                      <a:pPr algn="ctr"/>
                      <a:r>
                        <a:rPr lang="en-US" sz="2800" dirty="0"/>
                        <a:t>SCORE</a:t>
                      </a:r>
                      <a:endParaRPr lang="en-CY" sz="2800" dirty="0"/>
                    </a:p>
                  </a:txBody>
                  <a:tcPr/>
                </a:tc>
                <a:extLst>
                  <a:ext uri="{0D108BD9-81ED-4DB2-BD59-A6C34878D82A}">
                    <a16:rowId xmlns:a16="http://schemas.microsoft.com/office/drawing/2014/main" val="2301663303"/>
                  </a:ext>
                </a:extLst>
              </a:tr>
              <a:tr h="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2800" dirty="0">
                          <a:highlight>
                            <a:srgbClr val="FFFF00"/>
                          </a:highlight>
                        </a:rPr>
                        <a:t>[ka</a:t>
                      </a:r>
                      <a:r>
                        <a:rPr lang="it-IT" sz="2800" b="0" i="0" u="none" strike="noStrike" dirty="0">
                          <a:solidFill>
                            <a:srgbClr val="000000"/>
                          </a:solidFill>
                          <a:effectLst/>
                          <a:highlight>
                            <a:srgbClr val="FFFF00"/>
                          </a:highlight>
                          <a:latin typeface="Calibri" panose="020F0502020204030204" pitchFamily="34" charset="0"/>
                        </a:rPr>
                        <a:t>ˈ</a:t>
                      </a:r>
                      <a:r>
                        <a:rPr lang="en-US" sz="2800" dirty="0" err="1">
                          <a:highlight>
                            <a:srgbClr val="FFFF00"/>
                          </a:highlight>
                        </a:rPr>
                        <a:t>mila</a:t>
                      </a:r>
                      <a:r>
                        <a:rPr lang="en-US" sz="2800" dirty="0">
                          <a:highlight>
                            <a:srgbClr val="FFFF00"/>
                          </a:highlight>
                        </a:rPr>
                        <a:t>]</a:t>
                      </a:r>
                      <a:endParaRPr lang="it-IT" sz="2800" b="0" i="0" u="none" strike="noStrike" dirty="0">
                        <a:solidFill>
                          <a:srgbClr val="000000"/>
                        </a:solidFill>
                        <a:effectLst/>
                        <a:highlight>
                          <a:srgbClr val="FFFF00"/>
                        </a:highlight>
                        <a:latin typeface="Calibri" panose="020F0502020204030204" pitchFamily="34" charset="0"/>
                      </a:endParaRPr>
                    </a:p>
                  </a:txBody>
                  <a:tcPr marL="6350" marR="6350" marT="6350" marB="0" anchor="b"/>
                </a:tc>
                <a:tc>
                  <a:txBody>
                    <a:bodyPr/>
                    <a:lstStyle/>
                    <a:p>
                      <a:pPr algn="ctr"/>
                      <a:r>
                        <a:rPr lang="it-IT" sz="2800" b="0" i="0" u="none" strike="noStrike" dirty="0">
                          <a:solidFill>
                            <a:srgbClr val="000000"/>
                          </a:solidFill>
                          <a:effectLst/>
                          <a:latin typeface="Calibri" panose="020F0502020204030204" pitchFamily="34" charset="0"/>
                        </a:rPr>
                        <a:t>[aˈmila]</a:t>
                      </a:r>
                      <a:endParaRPr lang="en-CY" sz="2800" dirty="0"/>
                    </a:p>
                  </a:txBody>
                  <a:tcPr/>
                </a:tc>
                <a:tc>
                  <a:txBody>
                    <a:bodyPr/>
                    <a:lstStyle/>
                    <a:p>
                      <a:pPr algn="ctr"/>
                      <a:r>
                        <a:rPr lang="it-IT" sz="2800" b="0" i="0" u="none" strike="noStrike" dirty="0">
                          <a:solidFill>
                            <a:srgbClr val="000000"/>
                          </a:solidFill>
                          <a:effectLst/>
                          <a:latin typeface="Calibri" panose="020F0502020204030204" pitchFamily="34" charset="0"/>
                        </a:rPr>
                        <a:t>[gaˈmila]</a:t>
                      </a:r>
                      <a:endParaRPr lang="en-CY" sz="2800" dirty="0"/>
                    </a:p>
                  </a:txBody>
                  <a:tcPr/>
                </a:tc>
                <a:tc>
                  <a:txBody>
                    <a:bodyPr/>
                    <a:lstStyle/>
                    <a:p>
                      <a:pPr algn="ctr"/>
                      <a:r>
                        <a:rPr lang="it-IT" sz="2800" b="0" i="0" u="none" strike="noStrike" dirty="0">
                          <a:solidFill>
                            <a:srgbClr val="000000"/>
                          </a:solidFill>
                          <a:effectLst/>
                          <a:latin typeface="Calibri" panose="020F0502020204030204" pitchFamily="34" charset="0"/>
                        </a:rPr>
                        <a:t>[laˈmila]</a:t>
                      </a:r>
                      <a:endParaRPr lang="en-CY" sz="2800" dirty="0"/>
                    </a:p>
                  </a:txBody>
                  <a:tcPr/>
                </a:tc>
                <a:tc>
                  <a:txBody>
                    <a:bodyPr/>
                    <a:lstStyle/>
                    <a:p>
                      <a:pPr algn="ctr"/>
                      <a:r>
                        <a:rPr lang="en-US" sz="2800" dirty="0"/>
                        <a:t>1</a:t>
                      </a:r>
                      <a:endParaRPr lang="en-CY" sz="2800" dirty="0"/>
                    </a:p>
                  </a:txBody>
                  <a:tcPr/>
                </a:tc>
                <a:extLst>
                  <a:ext uri="{0D108BD9-81ED-4DB2-BD59-A6C34878D82A}">
                    <a16:rowId xmlns:a16="http://schemas.microsoft.com/office/drawing/2014/main" val="1353285589"/>
                  </a:ext>
                </a:extLst>
              </a:tr>
              <a:tr h="370840">
                <a:tc>
                  <a:txBody>
                    <a:bodyPr/>
                    <a:lstStyle/>
                    <a:p>
                      <a:pPr algn="ctr"/>
                      <a:r>
                        <a:rPr lang="en-US" sz="2800" dirty="0">
                          <a:highlight>
                            <a:srgbClr val="FFFF00"/>
                          </a:highlight>
                        </a:rPr>
                        <a:t>[</a:t>
                      </a:r>
                      <a:r>
                        <a:rPr lang="en-US" sz="2800" dirty="0" err="1">
                          <a:highlight>
                            <a:srgbClr val="FFFF00"/>
                          </a:highlight>
                        </a:rPr>
                        <a:t>do</a:t>
                      </a:r>
                      <a:r>
                        <a:rPr lang="en-US" sz="2800" b="0" i="0" u="none" strike="noStrike" dirty="0" err="1">
                          <a:solidFill>
                            <a:srgbClr val="000000"/>
                          </a:solidFill>
                          <a:effectLst/>
                          <a:highlight>
                            <a:srgbClr val="FFFF00"/>
                          </a:highlight>
                          <a:latin typeface="Calibri" panose="020F0502020204030204" pitchFamily="34" charset="0"/>
                        </a:rPr>
                        <a:t>ˈ</a:t>
                      </a:r>
                      <a:r>
                        <a:rPr lang="en-US" sz="2800" dirty="0" err="1">
                          <a:highlight>
                            <a:srgbClr val="FFFF00"/>
                          </a:highlight>
                        </a:rPr>
                        <a:t>mata</a:t>
                      </a:r>
                      <a:r>
                        <a:rPr lang="en-US" sz="2800" dirty="0">
                          <a:highlight>
                            <a:srgbClr val="FFFF00"/>
                          </a:highlight>
                        </a:rPr>
                        <a:t>]</a:t>
                      </a:r>
                      <a:endParaRPr lang="en-CY" sz="2800" dirty="0">
                        <a:highlight>
                          <a:srgbClr val="FFFF00"/>
                        </a:highlight>
                      </a:endParaRPr>
                    </a:p>
                  </a:txBody>
                  <a:tcPr/>
                </a:tc>
                <a:tc>
                  <a:txBody>
                    <a:bodyPr/>
                    <a:lstStyle/>
                    <a:p>
                      <a:pPr algn="ctr" fontAlgn="ctr"/>
                      <a:r>
                        <a:rPr lang="en-US" sz="2800" b="0" i="0" u="none" strike="noStrike" dirty="0">
                          <a:solidFill>
                            <a:srgbClr val="000000"/>
                          </a:solidFill>
                          <a:effectLst/>
                          <a:latin typeface="Calibri" panose="020F0502020204030204" pitchFamily="34" charset="0"/>
                        </a:rPr>
                        <a:t>[</a:t>
                      </a:r>
                      <a:r>
                        <a:rPr lang="en-US" sz="2800" b="0" i="0" u="none" strike="noStrike" dirty="0" err="1">
                          <a:solidFill>
                            <a:srgbClr val="000000"/>
                          </a:solidFill>
                          <a:effectLst/>
                          <a:latin typeface="Calibri" panose="020F0502020204030204" pitchFamily="34" charset="0"/>
                        </a:rPr>
                        <a:t>moˈmata</a:t>
                      </a:r>
                      <a:r>
                        <a:rPr lang="en-US" sz="28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a:r>
                        <a:rPr lang="en-US" sz="2800" dirty="0"/>
                        <a:t>[</a:t>
                      </a:r>
                      <a:r>
                        <a:rPr lang="en-US" sz="2800" dirty="0" err="1"/>
                        <a:t>ma</a:t>
                      </a:r>
                      <a:r>
                        <a:rPr lang="en-US" sz="2800" b="0" i="0" u="none" strike="noStrike" dirty="0" err="1">
                          <a:solidFill>
                            <a:srgbClr val="000000"/>
                          </a:solidFill>
                          <a:effectLst/>
                          <a:latin typeface="Calibri" panose="020F0502020204030204" pitchFamily="34" charset="0"/>
                        </a:rPr>
                        <a:t>ˈ</a:t>
                      </a:r>
                      <a:r>
                        <a:rPr lang="en-US" sz="2800" dirty="0" err="1"/>
                        <a:t>mata</a:t>
                      </a:r>
                      <a:r>
                        <a:rPr lang="en-US" sz="2800" dirty="0"/>
                        <a:t>]</a:t>
                      </a:r>
                      <a:endParaRPr lang="en-CY" sz="2800" dirty="0"/>
                    </a:p>
                  </a:txBody>
                  <a:tcPr/>
                </a:tc>
                <a:tc>
                  <a:txBody>
                    <a:bodyPr/>
                    <a:lstStyle/>
                    <a:p>
                      <a:pPr algn="ctr"/>
                      <a:r>
                        <a:rPr lang="en-US" sz="2800" dirty="0"/>
                        <a:t>[</a:t>
                      </a:r>
                      <a:r>
                        <a:rPr lang="en-US" sz="2800" dirty="0" err="1"/>
                        <a:t>ka</a:t>
                      </a:r>
                      <a:r>
                        <a:rPr lang="en-US" sz="2800" b="0" i="0" u="none" strike="noStrike" dirty="0" err="1">
                          <a:solidFill>
                            <a:srgbClr val="000000"/>
                          </a:solidFill>
                          <a:effectLst/>
                          <a:latin typeface="Calibri" panose="020F0502020204030204" pitchFamily="34" charset="0"/>
                        </a:rPr>
                        <a:t>ˈ</a:t>
                      </a:r>
                      <a:r>
                        <a:rPr lang="en-US" sz="2800" dirty="0" err="1"/>
                        <a:t>mata</a:t>
                      </a:r>
                      <a:r>
                        <a:rPr lang="en-US" sz="2800" dirty="0"/>
                        <a:t>]</a:t>
                      </a:r>
                      <a:endParaRPr lang="en-CY" sz="2800" dirty="0"/>
                    </a:p>
                  </a:txBody>
                  <a:tcPr/>
                </a:tc>
                <a:tc>
                  <a:txBody>
                    <a:bodyPr/>
                    <a:lstStyle/>
                    <a:p>
                      <a:pPr algn="ctr"/>
                      <a:r>
                        <a:rPr lang="en-US" sz="2800" dirty="0"/>
                        <a:t>1</a:t>
                      </a:r>
                      <a:endParaRPr lang="en-CY" sz="2800" dirty="0"/>
                    </a:p>
                  </a:txBody>
                  <a:tcPr/>
                </a:tc>
                <a:extLst>
                  <a:ext uri="{0D108BD9-81ED-4DB2-BD59-A6C34878D82A}">
                    <a16:rowId xmlns:a16="http://schemas.microsoft.com/office/drawing/2014/main" val="2350205617"/>
                  </a:ext>
                </a:extLst>
              </a:tr>
              <a:tr h="370840">
                <a:tc>
                  <a:txBody>
                    <a:bodyPr/>
                    <a:lstStyle/>
                    <a:p>
                      <a:pPr algn="ctr"/>
                      <a:r>
                        <a:rPr lang="en-US" sz="2800" dirty="0">
                          <a:highlight>
                            <a:srgbClr val="FFFF00"/>
                          </a:highlight>
                        </a:rPr>
                        <a:t>[</a:t>
                      </a:r>
                      <a:r>
                        <a:rPr lang="en-US" sz="2800" dirty="0" err="1">
                          <a:highlight>
                            <a:srgbClr val="FFFF00"/>
                          </a:highlight>
                        </a:rPr>
                        <a:t>ba</a:t>
                      </a:r>
                      <a:r>
                        <a:rPr lang="en-US" sz="2800" b="0" i="0" u="none" strike="noStrike" dirty="0" err="1">
                          <a:solidFill>
                            <a:srgbClr val="000000"/>
                          </a:solidFill>
                          <a:effectLst/>
                          <a:highlight>
                            <a:srgbClr val="FFFF00"/>
                          </a:highlight>
                          <a:latin typeface="Calibri" panose="020F0502020204030204" pitchFamily="34" charset="0"/>
                        </a:rPr>
                        <a:t>ˈ</a:t>
                      </a:r>
                      <a:r>
                        <a:rPr lang="en-US" sz="2800" dirty="0" err="1">
                          <a:highlight>
                            <a:srgbClr val="FFFF00"/>
                          </a:highlight>
                        </a:rPr>
                        <a:t>nana</a:t>
                      </a:r>
                      <a:r>
                        <a:rPr lang="en-US" sz="2800" dirty="0">
                          <a:highlight>
                            <a:srgbClr val="FFFF00"/>
                          </a:highlight>
                        </a:rPr>
                        <a:t>]</a:t>
                      </a:r>
                      <a:endParaRPr lang="en-CY" sz="2800" dirty="0">
                        <a:highlight>
                          <a:srgbClr val="FFFF00"/>
                        </a:highlight>
                      </a:endParaRPr>
                    </a:p>
                  </a:txBody>
                  <a:tcPr/>
                </a:tc>
                <a:tc>
                  <a:txBody>
                    <a:bodyPr/>
                    <a:lstStyle/>
                    <a:p>
                      <a:pPr algn="ctr" fontAlgn="ctr"/>
                      <a:r>
                        <a:rPr lang="en-US" sz="2800" b="0" i="0" u="none" strike="noStrike" dirty="0">
                          <a:solidFill>
                            <a:srgbClr val="000000"/>
                          </a:solidFill>
                          <a:effectLst/>
                          <a:latin typeface="Calibri" panose="020F0502020204030204" pitchFamily="34" charset="0"/>
                        </a:rPr>
                        <a:t>[</a:t>
                      </a:r>
                      <a:r>
                        <a:rPr lang="en-US" sz="2800" b="0" i="0" u="none" strike="noStrike" dirty="0" err="1">
                          <a:solidFill>
                            <a:srgbClr val="000000"/>
                          </a:solidFill>
                          <a:effectLst/>
                          <a:latin typeface="Calibri" panose="020F0502020204030204" pitchFamily="34" charset="0"/>
                        </a:rPr>
                        <a:t>na'nana</a:t>
                      </a:r>
                      <a:r>
                        <a:rPr lang="en-US" sz="2800" b="0" i="0" u="none" strike="noStrike" dirty="0">
                          <a:solidFill>
                            <a:srgbClr val="000000"/>
                          </a:solidFill>
                          <a:effectLst/>
                          <a:latin typeface="Calibri" panose="020F0502020204030204" pitchFamily="34" charset="0"/>
                        </a:rPr>
                        <a:t>], </a:t>
                      </a:r>
                    </a:p>
                  </a:txBody>
                  <a:tcPr marL="6350" marR="6350" marT="6350" marB="0" anchor="ctr"/>
                </a:tc>
                <a:tc>
                  <a:txBody>
                    <a:bodyPr/>
                    <a:lstStyle/>
                    <a:p>
                      <a:pPr algn="ctr"/>
                      <a:r>
                        <a:rPr lang="en-US" sz="2800" dirty="0"/>
                        <a:t>[</a:t>
                      </a:r>
                      <a:r>
                        <a:rPr lang="en-US" sz="2800" dirty="0" err="1"/>
                        <a:t>na</a:t>
                      </a:r>
                      <a:r>
                        <a:rPr lang="en-US" sz="2800" b="0" i="0" u="none" strike="noStrike" dirty="0" err="1">
                          <a:solidFill>
                            <a:srgbClr val="000000"/>
                          </a:solidFill>
                          <a:effectLst/>
                          <a:latin typeface="Calibri" panose="020F0502020204030204" pitchFamily="34" charset="0"/>
                        </a:rPr>
                        <a:t>ˈ</a:t>
                      </a:r>
                      <a:r>
                        <a:rPr lang="en-US" sz="2800" dirty="0" err="1"/>
                        <a:t>nana</a:t>
                      </a:r>
                      <a:r>
                        <a:rPr lang="en-US" sz="2800" dirty="0"/>
                        <a:t>]</a:t>
                      </a:r>
                      <a:endParaRPr lang="en-CY" sz="2800" dirty="0"/>
                    </a:p>
                  </a:txBody>
                  <a:tcPr/>
                </a:tc>
                <a:tc>
                  <a:txBody>
                    <a:bodyPr/>
                    <a:lstStyle/>
                    <a:p>
                      <a:pPr algn="ctr"/>
                      <a:r>
                        <a:rPr lang="en-US" sz="2800" dirty="0"/>
                        <a:t>[</a:t>
                      </a:r>
                      <a:r>
                        <a:rPr lang="en-US" sz="2800" dirty="0" err="1"/>
                        <a:t>na</a:t>
                      </a:r>
                      <a:r>
                        <a:rPr lang="en-US" sz="2800" b="0" i="0" u="none" strike="noStrike" dirty="0" err="1">
                          <a:solidFill>
                            <a:srgbClr val="000000"/>
                          </a:solidFill>
                          <a:effectLst/>
                          <a:latin typeface="Calibri" panose="020F0502020204030204" pitchFamily="34" charset="0"/>
                        </a:rPr>
                        <a:t>ˈn</a:t>
                      </a:r>
                      <a:r>
                        <a:rPr lang="en-US" sz="2800" dirty="0" err="1"/>
                        <a:t>ana</a:t>
                      </a:r>
                      <a:r>
                        <a:rPr lang="en-US" sz="2800" dirty="0"/>
                        <a:t>]</a:t>
                      </a:r>
                      <a:endParaRPr lang="en-CY" sz="2800" dirty="0"/>
                    </a:p>
                  </a:txBody>
                  <a:tcPr/>
                </a:tc>
                <a:tc>
                  <a:txBody>
                    <a:bodyPr/>
                    <a:lstStyle/>
                    <a:p>
                      <a:pPr algn="ctr"/>
                      <a:r>
                        <a:rPr lang="en-US" sz="2800" dirty="0"/>
                        <a:t>0</a:t>
                      </a:r>
                      <a:endParaRPr lang="en-CY" sz="2800" dirty="0"/>
                    </a:p>
                  </a:txBody>
                  <a:tcPr/>
                </a:tc>
                <a:extLst>
                  <a:ext uri="{0D108BD9-81ED-4DB2-BD59-A6C34878D82A}">
                    <a16:rowId xmlns:a16="http://schemas.microsoft.com/office/drawing/2014/main" val="1596210943"/>
                  </a:ext>
                </a:extLst>
              </a:tr>
              <a:tr h="370840">
                <a:tc>
                  <a:txBody>
                    <a:bodyPr/>
                    <a:lstStyle/>
                    <a:p>
                      <a:pPr algn="ctr"/>
                      <a:r>
                        <a:rPr lang="en-US" sz="2800" dirty="0">
                          <a:highlight>
                            <a:srgbClr val="FFFF00"/>
                          </a:highlight>
                        </a:rPr>
                        <a:t>[</a:t>
                      </a:r>
                      <a:r>
                        <a:rPr lang="en-US" sz="2800" dirty="0" err="1">
                          <a:highlight>
                            <a:srgbClr val="FFFF00"/>
                          </a:highlight>
                        </a:rPr>
                        <a:t>kangu</a:t>
                      </a:r>
                      <a:r>
                        <a:rPr lang="en-US" sz="2800" b="0" i="0" u="none" strike="noStrike" dirty="0" err="1">
                          <a:solidFill>
                            <a:srgbClr val="000000"/>
                          </a:solidFill>
                          <a:effectLst/>
                          <a:highlight>
                            <a:srgbClr val="FFFF00"/>
                          </a:highlight>
                          <a:latin typeface="Calibri" panose="020F0502020204030204" pitchFamily="34" charset="0"/>
                        </a:rPr>
                        <a:t>ˈ</a:t>
                      </a:r>
                      <a:r>
                        <a:rPr lang="en-US" sz="2800" dirty="0" err="1">
                          <a:highlight>
                            <a:srgbClr val="FFFF00"/>
                          </a:highlight>
                        </a:rPr>
                        <a:t>ro</a:t>
                      </a:r>
                      <a:r>
                        <a:rPr lang="en-US" sz="2800" dirty="0">
                          <a:highlight>
                            <a:srgbClr val="FFFF00"/>
                          </a:highlight>
                        </a:rPr>
                        <a:t>]</a:t>
                      </a:r>
                      <a:endParaRPr lang="en-CY" sz="2800" dirty="0">
                        <a:highlight>
                          <a:srgbClr val="FFFF00"/>
                        </a:highlight>
                      </a:endParaRPr>
                    </a:p>
                  </a:txBody>
                  <a:tcPr/>
                </a:tc>
                <a:tc>
                  <a:txBody>
                    <a:bodyPr/>
                    <a:lstStyle/>
                    <a:p>
                      <a:pPr algn="ctr"/>
                      <a:r>
                        <a:rPr lang="en-US" sz="2800" dirty="0"/>
                        <a:t>[</a:t>
                      </a:r>
                      <a:r>
                        <a:rPr lang="en-US" sz="2800" dirty="0" err="1"/>
                        <a:t>ato</a:t>
                      </a:r>
                      <a:r>
                        <a:rPr lang="en-US" sz="2800" b="0" i="0" u="none" strike="noStrike" dirty="0" err="1">
                          <a:solidFill>
                            <a:srgbClr val="000000"/>
                          </a:solidFill>
                          <a:effectLst/>
                          <a:latin typeface="Calibri" panose="020F0502020204030204" pitchFamily="34" charset="0"/>
                        </a:rPr>
                        <a:t>ˈ</a:t>
                      </a:r>
                      <a:r>
                        <a:rPr lang="en-US" sz="2800" dirty="0" err="1"/>
                        <a:t>ro</a:t>
                      </a:r>
                      <a:r>
                        <a:rPr lang="en-US" sz="2800" dirty="0"/>
                        <a:t>]</a:t>
                      </a:r>
                      <a:endParaRPr lang="en-CY" sz="2800" dirty="0"/>
                    </a:p>
                  </a:txBody>
                  <a:tcPr/>
                </a:tc>
                <a:tc>
                  <a:txBody>
                    <a:bodyPr/>
                    <a:lstStyle/>
                    <a:p>
                      <a:pPr algn="ctr"/>
                      <a:r>
                        <a:rPr lang="en-US" sz="2800" dirty="0"/>
                        <a:t>[</a:t>
                      </a:r>
                      <a:r>
                        <a:rPr lang="en-US" sz="2800" dirty="0" err="1"/>
                        <a:t>tantu</a:t>
                      </a:r>
                      <a:r>
                        <a:rPr lang="en-US" sz="2800" b="0" i="0" u="none" strike="noStrike" dirty="0" err="1">
                          <a:solidFill>
                            <a:srgbClr val="000000"/>
                          </a:solidFill>
                          <a:effectLst/>
                          <a:latin typeface="Calibri" panose="020F0502020204030204" pitchFamily="34" charset="0"/>
                        </a:rPr>
                        <a:t>ˈ</a:t>
                      </a:r>
                      <a:r>
                        <a:rPr lang="en-US" sz="2800" dirty="0" err="1"/>
                        <a:t>ro</a:t>
                      </a:r>
                      <a:r>
                        <a:rPr lang="en-US" sz="2800" dirty="0"/>
                        <a:t>]</a:t>
                      </a:r>
                      <a:endParaRPr lang="en-CY" sz="2800" dirty="0"/>
                    </a:p>
                  </a:txBody>
                  <a:tcPr/>
                </a:tc>
                <a:tc>
                  <a:txBody>
                    <a:bodyPr/>
                    <a:lstStyle/>
                    <a:p>
                      <a:pPr algn="ctr"/>
                      <a:r>
                        <a:rPr lang="en-US" sz="2800" dirty="0"/>
                        <a:t>[</a:t>
                      </a:r>
                      <a:r>
                        <a:rPr lang="en-US" sz="2800" dirty="0" err="1"/>
                        <a:t>angu</a:t>
                      </a:r>
                      <a:r>
                        <a:rPr lang="en-US" sz="2800" b="0" i="0" u="none" strike="noStrike" dirty="0" err="1">
                          <a:solidFill>
                            <a:srgbClr val="000000"/>
                          </a:solidFill>
                          <a:effectLst/>
                          <a:latin typeface="Calibri" panose="020F0502020204030204" pitchFamily="34" charset="0"/>
                        </a:rPr>
                        <a:t>ˈ</a:t>
                      </a:r>
                      <a:r>
                        <a:rPr lang="en-US" sz="2800" dirty="0" err="1"/>
                        <a:t>ro</a:t>
                      </a:r>
                      <a:r>
                        <a:rPr lang="en-US" sz="2800" dirty="0"/>
                        <a:t>]</a:t>
                      </a:r>
                      <a:endParaRPr lang="en-CY" sz="2800" dirty="0"/>
                    </a:p>
                  </a:txBody>
                  <a:tcPr/>
                </a:tc>
                <a:tc>
                  <a:txBody>
                    <a:bodyPr/>
                    <a:lstStyle/>
                    <a:p>
                      <a:pPr algn="ctr"/>
                      <a:r>
                        <a:rPr lang="en-US" sz="2800" dirty="0"/>
                        <a:t>1</a:t>
                      </a:r>
                      <a:endParaRPr lang="en-CY" sz="2800" dirty="0"/>
                    </a:p>
                  </a:txBody>
                  <a:tcPr/>
                </a:tc>
                <a:extLst>
                  <a:ext uri="{0D108BD9-81ED-4DB2-BD59-A6C34878D82A}">
                    <a16:rowId xmlns:a16="http://schemas.microsoft.com/office/drawing/2014/main" val="2153607233"/>
                  </a:ext>
                </a:extLst>
              </a:tr>
              <a:tr h="370840">
                <a:tc>
                  <a:txBody>
                    <a:bodyPr/>
                    <a:lstStyle/>
                    <a:p>
                      <a:pPr algn="ctr"/>
                      <a:r>
                        <a:rPr lang="en-US" sz="2800" dirty="0">
                          <a:highlight>
                            <a:srgbClr val="FFFF00"/>
                          </a:highlight>
                        </a:rPr>
                        <a:t>[</a:t>
                      </a:r>
                      <a:r>
                        <a:rPr lang="en-US" sz="2800" b="0" i="0" u="none" strike="noStrike" dirty="0">
                          <a:solidFill>
                            <a:srgbClr val="000000"/>
                          </a:solidFill>
                          <a:effectLst/>
                          <a:highlight>
                            <a:srgbClr val="FFFF00"/>
                          </a:highlight>
                          <a:latin typeface="Calibri" panose="020F0502020204030204" pitchFamily="34" charset="0"/>
                        </a:rPr>
                        <a:t>ˈ</a:t>
                      </a:r>
                      <a:r>
                        <a:rPr lang="en-US" sz="2800" dirty="0" err="1">
                          <a:highlight>
                            <a:srgbClr val="FFFF00"/>
                          </a:highlight>
                        </a:rPr>
                        <a:t>p:it:a</a:t>
                      </a:r>
                      <a:r>
                        <a:rPr lang="en-US" sz="2800" dirty="0">
                          <a:highlight>
                            <a:srgbClr val="FFFF00"/>
                          </a:highlight>
                        </a:rPr>
                        <a:t>]</a:t>
                      </a:r>
                      <a:endParaRPr lang="en-CY" sz="2800" dirty="0">
                        <a:highlight>
                          <a:srgbClr val="FFFF00"/>
                        </a:highlight>
                      </a:endParaRPr>
                    </a:p>
                  </a:txBody>
                  <a:tcPr/>
                </a:tc>
                <a:tc>
                  <a:txBody>
                    <a:bodyPr/>
                    <a:lstStyle/>
                    <a:p>
                      <a:pPr algn="ctr"/>
                      <a:r>
                        <a:rPr lang="en-US" sz="2800" dirty="0"/>
                        <a:t>[</a:t>
                      </a:r>
                      <a:r>
                        <a:rPr lang="en-US" sz="2800" b="0" i="0" u="none" strike="noStrike" dirty="0">
                          <a:solidFill>
                            <a:srgbClr val="000000"/>
                          </a:solidFill>
                          <a:effectLst/>
                          <a:latin typeface="Calibri" panose="020F0502020204030204" pitchFamily="34" charset="0"/>
                        </a:rPr>
                        <a:t>ˈ</a:t>
                      </a:r>
                      <a:r>
                        <a:rPr lang="en-US" sz="2800" dirty="0" err="1"/>
                        <a:t>ita</a:t>
                      </a:r>
                      <a:r>
                        <a:rPr lang="en-US" sz="2800" dirty="0"/>
                        <a:t>]</a:t>
                      </a:r>
                      <a:endParaRPr lang="en-CY" sz="2800" dirty="0"/>
                    </a:p>
                  </a:txBody>
                  <a:tcPr/>
                </a:tc>
                <a:tc>
                  <a:txBody>
                    <a:bodyPr/>
                    <a:lstStyle/>
                    <a:p>
                      <a:pPr algn="ctr"/>
                      <a:r>
                        <a:rPr lang="en-US" sz="2800" dirty="0"/>
                        <a:t>[</a:t>
                      </a:r>
                      <a:r>
                        <a:rPr lang="en-US" sz="2800" b="0" i="0" u="none" strike="noStrike" dirty="0">
                          <a:solidFill>
                            <a:srgbClr val="000000"/>
                          </a:solidFill>
                          <a:effectLst/>
                          <a:latin typeface="Calibri" panose="020F0502020204030204" pitchFamily="34" charset="0"/>
                        </a:rPr>
                        <a:t>ˈ</a:t>
                      </a:r>
                      <a:r>
                        <a:rPr lang="en-US" sz="2800" dirty="0" err="1"/>
                        <a:t>mita</a:t>
                      </a:r>
                      <a:r>
                        <a:rPr lang="en-US" sz="2800" dirty="0"/>
                        <a:t>]</a:t>
                      </a:r>
                      <a:endParaRPr lang="en-CY" sz="2800" dirty="0"/>
                    </a:p>
                  </a:txBody>
                  <a:tcPr/>
                </a:tc>
                <a:tc>
                  <a:txBody>
                    <a:bodyPr/>
                    <a:lstStyle/>
                    <a:p>
                      <a:pPr algn="ctr"/>
                      <a:r>
                        <a:rPr lang="en-US" sz="2800" dirty="0"/>
                        <a:t>[</a:t>
                      </a:r>
                      <a:r>
                        <a:rPr lang="en-US" sz="2800" b="0" i="0" u="none" strike="noStrike" dirty="0">
                          <a:solidFill>
                            <a:srgbClr val="000000"/>
                          </a:solidFill>
                          <a:effectLst/>
                          <a:latin typeface="Calibri" panose="020F0502020204030204" pitchFamily="34" charset="0"/>
                        </a:rPr>
                        <a:t>ˈ</a:t>
                      </a:r>
                      <a:r>
                        <a:rPr lang="en-US" sz="2800" dirty="0" err="1"/>
                        <a:t>tita</a:t>
                      </a:r>
                      <a:r>
                        <a:rPr lang="en-US" sz="2800" dirty="0"/>
                        <a:t>]</a:t>
                      </a:r>
                      <a:endParaRPr lang="en-CY" sz="2800" dirty="0"/>
                    </a:p>
                  </a:txBody>
                  <a:tcPr/>
                </a:tc>
                <a:tc>
                  <a:txBody>
                    <a:bodyPr/>
                    <a:lstStyle/>
                    <a:p>
                      <a:pPr algn="ctr"/>
                      <a:r>
                        <a:rPr lang="en-US" sz="2800" dirty="0"/>
                        <a:t>1</a:t>
                      </a:r>
                      <a:endParaRPr lang="en-CY" sz="2800" dirty="0"/>
                    </a:p>
                  </a:txBody>
                  <a:tcPr/>
                </a:tc>
                <a:extLst>
                  <a:ext uri="{0D108BD9-81ED-4DB2-BD59-A6C34878D82A}">
                    <a16:rowId xmlns:a16="http://schemas.microsoft.com/office/drawing/2014/main" val="4178430668"/>
                  </a:ext>
                </a:extLst>
              </a:tr>
            </a:tbl>
          </a:graphicData>
        </a:graphic>
      </p:graphicFrame>
    </p:spTree>
    <p:extLst>
      <p:ext uri="{BB962C8B-B14F-4D97-AF65-F5344CB8AC3E}">
        <p14:creationId xmlns:p14="http://schemas.microsoft.com/office/powerpoint/2010/main" val="17048962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Θέση περιεχομένου 1">
            <a:extLst>
              <a:ext uri="{FF2B5EF4-FFF2-40B4-BE49-F238E27FC236}">
                <a16:creationId xmlns:a16="http://schemas.microsoft.com/office/drawing/2014/main" id="{2D4933DC-F33C-4FFE-8A0F-D675C77C6E67}"/>
              </a:ext>
            </a:extLst>
          </p:cNvPr>
          <p:cNvGraphicFramePr>
            <a:graphicFrameLocks noGrp="1"/>
          </p:cNvGraphicFramePr>
          <p:nvPr>
            <p:ph idx="1"/>
            <p:extLst>
              <p:ext uri="{D42A27DB-BD31-4B8C-83A1-F6EECF244321}">
                <p14:modId xmlns:p14="http://schemas.microsoft.com/office/powerpoint/2010/main" val="918730681"/>
              </p:ext>
            </p:extLst>
          </p:nvPr>
        </p:nvGraphicFramePr>
        <p:xfrm>
          <a:off x="838200" y="2220006"/>
          <a:ext cx="9363636" cy="1208994"/>
        </p:xfrm>
        <a:graphic>
          <a:graphicData uri="http://schemas.openxmlformats.org/drawingml/2006/table">
            <a:tbl>
              <a:tblPr>
                <a:tableStyleId>{69CF1AB2-1976-4502-BF36-3FF5EA218861}</a:tableStyleId>
              </a:tblPr>
              <a:tblGrid>
                <a:gridCol w="2340909">
                  <a:extLst>
                    <a:ext uri="{9D8B030D-6E8A-4147-A177-3AD203B41FA5}">
                      <a16:colId xmlns:a16="http://schemas.microsoft.com/office/drawing/2014/main" val="1305778803"/>
                    </a:ext>
                  </a:extLst>
                </a:gridCol>
                <a:gridCol w="2340909">
                  <a:extLst>
                    <a:ext uri="{9D8B030D-6E8A-4147-A177-3AD203B41FA5}">
                      <a16:colId xmlns:a16="http://schemas.microsoft.com/office/drawing/2014/main" val="2563267882"/>
                    </a:ext>
                  </a:extLst>
                </a:gridCol>
                <a:gridCol w="2340909">
                  <a:extLst>
                    <a:ext uri="{9D8B030D-6E8A-4147-A177-3AD203B41FA5}">
                      <a16:colId xmlns:a16="http://schemas.microsoft.com/office/drawing/2014/main" val="1872388966"/>
                    </a:ext>
                  </a:extLst>
                </a:gridCol>
                <a:gridCol w="2340909">
                  <a:extLst>
                    <a:ext uri="{9D8B030D-6E8A-4147-A177-3AD203B41FA5}">
                      <a16:colId xmlns:a16="http://schemas.microsoft.com/office/drawing/2014/main" val="3068214699"/>
                    </a:ext>
                  </a:extLst>
                </a:gridCol>
              </a:tblGrid>
              <a:tr h="402998">
                <a:tc>
                  <a:txBody>
                    <a:bodyPr/>
                    <a:lstStyle/>
                    <a:p>
                      <a:r>
                        <a:rPr lang="en-US" b="1" dirty="0"/>
                        <a:t>Group</a:t>
                      </a:r>
                    </a:p>
                  </a:txBody>
                  <a:tcPr anchor="ctr"/>
                </a:tc>
                <a:tc>
                  <a:txBody>
                    <a:bodyPr/>
                    <a:lstStyle/>
                    <a:p>
                      <a:r>
                        <a:rPr lang="en-US" b="1"/>
                        <a:t>Mean (%)</a:t>
                      </a:r>
                    </a:p>
                  </a:txBody>
                  <a:tcPr anchor="ctr"/>
                </a:tc>
                <a:tc>
                  <a:txBody>
                    <a:bodyPr/>
                    <a:lstStyle/>
                    <a:p>
                      <a:r>
                        <a:rPr lang="en-US" b="1"/>
                        <a:t>SD</a:t>
                      </a:r>
                    </a:p>
                  </a:txBody>
                  <a:tcPr anchor="ctr"/>
                </a:tc>
                <a:tc>
                  <a:txBody>
                    <a:bodyPr/>
                    <a:lstStyle/>
                    <a:p>
                      <a:r>
                        <a:rPr lang="en-US" b="1" dirty="0"/>
                        <a:t>Min–Max</a:t>
                      </a:r>
                    </a:p>
                  </a:txBody>
                  <a:tcPr anchor="ctr"/>
                </a:tc>
                <a:extLst>
                  <a:ext uri="{0D108BD9-81ED-4DB2-BD59-A6C34878D82A}">
                    <a16:rowId xmlns:a16="http://schemas.microsoft.com/office/drawing/2014/main" val="3216085197"/>
                  </a:ext>
                </a:extLst>
              </a:tr>
              <a:tr h="402998">
                <a:tc>
                  <a:txBody>
                    <a:bodyPr/>
                    <a:lstStyle/>
                    <a:p>
                      <a:r>
                        <a:rPr lang="en-US" dirty="0"/>
                        <a:t>ASD/SSD (n=7)</a:t>
                      </a:r>
                    </a:p>
                  </a:txBody>
                  <a:tcPr anchor="ctr"/>
                </a:tc>
                <a:tc>
                  <a:txBody>
                    <a:bodyPr/>
                    <a:lstStyle/>
                    <a:p>
                      <a:r>
                        <a:rPr lang="en-US" b="1" dirty="0"/>
                        <a:t>66</a:t>
                      </a:r>
                      <a:r>
                        <a:rPr lang="el-GR" b="1" dirty="0"/>
                        <a:t>.5</a:t>
                      </a:r>
                    </a:p>
                  </a:txBody>
                  <a:tcPr anchor="ctr"/>
                </a:tc>
                <a:tc>
                  <a:txBody>
                    <a:bodyPr/>
                    <a:lstStyle/>
                    <a:p>
                      <a:r>
                        <a:rPr lang="en-US" b="1" dirty="0"/>
                        <a:t>20</a:t>
                      </a:r>
                      <a:endParaRPr lang="el-GR" b="1" dirty="0"/>
                    </a:p>
                  </a:txBody>
                  <a:tcPr anchor="ctr"/>
                </a:tc>
                <a:tc>
                  <a:txBody>
                    <a:bodyPr/>
                    <a:lstStyle/>
                    <a:p>
                      <a:r>
                        <a:rPr lang="el-GR" b="1" dirty="0"/>
                        <a:t>38–96</a:t>
                      </a:r>
                    </a:p>
                  </a:txBody>
                  <a:tcPr anchor="ctr"/>
                </a:tc>
                <a:extLst>
                  <a:ext uri="{0D108BD9-81ED-4DB2-BD59-A6C34878D82A}">
                    <a16:rowId xmlns:a16="http://schemas.microsoft.com/office/drawing/2014/main" val="3449316197"/>
                  </a:ext>
                </a:extLst>
              </a:tr>
              <a:tr h="402998">
                <a:tc>
                  <a:txBody>
                    <a:bodyPr/>
                    <a:lstStyle/>
                    <a:p>
                      <a:r>
                        <a:rPr lang="en-US" dirty="0"/>
                        <a:t>TD (n=7)</a:t>
                      </a:r>
                    </a:p>
                  </a:txBody>
                  <a:tcPr anchor="ctr"/>
                </a:tc>
                <a:tc>
                  <a:txBody>
                    <a:bodyPr/>
                    <a:lstStyle/>
                    <a:p>
                      <a:r>
                        <a:rPr lang="en-US" b="1" dirty="0"/>
                        <a:t>3</a:t>
                      </a:r>
                      <a:endParaRPr lang="el-GR" b="1" dirty="0"/>
                    </a:p>
                  </a:txBody>
                  <a:tcPr anchor="ctr"/>
                </a:tc>
                <a:tc>
                  <a:txBody>
                    <a:bodyPr/>
                    <a:lstStyle/>
                    <a:p>
                      <a:r>
                        <a:rPr lang="en-US" b="1" dirty="0"/>
                        <a:t>1</a:t>
                      </a:r>
                      <a:endParaRPr lang="el-GR" b="1" dirty="0"/>
                    </a:p>
                  </a:txBody>
                  <a:tcPr anchor="ctr"/>
                </a:tc>
                <a:tc>
                  <a:txBody>
                    <a:bodyPr/>
                    <a:lstStyle/>
                    <a:p>
                      <a:r>
                        <a:rPr lang="el-GR" b="1" dirty="0"/>
                        <a:t>0–</a:t>
                      </a:r>
                      <a:r>
                        <a:rPr lang="en-US" b="1" dirty="0"/>
                        <a:t>8</a:t>
                      </a:r>
                      <a:endParaRPr lang="el-GR" b="1" dirty="0"/>
                    </a:p>
                  </a:txBody>
                  <a:tcPr anchor="ctr"/>
                </a:tc>
                <a:extLst>
                  <a:ext uri="{0D108BD9-81ED-4DB2-BD59-A6C34878D82A}">
                    <a16:rowId xmlns:a16="http://schemas.microsoft.com/office/drawing/2014/main" val="1676473197"/>
                  </a:ext>
                </a:extLst>
              </a:tr>
            </a:tbl>
          </a:graphicData>
        </a:graphic>
      </p:graphicFrame>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a:defRPr/>
            </a:pPr>
            <a:r>
              <a:rPr lang="en-US" sz="2800" dirty="0">
                <a:solidFill>
                  <a:schemeClr val="bg1"/>
                </a:solidFill>
              </a:rPr>
              <a:t>Results  [1]</a:t>
            </a:r>
            <a:r>
              <a:rPr lang="en-US" sz="2800" b="1" dirty="0"/>
              <a:t> </a:t>
            </a:r>
            <a:r>
              <a:rPr lang="en-US" sz="2800" dirty="0">
                <a:solidFill>
                  <a:schemeClr val="bg1"/>
                </a:solidFill>
              </a:rPr>
              <a:t> Group Comparison – Inconsistency Scores</a:t>
            </a:r>
            <a:endParaRPr lang="en-US" sz="2800" dirty="0">
              <a:solidFill>
                <a:prstClr val="white"/>
              </a:solidFill>
              <a:ea typeface="Roboto Slab" pitchFamily="2" charset="0"/>
            </a:endParaRPr>
          </a:p>
        </p:txBody>
      </p:sp>
      <p:sp>
        <p:nvSpPr>
          <p:cNvPr id="7" name="TextBox 6">
            <a:extLst>
              <a:ext uri="{FF2B5EF4-FFF2-40B4-BE49-F238E27FC236}">
                <a16:creationId xmlns:a16="http://schemas.microsoft.com/office/drawing/2014/main" id="{611F49FF-9ED9-C4FA-4D88-10604BFA56B4}"/>
              </a:ext>
            </a:extLst>
          </p:cNvPr>
          <p:cNvSpPr txBox="1"/>
          <p:nvPr/>
        </p:nvSpPr>
        <p:spPr>
          <a:xfrm>
            <a:off x="838200" y="4381034"/>
            <a:ext cx="7772400" cy="1938992"/>
          </a:xfrm>
          <a:prstGeom prst="rect">
            <a:avLst/>
          </a:prstGeom>
          <a:noFill/>
        </p:spPr>
        <p:txBody>
          <a:bodyPr wrap="square">
            <a:spAutoFit/>
          </a:bodyPr>
          <a:lstStyle/>
          <a:p>
            <a:r>
              <a:rPr lang="en-US" sz="2000" b="1" dirty="0"/>
              <a:t>Statistical Test</a:t>
            </a:r>
            <a:r>
              <a:rPr lang="en-US" sz="2000" dirty="0"/>
              <a:t>: </a:t>
            </a:r>
            <a:r>
              <a:rPr lang="en-US" sz="2000" i="1" dirty="0"/>
              <a:t>Mann-Whitney U</a:t>
            </a:r>
            <a:r>
              <a:rPr lang="en-US" sz="2000" dirty="0"/>
              <a:t> = 49, </a:t>
            </a:r>
            <a:r>
              <a:rPr lang="en-US" sz="2000" i="1" dirty="0"/>
              <a:t>p</a:t>
            </a:r>
            <a:r>
              <a:rPr lang="en-US" sz="2000" dirty="0"/>
              <a:t> &lt; 0.01 9(</a:t>
            </a:r>
            <a:r>
              <a:rPr lang="en-US" sz="2000" b="1" dirty="0"/>
              <a:t>Significant</a:t>
            </a:r>
            <a:r>
              <a:rPr lang="en-US" sz="2000" dirty="0"/>
              <a:t>) </a:t>
            </a:r>
          </a:p>
          <a:p>
            <a:endParaRPr lang="en-US" sz="2000" dirty="0"/>
          </a:p>
          <a:p>
            <a:r>
              <a:rPr lang="en-US" sz="2000" b="1" dirty="0"/>
              <a:t>Scores differed significantly between the ASD group (median = 0.64, IQR 0.56–0.78) and the TD group (median = 0.00, IQR 0.00–0.0625) as determined by a two-tailed Mann–Whitney U test (</a:t>
            </a:r>
            <a:r>
              <a:rPr lang="en-US" sz="2000" b="1" i="1" dirty="0"/>
              <a:t>U</a:t>
            </a:r>
            <a:r>
              <a:rPr lang="en-US" sz="2000" b="1" dirty="0"/>
              <a:t> = 49.0, </a:t>
            </a:r>
            <a:r>
              <a:rPr lang="en-US" sz="2000" b="1" i="1" dirty="0"/>
              <a:t>p</a:t>
            </a:r>
            <a:r>
              <a:rPr lang="en-US" sz="2000" b="1" dirty="0"/>
              <a:t> = 0.0019). The ASD group exhibited consistently higher values.</a:t>
            </a:r>
            <a:endParaRPr lang="el-GR" sz="2000" b="1" dirty="0"/>
          </a:p>
        </p:txBody>
      </p:sp>
    </p:spTree>
    <p:extLst>
      <p:ext uri="{BB962C8B-B14F-4D97-AF65-F5344CB8AC3E}">
        <p14:creationId xmlns:p14="http://schemas.microsoft.com/office/powerpoint/2010/main" val="6844044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a:defRPr/>
            </a:pPr>
            <a:r>
              <a:rPr lang="en-US" sz="2800" dirty="0">
                <a:solidFill>
                  <a:schemeClr val="bg1"/>
                </a:solidFill>
              </a:rPr>
              <a:t>Figure 1</a:t>
            </a:r>
            <a:endParaRPr lang="en-US" sz="2800" dirty="0">
              <a:solidFill>
                <a:prstClr val="white"/>
              </a:solidFill>
              <a:ea typeface="Roboto Slab" pitchFamily="2" charset="0"/>
            </a:endParaRPr>
          </a:p>
        </p:txBody>
      </p:sp>
      <p:sp>
        <p:nvSpPr>
          <p:cNvPr id="2" name="Rectangle 1">
            <a:extLst>
              <a:ext uri="{FF2B5EF4-FFF2-40B4-BE49-F238E27FC236}">
                <a16:creationId xmlns:a16="http://schemas.microsoft.com/office/drawing/2014/main" id="{9D517274-9788-415A-90B0-20B553E26DC5}"/>
              </a:ext>
            </a:extLst>
          </p:cNvPr>
          <p:cNvSpPr>
            <a:spLocks noChangeArrowheads="1"/>
          </p:cNvSpPr>
          <p:nvPr/>
        </p:nvSpPr>
        <p:spPr bwMode="auto">
          <a:xfrm flipV="1">
            <a:off x="1810511" y="1329137"/>
            <a:ext cx="8558785" cy="4555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Y" altLang="en-CY" sz="800" b="0" i="0" u="none" strike="noStrike" cap="none" normalizeH="0" baseline="0" dirty="0">
                <a:ln>
                  <a:noFill/>
                </a:ln>
                <a:solidFill>
                  <a:schemeClr val="tx1"/>
                </a:solidFill>
                <a:effectLst/>
                <a:latin typeface="Arial" panose="020B0604020202020204" pitchFamily="34" charset="0"/>
              </a:rPr>
              <a:t>  </a:t>
            </a:r>
            <a:r>
              <a:rPr kumimoji="0" lang="en-CY" altLang="en-CY" sz="27000" b="0" i="0" u="none" strike="noStrike" cap="none" normalizeH="0" baseline="0" dirty="0">
                <a:ln>
                  <a:noFill/>
                </a:ln>
                <a:solidFill>
                  <a:schemeClr val="tx1"/>
                </a:solidFill>
                <a:effectLst/>
                <a:latin typeface="Arial" panose="020B0604020202020204" pitchFamily="34" charset="0"/>
              </a:rPr>
              <a:t> </a:t>
            </a:r>
            <a:endParaRPr kumimoji="0" lang="en-CY" altLang="en-CY"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CY" altLang="en-CY" sz="1800" b="0" i="0" u="none" strike="noStrike" cap="none" normalizeH="0" baseline="0" dirty="0">
              <a:ln>
                <a:noFill/>
              </a:ln>
              <a:solidFill>
                <a:schemeClr val="tx1"/>
              </a:solidFill>
              <a:effectLst/>
              <a:latin typeface="Arial" panose="020B0604020202020204" pitchFamily="34" charset="0"/>
            </a:endParaRPr>
          </a:p>
        </p:txBody>
      </p:sp>
      <p:graphicFrame>
        <p:nvGraphicFramePr>
          <p:cNvPr id="6" name="Chart 5">
            <a:extLst>
              <a:ext uri="{FF2B5EF4-FFF2-40B4-BE49-F238E27FC236}">
                <a16:creationId xmlns:a16="http://schemas.microsoft.com/office/drawing/2014/main" id="{06D6B338-0BAF-4033-BC95-1E18217E571B}"/>
              </a:ext>
            </a:extLst>
          </p:cNvPr>
          <p:cNvGraphicFramePr>
            <a:graphicFrameLocks/>
          </p:cNvGraphicFramePr>
          <p:nvPr>
            <p:extLst>
              <p:ext uri="{D42A27DB-BD31-4B8C-83A1-F6EECF244321}">
                <p14:modId xmlns:p14="http://schemas.microsoft.com/office/powerpoint/2010/main" val="873194257"/>
              </p:ext>
            </p:extLst>
          </p:nvPr>
        </p:nvGraphicFramePr>
        <p:xfrm>
          <a:off x="1810511" y="2057400"/>
          <a:ext cx="7352270" cy="382680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01404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2A2F2CF-CCD8-4354-8257-D24035BA2192}"/>
              </a:ext>
            </a:extLst>
          </p:cNvPr>
          <p:cNvSpPr>
            <a:spLocks noGrp="1"/>
          </p:cNvSpPr>
          <p:nvPr>
            <p:ph type="sldNum" sz="quarter" idx="12"/>
          </p:nvPr>
        </p:nvSpPr>
        <p:spPr/>
        <p:txBody>
          <a:bodyPr/>
          <a:lstStyle/>
          <a:p>
            <a:fld id="{4FAB73BC-B049-4115-A692-8D63A059BFB8}" type="slidenum">
              <a:rPr lang="en-US" smtClean="0"/>
              <a:pPr/>
              <a:t>2</a:t>
            </a:fld>
            <a:endParaRPr lang="en-US" dirty="0"/>
          </a:p>
        </p:txBody>
      </p:sp>
      <p:pic>
        <p:nvPicPr>
          <p:cNvPr id="1026" name="Picture 2" descr="TEΠΑΚ: Η πρώτη δημόσια Πανεπιστημιακή Κλινική Αποκατάστασης στην Κύπρο">
            <a:extLst>
              <a:ext uri="{FF2B5EF4-FFF2-40B4-BE49-F238E27FC236}">
                <a16:creationId xmlns:a16="http://schemas.microsoft.com/office/drawing/2014/main" id="{A7E5E339-EE14-4E59-86A5-B48700172ED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108364"/>
            <a:ext cx="4376601" cy="17839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Κλινική Αποκατάστασης: Δωρεάν υπηρεσίες στο κοινό από την πρώτη  Πανεπιστημιακή Κλινική της Κύπρου!">
            <a:extLst>
              <a:ext uri="{FF2B5EF4-FFF2-40B4-BE49-F238E27FC236}">
                <a16:creationId xmlns:a16="http://schemas.microsoft.com/office/drawing/2014/main" id="{2E1223B9-F74F-47C1-8792-8DD1EBFEDF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8748" y="1108364"/>
            <a:ext cx="4668252" cy="178397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Κλινική Αποκατάστασης: Δωρεάν υπηρεσίες στο κοινό από την πρώτη  Πανεπιστημιακή Κλινική της Κύπρου!">
            <a:extLst>
              <a:ext uri="{FF2B5EF4-FFF2-40B4-BE49-F238E27FC236}">
                <a16:creationId xmlns:a16="http://schemas.microsoft.com/office/drawing/2014/main" id="{634F0946-2471-495F-92B4-02DB850D34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7381" y="3675547"/>
            <a:ext cx="4404561" cy="289369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ΤΕΠΑΚ: Ολοκλήρωση νέου έργου στη Λεμεσό: Πανεπιστημιακή Κλινική  Αποκατάστασης">
            <a:extLst>
              <a:ext uri="{FF2B5EF4-FFF2-40B4-BE49-F238E27FC236}">
                <a16:creationId xmlns:a16="http://schemas.microsoft.com/office/drawing/2014/main" id="{D6678E99-4F06-4D50-B651-481D2F35DD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50593" y="3582561"/>
            <a:ext cx="4404561" cy="293103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F58D584-273C-4E64-93C9-1BA1B443BD9C}"/>
              </a:ext>
            </a:extLst>
          </p:cNvPr>
          <p:cNvSpPr txBox="1"/>
          <p:nvPr/>
        </p:nvSpPr>
        <p:spPr>
          <a:xfrm>
            <a:off x="677797" y="62954"/>
            <a:ext cx="10836405" cy="954107"/>
          </a:xfrm>
          <a:prstGeom prst="rect">
            <a:avLst/>
          </a:prstGeom>
          <a:solidFill>
            <a:schemeClr val="accent5">
              <a:lumMod val="75000"/>
            </a:schemeClr>
          </a:solidFill>
        </p:spPr>
        <p:txBody>
          <a:bodyPr wrap="square" rtlCol="0">
            <a:spAutoFit/>
          </a:bodyPr>
          <a:lstStyle/>
          <a:p>
            <a:pPr>
              <a:defRPr/>
            </a:pPr>
            <a:r>
              <a:rPr lang="en-US" sz="2800" dirty="0">
                <a:solidFill>
                  <a:schemeClr val="bg1"/>
                </a:solidFill>
              </a:rPr>
              <a:t>University rehabilitation clinic and research laboratories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ea typeface="Roboto Slab" pitchFamily="2" charset="0"/>
                <a:cs typeface="+mn-cs"/>
              </a:rPr>
              <a:t> </a:t>
            </a:r>
          </a:p>
        </p:txBody>
      </p:sp>
    </p:spTree>
    <p:extLst>
      <p:ext uri="{BB962C8B-B14F-4D97-AF65-F5344CB8AC3E}">
        <p14:creationId xmlns:p14="http://schemas.microsoft.com/office/powerpoint/2010/main" val="23856961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C8FF3-FC51-4D3F-B9E2-CEE0F2981717}"/>
              </a:ext>
            </a:extLst>
          </p:cNvPr>
          <p:cNvSpPr>
            <a:spLocks noGrp="1"/>
          </p:cNvSpPr>
          <p:nvPr>
            <p:ph idx="1"/>
          </p:nvPr>
        </p:nvSpPr>
        <p:spPr/>
        <p:txBody>
          <a:bodyPr>
            <a:normAutofit fontScale="92500"/>
          </a:bodyPr>
          <a:lstStyle/>
          <a:p>
            <a:pPr marL="0" indent="0">
              <a:buNone/>
            </a:pPr>
            <a:r>
              <a:rPr lang="en-US" b="1" dirty="0"/>
              <a:t>Variable Productions</a:t>
            </a:r>
            <a:r>
              <a:rPr lang="en-US" dirty="0"/>
              <a:t> (IPD hallmark)</a:t>
            </a:r>
          </a:p>
          <a:p>
            <a:r>
              <a:rPr lang="en-US" sz="3600" b="1" dirty="0"/>
              <a:t>Backing</a:t>
            </a:r>
            <a:r>
              <a:rPr lang="en-US" sz="3600" dirty="0"/>
              <a:t> (e.g., /t/ → /k/) → Severe in MIX</a:t>
            </a:r>
          </a:p>
          <a:p>
            <a:r>
              <a:rPr lang="en-US" sz="3600" b="1" dirty="0"/>
              <a:t>Vowel Assimilations</a:t>
            </a:r>
            <a:r>
              <a:rPr lang="en-US" sz="3600" dirty="0"/>
              <a:t> → [</a:t>
            </a:r>
            <a:r>
              <a:rPr lang="en-US" sz="3600" dirty="0" err="1"/>
              <a:t>t</a:t>
            </a:r>
            <a:r>
              <a:rPr lang="en-US" sz="3600" dirty="0" err="1">
                <a:solidFill>
                  <a:srgbClr val="FF0000"/>
                </a:solidFill>
              </a:rPr>
              <a:t>o</a:t>
            </a:r>
            <a:r>
              <a:rPr lang="en-US" sz="3600" dirty="0" err="1"/>
              <a:t>'mata</a:t>
            </a:r>
            <a:r>
              <a:rPr lang="en-US" sz="3600" dirty="0"/>
              <a:t>] → [</a:t>
            </a:r>
            <a:r>
              <a:rPr lang="en-US" sz="3600" dirty="0" err="1"/>
              <a:t>t</a:t>
            </a:r>
            <a:r>
              <a:rPr lang="en-US" sz="3600" dirty="0" err="1">
                <a:solidFill>
                  <a:srgbClr val="FF0000"/>
                </a:solidFill>
              </a:rPr>
              <a:t>a</a:t>
            </a:r>
            <a:r>
              <a:rPr lang="en-US" sz="3600" dirty="0" err="1"/>
              <a:t>'mata</a:t>
            </a:r>
            <a:r>
              <a:rPr lang="en-US" sz="3600" dirty="0"/>
              <a:t>]</a:t>
            </a:r>
          </a:p>
          <a:p>
            <a:r>
              <a:rPr lang="en-US" sz="3600" b="1" dirty="0"/>
              <a:t>Syllable Simplification</a:t>
            </a:r>
            <a:r>
              <a:rPr lang="en-US" sz="3600" dirty="0"/>
              <a:t> → Cluster and structure omissions</a:t>
            </a:r>
          </a:p>
          <a:p>
            <a:r>
              <a:rPr lang="en-US" sz="3600" b="1" dirty="0"/>
              <a:t>Regressive assimilation </a:t>
            </a:r>
            <a:r>
              <a:rPr lang="en-US" sz="3600" dirty="0"/>
              <a:t>such as [</a:t>
            </a:r>
            <a:r>
              <a:rPr lang="en-US" sz="3600" dirty="0" err="1">
                <a:solidFill>
                  <a:srgbClr val="FF0000"/>
                </a:solidFill>
              </a:rPr>
              <a:t>t</a:t>
            </a:r>
            <a:r>
              <a:rPr lang="en-US" sz="3600" dirty="0" err="1"/>
              <a:t>o'mata</a:t>
            </a:r>
            <a:r>
              <a:rPr lang="en-US" sz="3600" dirty="0"/>
              <a:t>] → [</a:t>
            </a:r>
            <a:r>
              <a:rPr lang="en-US" sz="3600" dirty="0" err="1">
                <a:solidFill>
                  <a:srgbClr val="FF0000"/>
                </a:solidFill>
              </a:rPr>
              <a:t>m</a:t>
            </a:r>
            <a:r>
              <a:rPr lang="en-US" sz="3600" dirty="0" err="1"/>
              <a:t>o</a:t>
            </a:r>
            <a:r>
              <a:rPr lang="en-US" sz="3600" dirty="0"/>
              <a:t> '</a:t>
            </a:r>
            <a:r>
              <a:rPr lang="en-US" sz="3600" dirty="0" err="1"/>
              <a:t>mata</a:t>
            </a:r>
            <a:r>
              <a:rPr lang="en-US" sz="3600" dirty="0"/>
              <a:t>]</a:t>
            </a:r>
          </a:p>
          <a:p>
            <a:r>
              <a:rPr lang="en-US" sz="3600" b="1" dirty="0"/>
              <a:t>Initial consonant deletion </a:t>
            </a:r>
            <a:r>
              <a:rPr lang="en-US" sz="3600" dirty="0"/>
              <a:t>such as [</a:t>
            </a:r>
            <a:r>
              <a:rPr lang="en-US" sz="3600" dirty="0" err="1">
                <a:solidFill>
                  <a:srgbClr val="FF0000"/>
                </a:solidFill>
              </a:rPr>
              <a:t>b</a:t>
            </a:r>
            <a:r>
              <a:rPr lang="en-US" sz="3600" dirty="0" err="1"/>
              <a:t>a'nana</a:t>
            </a:r>
            <a:r>
              <a:rPr lang="en-US" sz="3600" dirty="0"/>
              <a:t>] → [</a:t>
            </a:r>
            <a:r>
              <a:rPr lang="en-US" sz="3600" dirty="0" err="1"/>
              <a:t>a'nana</a:t>
            </a:r>
            <a:r>
              <a:rPr lang="en-US" sz="3600" dirty="0"/>
              <a:t>]</a:t>
            </a:r>
          </a:p>
          <a:p>
            <a:r>
              <a:rPr lang="en-US" sz="3600" b="1" dirty="0"/>
              <a:t>Stress Shifts</a:t>
            </a:r>
            <a:r>
              <a:rPr lang="en-US" sz="3600" dirty="0"/>
              <a:t> → Suggesting motor planning issues</a:t>
            </a:r>
          </a:p>
          <a:p>
            <a:endParaRPr lang="en-CY" dirty="0"/>
          </a:p>
        </p:txBody>
      </p:sp>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a:defRPr/>
            </a:pPr>
            <a:r>
              <a:rPr lang="en-US" sz="2800" dirty="0">
                <a:solidFill>
                  <a:schemeClr val="bg1"/>
                </a:solidFill>
              </a:rPr>
              <a:t>Results [2]</a:t>
            </a:r>
            <a:r>
              <a:rPr lang="en-US" sz="1100" b="1" dirty="0"/>
              <a:t> </a:t>
            </a:r>
            <a:r>
              <a:rPr lang="en-US" sz="2800" b="1" dirty="0">
                <a:solidFill>
                  <a:schemeClr val="bg1"/>
                </a:solidFill>
              </a:rPr>
              <a:t>Qualitative Error Patterns (ASD/SSD Group)</a:t>
            </a:r>
            <a:endParaRPr lang="en-US" sz="2800" dirty="0">
              <a:solidFill>
                <a:schemeClr val="bg1"/>
              </a:solidFill>
              <a:ea typeface="Roboto Slab" pitchFamily="2" charset="0"/>
            </a:endParaRPr>
          </a:p>
        </p:txBody>
      </p:sp>
    </p:spTree>
    <p:extLst>
      <p:ext uri="{BB962C8B-B14F-4D97-AF65-F5344CB8AC3E}">
        <p14:creationId xmlns:p14="http://schemas.microsoft.com/office/powerpoint/2010/main" val="20332494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C2D23D-17A4-D740-1D76-BDDBF1214951}"/>
            </a:ext>
          </a:extLst>
        </p:cNvPr>
        <p:cNvGrpSpPr/>
        <p:nvPr/>
      </p:nvGrpSpPr>
      <p:grpSpPr>
        <a:xfrm>
          <a:off x="0" y="0"/>
          <a:ext cx="0" cy="0"/>
          <a:chOff x="0" y="0"/>
          <a:chExt cx="0" cy="0"/>
        </a:xfrm>
      </p:grpSpPr>
      <p:graphicFrame>
        <p:nvGraphicFramePr>
          <p:cNvPr id="7" name="Content Placeholder 2">
            <a:extLst>
              <a:ext uri="{FF2B5EF4-FFF2-40B4-BE49-F238E27FC236}">
                <a16:creationId xmlns:a16="http://schemas.microsoft.com/office/drawing/2014/main" id="{297D7FBE-1BA0-F3E3-88E6-5EEF9F011323}"/>
              </a:ext>
            </a:extLst>
          </p:cNvPr>
          <p:cNvGraphicFramePr>
            <a:graphicFrameLocks noGrp="1"/>
          </p:cNvGraphicFramePr>
          <p:nvPr>
            <p:ph idx="1"/>
            <p:extLst>
              <p:ext uri="{D42A27DB-BD31-4B8C-83A1-F6EECF244321}">
                <p14:modId xmlns:p14="http://schemas.microsoft.com/office/powerpoint/2010/main" val="285075789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FD747712-BA1B-A6B2-B10C-B9E2C647FB2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71E69C99-5B8B-A402-7652-1013DE74583C}"/>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schemeClr val="bg1"/>
                </a:solidFill>
              </a:rPr>
              <a:t>Diagnostic Implications</a:t>
            </a:r>
            <a:endParaRPr lang="en-US" sz="2800" dirty="0">
              <a:solidFill>
                <a:schemeClr val="bg1"/>
              </a:solidFill>
              <a:ea typeface="Roboto Slab" pitchFamily="2" charset="0"/>
            </a:endParaRPr>
          </a:p>
        </p:txBody>
      </p:sp>
    </p:spTree>
    <p:extLst>
      <p:ext uri="{BB962C8B-B14F-4D97-AF65-F5344CB8AC3E}">
        <p14:creationId xmlns:p14="http://schemas.microsoft.com/office/powerpoint/2010/main" val="11285219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C11DDD-9677-9CE4-E411-DA05E0E665B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B3EC9E8-7BB5-7D0C-D244-97AD3350EF38}"/>
              </a:ext>
            </a:extLst>
          </p:cNvPr>
          <p:cNvSpPr>
            <a:spLocks noGrp="1"/>
          </p:cNvSpPr>
          <p:nvPr>
            <p:ph idx="1"/>
          </p:nvPr>
        </p:nvSpPr>
        <p:spPr/>
        <p:txBody>
          <a:bodyPr>
            <a:normAutofit fontScale="92500" lnSpcReduction="20000"/>
          </a:bodyPr>
          <a:lstStyle/>
          <a:p>
            <a:pPr>
              <a:buFont typeface="Arial" panose="020B0604020202020204" pitchFamily="34" charset="0"/>
              <a:buChar char="•"/>
            </a:pPr>
            <a:r>
              <a:rPr lang="en-US" dirty="0"/>
              <a:t>The results suggested that inconsistency might be a core speech characteristic in ASD and needs to be assessed as a </a:t>
            </a:r>
            <a:r>
              <a:rPr lang="en-US" dirty="0">
                <a:solidFill>
                  <a:srgbClr val="FF0000"/>
                </a:solidFill>
              </a:rPr>
              <a:t>distinct profile </a:t>
            </a:r>
          </a:p>
          <a:p>
            <a:r>
              <a:rPr lang="en-US" dirty="0"/>
              <a:t>TD children and those with IPD had different quantitative and qualitative error profiles, confirming IPD as a diagnostic category of SSD. </a:t>
            </a:r>
          </a:p>
          <a:p>
            <a:pPr>
              <a:buFont typeface="Arial" panose="020B0604020202020204" pitchFamily="34" charset="0"/>
              <a:buChar char="•"/>
            </a:pPr>
            <a:r>
              <a:rPr lang="en-US" dirty="0">
                <a:solidFill>
                  <a:srgbClr val="FF0000"/>
                </a:solidFill>
              </a:rPr>
              <a:t>Variable characteristics in terms of CAS versus IPD taxonomy</a:t>
            </a:r>
          </a:p>
          <a:p>
            <a:pPr>
              <a:buFont typeface="Arial" panose="020B0604020202020204" pitchFamily="34" charset="0"/>
              <a:buChar char="•"/>
            </a:pPr>
            <a:r>
              <a:rPr lang="en-US" dirty="0"/>
              <a:t>Align with Dodd’s framework that </a:t>
            </a:r>
            <a:r>
              <a:rPr lang="en-US" b="1" dirty="0"/>
              <a:t>atypical, variable errors</a:t>
            </a:r>
            <a:r>
              <a:rPr lang="en-US" dirty="0"/>
              <a:t> are diagnostic markers for planning/programming impairments</a:t>
            </a:r>
          </a:p>
          <a:p>
            <a:r>
              <a:rPr lang="en-US" dirty="0"/>
              <a:t>Words with more phonemes, syllables, and consonant clusters were vulnerable to inconsistency, but their frequency of occurrence had no effect</a:t>
            </a:r>
          </a:p>
          <a:p>
            <a:r>
              <a:rPr lang="en-US" dirty="0"/>
              <a:t>Within the SSD category,  children with suspected planning/programming deficits (CAS) presented with more vowel assimilations and stress shift across productions</a:t>
            </a:r>
          </a:p>
          <a:p>
            <a:pPr>
              <a:buFont typeface="Arial" panose="020B0604020202020204" pitchFamily="34" charset="0"/>
              <a:buChar char="•"/>
            </a:pPr>
            <a:endParaRPr lang="en-US" dirty="0"/>
          </a:p>
          <a:p>
            <a:endParaRPr lang="en-CY" dirty="0"/>
          </a:p>
        </p:txBody>
      </p:sp>
      <p:sp>
        <p:nvSpPr>
          <p:cNvPr id="4" name="Slide Number Placeholder 3">
            <a:extLst>
              <a:ext uri="{FF2B5EF4-FFF2-40B4-BE49-F238E27FC236}">
                <a16:creationId xmlns:a16="http://schemas.microsoft.com/office/drawing/2014/main" id="{2ADADEEA-410A-DAF0-0744-5800CF1347B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FD6BEE1D-7C1B-21B7-932F-B78C41CA7C98}"/>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schemeClr val="bg1"/>
                </a:solidFill>
              </a:rPr>
              <a:t>Overall findings</a:t>
            </a:r>
            <a:endParaRPr lang="en-US" sz="2800" dirty="0">
              <a:solidFill>
                <a:prstClr val="white"/>
              </a:solidFill>
              <a:ea typeface="Roboto Slab" pitchFamily="2" charset="0"/>
            </a:endParaRPr>
          </a:p>
        </p:txBody>
      </p:sp>
    </p:spTree>
    <p:extLst>
      <p:ext uri="{BB962C8B-B14F-4D97-AF65-F5344CB8AC3E}">
        <p14:creationId xmlns:p14="http://schemas.microsoft.com/office/powerpoint/2010/main" val="15821482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379363-B38D-4632-BB69-F4A24C568601}"/>
              </a:ext>
            </a:extLst>
          </p:cNvPr>
          <p:cNvSpPr>
            <a:spLocks noGrp="1"/>
          </p:cNvSpPr>
          <p:nvPr>
            <p:ph idx="1"/>
          </p:nvPr>
        </p:nvSpPr>
        <p:spPr>
          <a:xfrm>
            <a:off x="838200" y="1825624"/>
            <a:ext cx="10515600" cy="4418013"/>
          </a:xfrm>
        </p:spPr>
        <p:txBody>
          <a:bodyPr>
            <a:noAutofit/>
          </a:bodyPr>
          <a:lstStyle/>
          <a:p>
            <a:r>
              <a:rPr lang="en-US" sz="3200" dirty="0"/>
              <a:t>Does inconsistency decrease after intervention with therapy?</a:t>
            </a:r>
          </a:p>
          <a:p>
            <a:r>
              <a:rPr lang="en-US" sz="3200" dirty="0"/>
              <a:t>Does it differentiate SSD subtypes?</a:t>
            </a:r>
          </a:p>
          <a:p>
            <a:r>
              <a:rPr lang="en-US" sz="3200" dirty="0"/>
              <a:t> What are the most vulnerable words? (specificity and sensitivity)</a:t>
            </a:r>
          </a:p>
          <a:p>
            <a:r>
              <a:rPr lang="en-US" sz="3200" dirty="0"/>
              <a:t> How does inconsistency correlate with connected speech and ICS?</a:t>
            </a:r>
          </a:p>
          <a:p>
            <a:r>
              <a:rPr lang="en-US" sz="3200" dirty="0"/>
              <a:t>How does it surface cross-linguistically? </a:t>
            </a:r>
          </a:p>
          <a:p>
            <a:r>
              <a:rPr lang="en-US" sz="3200" dirty="0"/>
              <a:t>Similar sounding words across languages </a:t>
            </a:r>
            <a:endParaRPr lang="en-CY" sz="3200" dirty="0"/>
          </a:p>
        </p:txBody>
      </p:sp>
      <p:sp>
        <p:nvSpPr>
          <p:cNvPr id="4" name="Slide Number Placeholder 3">
            <a:extLst>
              <a:ext uri="{FF2B5EF4-FFF2-40B4-BE49-F238E27FC236}">
                <a16:creationId xmlns:a16="http://schemas.microsoft.com/office/drawing/2014/main" id="{FC4DC199-80C9-48C0-AC70-BFBC3FB0F30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E093839-7436-4833-A71A-B16A6D9FADE4}"/>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Future directions  </a:t>
            </a:r>
          </a:p>
        </p:txBody>
      </p:sp>
    </p:spTree>
    <p:extLst>
      <p:ext uri="{BB962C8B-B14F-4D97-AF65-F5344CB8AC3E}">
        <p14:creationId xmlns:p14="http://schemas.microsoft.com/office/powerpoint/2010/main" val="11753655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816DBD2-3650-474A-9605-DEB5BD1DD87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3074" name="Picture 2" descr="Saying THANK YOU!! | Coffee Connections | Columbus Ohio">
            <a:extLst>
              <a:ext uri="{FF2B5EF4-FFF2-40B4-BE49-F238E27FC236}">
                <a16:creationId xmlns:a16="http://schemas.microsoft.com/office/drawing/2014/main" id="{9BC7340C-A9B2-4EFD-B19D-8ABB7507AA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 y="0"/>
            <a:ext cx="120015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7402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432A1AC-7957-4346-A77A-B25529A68923}"/>
              </a:ext>
            </a:extLst>
          </p:cNvPr>
          <p:cNvSpPr>
            <a:spLocks noGrp="1"/>
          </p:cNvSpPr>
          <p:nvPr>
            <p:ph type="sldNum" sz="quarter" idx="12"/>
          </p:nvPr>
        </p:nvSpPr>
        <p:spPr/>
        <p:txBody>
          <a:bodyPr/>
          <a:lstStyle/>
          <a:p>
            <a:fld id="{4FAB73BC-B049-4115-A692-8D63A059BFB8}" type="slidenum">
              <a:rPr lang="en-US" smtClean="0"/>
              <a:t>25</a:t>
            </a:fld>
            <a:endParaRPr lang="en-US" dirty="0"/>
          </a:p>
        </p:txBody>
      </p:sp>
      <p:sp>
        <p:nvSpPr>
          <p:cNvPr id="4" name="Rectangle 1">
            <a:extLst>
              <a:ext uri="{FF2B5EF4-FFF2-40B4-BE49-F238E27FC236}">
                <a16:creationId xmlns:a16="http://schemas.microsoft.com/office/drawing/2014/main" id="{F9B555A8-B88F-42B9-923D-C41E49E18542}"/>
              </a:ext>
            </a:extLst>
          </p:cNvPr>
          <p:cNvSpPr>
            <a:spLocks noChangeArrowheads="1"/>
          </p:cNvSpPr>
          <p:nvPr/>
        </p:nvSpPr>
        <p:spPr bwMode="auto">
          <a:xfrm>
            <a:off x="838200" y="22621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Y" altLang="en-CY" sz="1800" b="0" i="0" u="none" strike="noStrike" cap="none" normalizeH="0" baseline="0" dirty="0">
                <a:ln>
                  <a:noFill/>
                </a:ln>
                <a:solidFill>
                  <a:schemeClr val="tx1"/>
                </a:solidFill>
                <a:effectLst/>
                <a:latin typeface="Arial" panose="020B0604020202020204" pitchFamily="34" charset="0"/>
              </a:rPr>
              <a:t>Results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Y" altLang="en-CY"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CY" altLang="en-CY" sz="1800" b="0" i="0" u="none" strike="noStrike" cap="none" normalizeH="0" baseline="0" dirty="0">
              <a:ln>
                <a:noFill/>
              </a:ln>
              <a:solidFill>
                <a:schemeClr val="tx1"/>
              </a:solidFill>
              <a:effectLst/>
              <a:latin typeface="Arial" panose="020B0604020202020204" pitchFamily="34" charset="0"/>
            </a:endParaRPr>
          </a:p>
        </p:txBody>
      </p:sp>
      <p:sp>
        <p:nvSpPr>
          <p:cNvPr id="5" name="Rectangle 4">
            <a:extLst>
              <a:ext uri="{FF2B5EF4-FFF2-40B4-BE49-F238E27FC236}">
                <a16:creationId xmlns:a16="http://schemas.microsoft.com/office/drawing/2014/main" id="{E2DDF8E1-26FA-4E5C-9E13-9E58EC4FE392}"/>
              </a:ext>
            </a:extLst>
          </p:cNvPr>
          <p:cNvSpPr/>
          <p:nvPr/>
        </p:nvSpPr>
        <p:spPr>
          <a:xfrm>
            <a:off x="3048000" y="2551837"/>
            <a:ext cx="6096000" cy="369332"/>
          </a:xfrm>
          <a:prstGeom prst="rect">
            <a:avLst/>
          </a:prstGeom>
        </p:spPr>
        <p:txBody>
          <a:bodyPr>
            <a:spAutoFit/>
          </a:bodyPr>
          <a:lstStyle/>
          <a:p>
            <a:r>
              <a:rPr lang="en-US" dirty="0"/>
              <a:t>.</a:t>
            </a:r>
            <a:endParaRPr lang="en-CY" dirty="0"/>
          </a:p>
        </p:txBody>
      </p:sp>
    </p:spTree>
    <p:extLst>
      <p:ext uri="{BB962C8B-B14F-4D97-AF65-F5344CB8AC3E}">
        <p14:creationId xmlns:p14="http://schemas.microsoft.com/office/powerpoint/2010/main" val="19501219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C8FF3-FC51-4D3F-B9E2-CEE0F2981717}"/>
              </a:ext>
            </a:extLst>
          </p:cNvPr>
          <p:cNvSpPr>
            <a:spLocks noGrp="1"/>
          </p:cNvSpPr>
          <p:nvPr>
            <p:ph idx="1"/>
          </p:nvPr>
        </p:nvSpPr>
        <p:spPr/>
        <p:txBody>
          <a:bodyPr>
            <a:normAutofit fontScale="77500" lnSpcReduction="20000"/>
          </a:bodyPr>
          <a:lstStyle/>
          <a:p>
            <a:r>
              <a:rPr lang="en-US" dirty="0"/>
              <a:t>To cite this article: Barbara Dodd, Beth McIntosh, Sharon Crosbie &amp; Alison Holm (2024) Diagnosing inconsistent phonological disorder: quantitative and qualitative measures, Clinical Linguistics &amp; Phonetics, 38:5, 453-476, DOI: 10.1080/02699206.2023.2224916</a:t>
            </a:r>
          </a:p>
          <a:p>
            <a:r>
              <a:rPr lang="en-US" dirty="0"/>
              <a:t>Assessment determined the proportions of words said consistently (i.e. the same across productions: all correct or with the same error) or inconsistently (i.e. differently across productions: at least one correct and one error or different errors in productions). Qualitative analyses examined error types and explored the effect of target words’ characteristics on inconsistency. Children with IPD produced 52% of words with different errors. While 56% of all phoneme errors were developmental (age appropriate or delayed), atypical errors typified inconsistency: default sounds and word structure errors. Words with more phonemes, syllables and consonant clusters were vulnerable to inconsistency, but their frequency of occurrence had no effect</a:t>
            </a:r>
          </a:p>
          <a:p>
            <a:r>
              <a:rPr lang="en-US" dirty="0"/>
              <a:t>TD children and those with IPD had different quantitative and qualitative error profiles, confirming IPD as a diagnostic category of SSD. Qualitative analyses supported the </a:t>
            </a:r>
            <a:r>
              <a:rPr lang="en-US" dirty="0" err="1"/>
              <a:t>hypothesised</a:t>
            </a:r>
            <a:r>
              <a:rPr lang="en-US" dirty="0"/>
              <a:t> deficit in phonological planning of words’ production for children with IPD.</a:t>
            </a:r>
            <a:endParaRPr lang="en-CY" dirty="0"/>
          </a:p>
        </p:txBody>
      </p:sp>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400043"/>
            <a:ext cx="10515600" cy="1255728"/>
          </a:xfrm>
          <a:prstGeom prst="rect">
            <a:avLst/>
          </a:prstGeom>
          <a:solidFill>
            <a:schemeClr val="accent5">
              <a:lumMod val="75000"/>
            </a:schemeClr>
          </a:solidFill>
        </p:spPr>
        <p:txBody>
          <a:bodyPr wrap="square" rtlCol="0">
            <a:spAutoFit/>
          </a:bodyPr>
          <a:lstStyle/>
          <a:p>
            <a:pPr lvl="0">
              <a:defRPr/>
            </a:pPr>
            <a:r>
              <a:rPr lang="en-US" sz="2800" dirty="0">
                <a:solidFill>
                  <a:schemeClr val="bg1"/>
                </a:solidFill>
              </a:rPr>
              <a:t>Differential Diagnostic Classification System (DDCS) categorizes Speech Sound Disorders (SSDs) [2]</a:t>
            </a:r>
            <a:br>
              <a:rPr lang="en-US" sz="2800" dirty="0">
                <a:solidFill>
                  <a:prstClr val="white"/>
                </a:solidFill>
                <a:ea typeface="Roboto Slab" pitchFamily="2" charset="0"/>
              </a:rPr>
            </a:br>
            <a:endParaRPr lang="en-US" sz="2800" dirty="0">
              <a:solidFill>
                <a:prstClr val="white"/>
              </a:solidFill>
              <a:ea typeface="Roboto Slab" pitchFamily="2" charset="0"/>
            </a:endParaRPr>
          </a:p>
        </p:txBody>
      </p:sp>
    </p:spTree>
    <p:extLst>
      <p:ext uri="{BB962C8B-B14F-4D97-AF65-F5344CB8AC3E}">
        <p14:creationId xmlns:p14="http://schemas.microsoft.com/office/powerpoint/2010/main" val="1308743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Content Placeholder 2">
            <a:extLst>
              <a:ext uri="{FF2B5EF4-FFF2-40B4-BE49-F238E27FC236}">
                <a16:creationId xmlns:a16="http://schemas.microsoft.com/office/drawing/2014/main" id="{B3D84BC2-8613-4B6A-B3AA-36D72B05AF50}"/>
              </a:ext>
            </a:extLst>
          </p:cNvPr>
          <p:cNvSpPr>
            <a:spLocks noGrp="1" noChangeArrowheads="1"/>
          </p:cNvSpPr>
          <p:nvPr>
            <p:ph idx="1"/>
          </p:nvPr>
        </p:nvSpPr>
        <p:spPr>
          <a:xfrm>
            <a:off x="1311442" y="1828799"/>
            <a:ext cx="10042358" cy="4605545"/>
          </a:xfrm>
        </p:spPr>
        <p:txBody>
          <a:bodyPr/>
          <a:lstStyle/>
          <a:p>
            <a:pPr marL="0" indent="0" algn="ctr">
              <a:buNone/>
              <a:defRPr/>
            </a:pPr>
            <a:r>
              <a:rPr lang="en-GB" altLang="en-US" b="1" u="sng" dirty="0">
                <a:solidFill>
                  <a:srgbClr val="FF0000"/>
                </a:solidFill>
              </a:rPr>
              <a:t>L</a:t>
            </a:r>
            <a:r>
              <a:rPr lang="en-GB" altLang="en-US" b="1" u="sng" dirty="0"/>
              <a:t>inguistic</a:t>
            </a:r>
            <a:r>
              <a:rPr lang="en-GB" altLang="en-US" b="1" u="sng" dirty="0">
                <a:solidFill>
                  <a:srgbClr val="FF0000"/>
                </a:solidFill>
              </a:rPr>
              <a:t> O</a:t>
            </a:r>
            <a:r>
              <a:rPr lang="en-GB" altLang="en-US" b="1" u="sng" dirty="0"/>
              <a:t>utcomes</a:t>
            </a:r>
            <a:r>
              <a:rPr lang="en-GB" altLang="en-US" b="1" u="sng" dirty="0">
                <a:solidFill>
                  <a:srgbClr val="FF0000"/>
                </a:solidFill>
              </a:rPr>
              <a:t> </a:t>
            </a:r>
            <a:r>
              <a:rPr lang="en-GB" altLang="en-US" b="1" u="sng" dirty="0"/>
              <a:t>&amp;</a:t>
            </a:r>
            <a:r>
              <a:rPr lang="en-GB" altLang="en-US" b="1" u="sng" dirty="0">
                <a:solidFill>
                  <a:srgbClr val="FF0000"/>
                </a:solidFill>
              </a:rPr>
              <a:t> G</a:t>
            </a:r>
            <a:r>
              <a:rPr lang="en-GB" altLang="en-US" b="1" u="sng" dirty="0"/>
              <a:t>rowth</a:t>
            </a:r>
            <a:r>
              <a:rPr lang="en-GB" altLang="en-US" b="1" u="sng" dirty="0">
                <a:solidFill>
                  <a:srgbClr val="FF0000"/>
                </a:solidFill>
              </a:rPr>
              <a:t> O</a:t>
            </a:r>
            <a:r>
              <a:rPr lang="en-GB" altLang="en-US" b="1" u="sng" dirty="0"/>
              <a:t>f</a:t>
            </a:r>
            <a:r>
              <a:rPr lang="en-GB" altLang="en-US" b="1" u="sng" dirty="0">
                <a:solidFill>
                  <a:srgbClr val="FF0000"/>
                </a:solidFill>
              </a:rPr>
              <a:t> S</a:t>
            </a:r>
            <a:r>
              <a:rPr lang="en-GB" altLang="en-US" b="1" u="sng" dirty="0"/>
              <a:t>peech</a:t>
            </a:r>
            <a:r>
              <a:rPr lang="en-GB" altLang="en-US" b="1" u="sng" dirty="0">
                <a:solidFill>
                  <a:srgbClr val="FF0000"/>
                </a:solidFill>
              </a:rPr>
              <a:t> (LOGOS)-sub projects</a:t>
            </a:r>
          </a:p>
          <a:p>
            <a:pPr marL="0" indent="0">
              <a:buFontTx/>
              <a:buAutoNum type="arabicPeriod"/>
              <a:defRPr/>
            </a:pPr>
            <a:r>
              <a:rPr lang="en-GB" altLang="en-US" sz="1600" dirty="0">
                <a:solidFill>
                  <a:srgbClr val="FF0000"/>
                </a:solidFill>
              </a:rPr>
              <a:t>As</a:t>
            </a:r>
            <a:r>
              <a:rPr lang="en-GB" altLang="en-US" sz="1600" dirty="0"/>
              <a:t>sessing   </a:t>
            </a:r>
            <a:r>
              <a:rPr lang="en-GB" altLang="en-US" sz="1600" dirty="0">
                <a:solidFill>
                  <a:srgbClr val="FF0000"/>
                </a:solidFill>
              </a:rPr>
              <a:t>P</a:t>
            </a:r>
            <a:r>
              <a:rPr lang="en-GB" altLang="en-US" sz="1600" dirty="0"/>
              <a:t>arameters </a:t>
            </a:r>
            <a:r>
              <a:rPr lang="en-GB" altLang="en-US" sz="1600" dirty="0">
                <a:solidFill>
                  <a:srgbClr val="FF0000"/>
                </a:solidFill>
              </a:rPr>
              <a:t>E</a:t>
            </a:r>
            <a:r>
              <a:rPr lang="en-GB" altLang="en-US" sz="1600" dirty="0"/>
              <a:t>xpressive </a:t>
            </a:r>
            <a:r>
              <a:rPr lang="en-GB" altLang="en-US" sz="1600" dirty="0">
                <a:solidFill>
                  <a:srgbClr val="FF0000"/>
                </a:solidFill>
              </a:rPr>
              <a:t>C</a:t>
            </a:r>
            <a:r>
              <a:rPr lang="en-GB" altLang="en-US" sz="1600" dirty="0"/>
              <a:t>ommunication </a:t>
            </a:r>
            <a:r>
              <a:rPr lang="en-GB" altLang="en-US" sz="1600" dirty="0">
                <a:solidFill>
                  <a:srgbClr val="FF0000"/>
                </a:solidFill>
              </a:rPr>
              <a:t>T</a:t>
            </a:r>
            <a:r>
              <a:rPr lang="en-GB" altLang="en-US" sz="1600" dirty="0"/>
              <a:t>argets 		</a:t>
            </a:r>
            <a:r>
              <a:rPr lang="en-GB" altLang="en-US" sz="1600" dirty="0">
                <a:solidFill>
                  <a:srgbClr val="FF0000"/>
                </a:solidFill>
              </a:rPr>
              <a:t>ASPECT</a:t>
            </a:r>
          </a:p>
          <a:p>
            <a:pPr marL="0" indent="0">
              <a:buFontTx/>
              <a:buAutoNum type="arabicPeriod"/>
              <a:defRPr/>
            </a:pPr>
            <a:r>
              <a:rPr lang="en-US" altLang="el-GR" sz="1600" b="1" i="1" dirty="0">
                <a:solidFill>
                  <a:srgbClr val="FF0000"/>
                </a:solidFill>
              </a:rPr>
              <a:t>P</a:t>
            </a:r>
            <a:r>
              <a:rPr lang="en-US" altLang="el-GR" sz="1600" b="1" i="1" dirty="0"/>
              <a:t>romoting </a:t>
            </a:r>
            <a:r>
              <a:rPr lang="en-US" altLang="el-GR" sz="1600" b="1" i="1" dirty="0">
                <a:solidFill>
                  <a:srgbClr val="FF0000"/>
                </a:solidFill>
              </a:rPr>
              <a:t>A</a:t>
            </a:r>
            <a:r>
              <a:rPr lang="en-US" altLang="el-GR" sz="1600" b="1" i="1" dirty="0"/>
              <a:t>rticulatory </a:t>
            </a:r>
            <a:r>
              <a:rPr lang="en-US" altLang="el-GR" sz="1600" b="1" i="1" dirty="0">
                <a:solidFill>
                  <a:srgbClr val="FF0000"/>
                </a:solidFill>
              </a:rPr>
              <a:t>M</a:t>
            </a:r>
            <a:r>
              <a:rPr lang="en-US" altLang="el-GR" sz="1600" b="1" i="1" dirty="0"/>
              <a:t>otor </a:t>
            </a:r>
            <a:r>
              <a:rPr lang="en-US" altLang="el-GR" sz="1600" b="1" i="1" dirty="0">
                <a:solidFill>
                  <a:srgbClr val="FF0000"/>
                </a:solidFill>
              </a:rPr>
              <a:t>E</a:t>
            </a:r>
            <a:r>
              <a:rPr lang="en-US" altLang="el-GR" sz="1600" b="1" i="1" dirty="0"/>
              <a:t>xpression 			</a:t>
            </a:r>
            <a:r>
              <a:rPr lang="en-US" altLang="el-GR" sz="1600" b="1" i="1" dirty="0">
                <a:solidFill>
                  <a:srgbClr val="FF0000"/>
                </a:solidFill>
              </a:rPr>
              <a:t>T</a:t>
            </a:r>
            <a:r>
              <a:rPr lang="en-GB" altLang="el-GR" sz="1600" b="1" i="1" dirty="0">
                <a:solidFill>
                  <a:srgbClr val="FF0000"/>
                </a:solidFill>
              </a:rPr>
              <a:t>x PAME</a:t>
            </a:r>
            <a:endParaRPr lang="el-GR" altLang="el-GR" sz="1600" b="1" i="1" dirty="0">
              <a:solidFill>
                <a:srgbClr val="FF0000"/>
              </a:solidFill>
            </a:endParaRPr>
          </a:p>
          <a:p>
            <a:pPr marL="0" indent="0">
              <a:buFontTx/>
              <a:buAutoNum type="arabicPeriod"/>
              <a:defRPr/>
            </a:pPr>
            <a:r>
              <a:rPr lang="el-GR" altLang="el-GR" sz="1600" b="1" i="1" dirty="0">
                <a:solidFill>
                  <a:srgbClr val="FF0000"/>
                </a:solidFill>
              </a:rPr>
              <a:t>Τ</a:t>
            </a:r>
            <a:r>
              <a:rPr lang="en-US" altLang="el-GR" sz="1600" b="1" i="1" dirty="0" err="1"/>
              <a:t>esting</a:t>
            </a:r>
            <a:r>
              <a:rPr lang="en-US" altLang="el-GR" sz="1600" b="1" i="1" dirty="0"/>
              <a:t> </a:t>
            </a:r>
            <a:r>
              <a:rPr lang="en-US" altLang="el-GR" sz="1600" b="1" i="1" dirty="0">
                <a:solidFill>
                  <a:srgbClr val="FF0000"/>
                </a:solidFill>
              </a:rPr>
              <a:t>O</a:t>
            </a:r>
            <a:r>
              <a:rPr lang="en-US" altLang="el-GR" sz="1600" b="1" i="1" dirty="0"/>
              <a:t>f </a:t>
            </a:r>
            <a:r>
              <a:rPr lang="en-US" altLang="el-GR" sz="1600" b="1" i="1" dirty="0">
                <a:solidFill>
                  <a:srgbClr val="FF0000"/>
                </a:solidFill>
              </a:rPr>
              <a:t>P</a:t>
            </a:r>
            <a:r>
              <a:rPr lang="en-US" altLang="el-GR" sz="1600" b="1" i="1" dirty="0"/>
              <a:t>honological </a:t>
            </a:r>
            <a:r>
              <a:rPr lang="en-US" altLang="el-GR" sz="1600" b="1" i="1" dirty="0">
                <a:solidFill>
                  <a:srgbClr val="FF0000"/>
                </a:solidFill>
              </a:rPr>
              <a:t>S</a:t>
            </a:r>
            <a:r>
              <a:rPr lang="en-US" altLang="el-GR" sz="1600" b="1" i="1" dirty="0"/>
              <a:t>kills 					</a:t>
            </a:r>
            <a:r>
              <a:rPr lang="en-US" altLang="el-GR" sz="1600" b="1" i="1" dirty="0">
                <a:solidFill>
                  <a:srgbClr val="FF0000"/>
                </a:solidFill>
              </a:rPr>
              <a:t>TOPS</a:t>
            </a:r>
            <a:r>
              <a:rPr lang="el-GR" altLang="el-GR" sz="1600" b="1" i="1" dirty="0"/>
              <a:t> </a:t>
            </a:r>
            <a:endParaRPr lang="en-US" altLang="el-GR" sz="1600" b="1" i="1" dirty="0"/>
          </a:p>
          <a:p>
            <a:pPr marL="0" indent="0">
              <a:buFontTx/>
              <a:buAutoNum type="arabicPeriod"/>
              <a:defRPr/>
            </a:pPr>
            <a:r>
              <a:rPr lang="en-US" altLang="el-GR" sz="1600" dirty="0" err="1">
                <a:solidFill>
                  <a:srgbClr val="FF0000"/>
                </a:solidFill>
              </a:rPr>
              <a:t>G</a:t>
            </a:r>
            <a:r>
              <a:rPr lang="en-US" altLang="el-GR" sz="1600" dirty="0" err="1"/>
              <a:t>ainng</a:t>
            </a:r>
            <a:r>
              <a:rPr lang="en-US" altLang="el-GR" sz="1600" dirty="0"/>
              <a:t> </a:t>
            </a:r>
            <a:r>
              <a:rPr lang="en-US" altLang="el-GR" sz="1600" dirty="0">
                <a:solidFill>
                  <a:srgbClr val="FF0000"/>
                </a:solidFill>
              </a:rPr>
              <a:t>A</a:t>
            </a:r>
            <a:r>
              <a:rPr lang="en-US" altLang="el-GR" sz="1600" dirty="0"/>
              <a:t>rticulatory </a:t>
            </a:r>
            <a:r>
              <a:rPr lang="en-US" altLang="el-GR" sz="1600" dirty="0">
                <a:solidFill>
                  <a:srgbClr val="FF0000"/>
                </a:solidFill>
              </a:rPr>
              <a:t>M</a:t>
            </a:r>
            <a:r>
              <a:rPr lang="en-US" altLang="el-GR" sz="1600" dirty="0"/>
              <a:t>otor </a:t>
            </a:r>
            <a:r>
              <a:rPr lang="en-US" altLang="el-GR" sz="1600" dirty="0">
                <a:solidFill>
                  <a:srgbClr val="FF0000"/>
                </a:solidFill>
              </a:rPr>
              <a:t>E</a:t>
            </a:r>
            <a:r>
              <a:rPr lang="en-US" altLang="el-GR" sz="1600" dirty="0"/>
              <a:t>xpression 				</a:t>
            </a:r>
            <a:r>
              <a:rPr lang="en-US" altLang="el-GR" sz="1600" dirty="0">
                <a:solidFill>
                  <a:srgbClr val="FF0000"/>
                </a:solidFill>
              </a:rPr>
              <a:t>GAME</a:t>
            </a:r>
          </a:p>
          <a:p>
            <a:pPr marL="0" indent="0">
              <a:buFontTx/>
              <a:buAutoNum type="arabicPeriod"/>
              <a:defRPr/>
            </a:pPr>
            <a:r>
              <a:rPr lang="en-US" altLang="el-GR" sz="1600" dirty="0">
                <a:solidFill>
                  <a:srgbClr val="FF0000"/>
                </a:solidFill>
              </a:rPr>
              <a:t>G</a:t>
            </a:r>
            <a:r>
              <a:rPr lang="en-US" altLang="el-GR" sz="1600" dirty="0"/>
              <a:t>aining </a:t>
            </a:r>
            <a:r>
              <a:rPr lang="en-US" altLang="el-GR" sz="1600" dirty="0">
                <a:solidFill>
                  <a:srgbClr val="FF0000"/>
                </a:solidFill>
              </a:rPr>
              <a:t>A</a:t>
            </a:r>
            <a:r>
              <a:rPr lang="en-US" altLang="el-GR" sz="1600" dirty="0"/>
              <a:t>rticulatory </a:t>
            </a:r>
            <a:r>
              <a:rPr lang="en-US" altLang="el-GR" sz="1600" dirty="0" err="1">
                <a:solidFill>
                  <a:srgbClr val="FF0000"/>
                </a:solidFill>
              </a:rPr>
              <a:t>In</a:t>
            </a:r>
            <a:r>
              <a:rPr lang="en-US" altLang="el-GR" sz="1600" dirty="0" err="1"/>
              <a:t>telligibilty</a:t>
            </a:r>
            <a:r>
              <a:rPr lang="en-US" altLang="el-GR" sz="1600" dirty="0"/>
              <a:t> 				</a:t>
            </a:r>
            <a:r>
              <a:rPr lang="en-US" altLang="el-GR" sz="1600" dirty="0">
                <a:solidFill>
                  <a:srgbClr val="FF0000"/>
                </a:solidFill>
              </a:rPr>
              <a:t>GAIN</a:t>
            </a:r>
          </a:p>
          <a:p>
            <a:pPr marL="0" indent="0">
              <a:buFontTx/>
              <a:buAutoNum type="arabicPeriod"/>
              <a:defRPr/>
            </a:pPr>
            <a:r>
              <a:rPr lang="en-US" altLang="el-GR" sz="1600" dirty="0">
                <a:solidFill>
                  <a:srgbClr val="FF0000"/>
                </a:solidFill>
              </a:rPr>
              <a:t>Tra</a:t>
            </a:r>
            <a:r>
              <a:rPr lang="en-US" altLang="el-GR" sz="1600" dirty="0"/>
              <a:t>nsdiagnostic </a:t>
            </a:r>
            <a:r>
              <a:rPr lang="en-US" altLang="el-GR" sz="1600" dirty="0">
                <a:solidFill>
                  <a:srgbClr val="FF0000"/>
                </a:solidFill>
              </a:rPr>
              <a:t>S</a:t>
            </a:r>
            <a:r>
              <a:rPr lang="en-US" altLang="el-GR" sz="1600" dirty="0"/>
              <a:t>peech </a:t>
            </a:r>
            <a:r>
              <a:rPr lang="en-US" altLang="el-GR" sz="1600" dirty="0">
                <a:solidFill>
                  <a:srgbClr val="FF0000"/>
                </a:solidFill>
              </a:rPr>
              <a:t>E</a:t>
            </a:r>
            <a:r>
              <a:rPr lang="en-US" altLang="el-GR" sz="1600" dirty="0"/>
              <a:t>xpression 				</a:t>
            </a:r>
            <a:r>
              <a:rPr lang="en-US" altLang="el-GR" sz="1600" dirty="0">
                <a:solidFill>
                  <a:srgbClr val="FF0000"/>
                </a:solidFill>
              </a:rPr>
              <a:t>TRASE</a:t>
            </a:r>
          </a:p>
          <a:p>
            <a:pPr marL="0" indent="0">
              <a:buFontTx/>
              <a:buAutoNum type="arabicPeriod"/>
              <a:defRPr/>
            </a:pPr>
            <a:r>
              <a:rPr lang="en-US" altLang="en-US" sz="1600" dirty="0">
                <a:solidFill>
                  <a:srgbClr val="FF0000"/>
                </a:solidFill>
              </a:rPr>
              <a:t>P</a:t>
            </a:r>
            <a:r>
              <a:rPr lang="en-US" altLang="en-US" sz="1600" dirty="0">
                <a:solidFill>
                  <a:schemeClr val="tx1">
                    <a:lumMod val="95000"/>
                    <a:lumOff val="5000"/>
                  </a:schemeClr>
                </a:solidFill>
              </a:rPr>
              <a:t>rofiling </a:t>
            </a:r>
            <a:r>
              <a:rPr lang="en-US" altLang="en-US" sz="1600" dirty="0">
                <a:solidFill>
                  <a:srgbClr val="FF0000"/>
                </a:solidFill>
              </a:rPr>
              <a:t>E</a:t>
            </a:r>
            <a:r>
              <a:rPr lang="en-US" altLang="en-US" sz="1600" dirty="0">
                <a:solidFill>
                  <a:schemeClr val="tx1">
                    <a:lumMod val="95000"/>
                    <a:lumOff val="5000"/>
                  </a:schemeClr>
                </a:solidFill>
              </a:rPr>
              <a:t>arly </a:t>
            </a:r>
            <a:r>
              <a:rPr lang="en-US" altLang="en-US" sz="1600" dirty="0">
                <a:solidFill>
                  <a:srgbClr val="FF0000"/>
                </a:solidFill>
              </a:rPr>
              <a:t>D</a:t>
            </a:r>
            <a:r>
              <a:rPr lang="en-US" altLang="en-US" sz="1600" dirty="0">
                <a:solidFill>
                  <a:schemeClr val="tx1">
                    <a:lumMod val="95000"/>
                    <a:lumOff val="5000"/>
                  </a:schemeClr>
                </a:solidFill>
              </a:rPr>
              <a:t>iagnostic </a:t>
            </a:r>
            <a:r>
              <a:rPr lang="en-US" altLang="en-US" sz="1600" dirty="0">
                <a:solidFill>
                  <a:srgbClr val="FF0000"/>
                </a:solidFill>
              </a:rPr>
              <a:t>I</a:t>
            </a:r>
            <a:r>
              <a:rPr lang="en-US" altLang="en-US" sz="1600" dirty="0">
                <a:solidFill>
                  <a:schemeClr val="tx1">
                    <a:lumMod val="95000"/>
                    <a:lumOff val="5000"/>
                  </a:schemeClr>
                </a:solidFill>
              </a:rPr>
              <a:t>ndexes 				</a:t>
            </a:r>
            <a:r>
              <a:rPr lang="en-US" altLang="en-US" sz="1600" dirty="0">
                <a:solidFill>
                  <a:srgbClr val="FF0000"/>
                </a:solidFill>
              </a:rPr>
              <a:t>PEDI</a:t>
            </a:r>
            <a:r>
              <a:rPr lang="en-US" altLang="en-US" sz="1600" dirty="0">
                <a:solidFill>
                  <a:schemeClr val="tx1">
                    <a:lumMod val="95000"/>
                    <a:lumOff val="5000"/>
                  </a:schemeClr>
                </a:solidFill>
              </a:rPr>
              <a:t>	</a:t>
            </a:r>
            <a:endParaRPr lang="en-GB" altLang="en-US" sz="1600" dirty="0">
              <a:solidFill>
                <a:schemeClr val="tx1">
                  <a:lumMod val="95000"/>
                  <a:lumOff val="5000"/>
                </a:schemeClr>
              </a:solidFill>
            </a:endParaRPr>
          </a:p>
        </p:txBody>
      </p:sp>
      <p:sp>
        <p:nvSpPr>
          <p:cNvPr id="7172" name="Slide Number Placeholder 3">
            <a:extLst>
              <a:ext uri="{FF2B5EF4-FFF2-40B4-BE49-F238E27FC236}">
                <a16:creationId xmlns:a16="http://schemas.microsoft.com/office/drawing/2014/main" id="{168AB883-E8AD-4213-94C2-4F7F05E52514}"/>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57BDD053-7773-4551-A54C-469EB56AD24F}" type="slidenum">
              <a:rPr lang="en-US" altLang="en-US" sz="1400">
                <a:latin typeface="Times New Roman" panose="02020603050405020304" pitchFamily="18" charset="0"/>
                <a:cs typeface="Times New Roman" panose="02020603050405020304" pitchFamily="18" charset="0"/>
              </a:rPr>
              <a:pPr>
                <a:spcBef>
                  <a:spcPct val="0"/>
                </a:spcBef>
                <a:buFontTx/>
                <a:buNone/>
              </a:pPr>
              <a:t>3</a:t>
            </a:fld>
            <a:endParaRPr lang="en-US" altLang="en-US" sz="1400">
              <a:latin typeface="Times New Roman" panose="02020603050405020304" pitchFamily="18" charset="0"/>
              <a:cs typeface="Times New Roman" panose="02020603050405020304" pitchFamily="18" charset="0"/>
            </a:endParaRPr>
          </a:p>
        </p:txBody>
      </p:sp>
      <p:pic>
        <p:nvPicPr>
          <p:cNvPr id="7173" name="Picture 2">
            <a:extLst>
              <a:ext uri="{FF2B5EF4-FFF2-40B4-BE49-F238E27FC236}">
                <a16:creationId xmlns:a16="http://schemas.microsoft.com/office/drawing/2014/main" id="{DC49FB2C-92DB-428B-8B88-E06D32477E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1623" y="5063022"/>
            <a:ext cx="3156283" cy="1021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DD37DE72-83ED-4771-B94B-630798F8A47C}"/>
              </a:ext>
            </a:extLst>
          </p:cNvPr>
          <p:cNvSpPr txBox="1"/>
          <p:nvPr/>
        </p:nvSpPr>
        <p:spPr>
          <a:xfrm>
            <a:off x="386400" y="423655"/>
            <a:ext cx="11419200" cy="1384995"/>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ea typeface="Roboto Slab" pitchFamily="2" charset="0"/>
              </a:rPr>
              <a:t>Umbrella research project  </a:t>
            </a:r>
          </a:p>
          <a:p>
            <a:pPr lvl="0">
              <a:defRPr/>
            </a:pPr>
            <a:r>
              <a:rPr lang="en-US" sz="2800" b="1" dirty="0">
                <a:solidFill>
                  <a:srgbClr val="FF0000"/>
                </a:solidFill>
                <a:ea typeface="Roboto Slab" pitchFamily="2" charset="0"/>
              </a:rPr>
              <a:t>L</a:t>
            </a:r>
            <a:r>
              <a:rPr lang="en-US" sz="2800" b="1" dirty="0">
                <a:solidFill>
                  <a:prstClr val="white"/>
                </a:solidFill>
                <a:ea typeface="Roboto Slab" pitchFamily="2" charset="0"/>
              </a:rPr>
              <a:t>INGUISTIC </a:t>
            </a:r>
            <a:r>
              <a:rPr lang="en-US" sz="2800" b="1" dirty="0">
                <a:solidFill>
                  <a:srgbClr val="FF0000"/>
                </a:solidFill>
                <a:ea typeface="Roboto Slab" pitchFamily="2" charset="0"/>
              </a:rPr>
              <a:t>O</a:t>
            </a:r>
            <a:r>
              <a:rPr lang="en-US" sz="2800" b="1" dirty="0">
                <a:solidFill>
                  <a:prstClr val="white"/>
                </a:solidFill>
                <a:ea typeface="Roboto Slab" pitchFamily="2" charset="0"/>
              </a:rPr>
              <a:t>UTCOMES </a:t>
            </a:r>
            <a:r>
              <a:rPr lang="en-US" sz="2800" b="1" dirty="0">
                <a:solidFill>
                  <a:srgbClr val="FF0000"/>
                </a:solidFill>
                <a:ea typeface="Roboto Slab" pitchFamily="2" charset="0"/>
              </a:rPr>
              <a:t>G</a:t>
            </a:r>
            <a:r>
              <a:rPr lang="en-US" sz="2800" b="1" dirty="0">
                <a:solidFill>
                  <a:prstClr val="white"/>
                </a:solidFill>
                <a:ea typeface="Roboto Slab" pitchFamily="2" charset="0"/>
              </a:rPr>
              <a:t>ROWTH </a:t>
            </a:r>
            <a:r>
              <a:rPr lang="en-US" sz="2800" b="1" dirty="0">
                <a:solidFill>
                  <a:srgbClr val="FF0000"/>
                </a:solidFill>
                <a:ea typeface="Roboto Slab" pitchFamily="2" charset="0"/>
              </a:rPr>
              <a:t>O</a:t>
            </a:r>
            <a:r>
              <a:rPr lang="en-US" sz="2800" b="1" dirty="0">
                <a:solidFill>
                  <a:prstClr val="white"/>
                </a:solidFill>
                <a:ea typeface="Roboto Slab" pitchFamily="2" charset="0"/>
              </a:rPr>
              <a:t>F </a:t>
            </a:r>
            <a:r>
              <a:rPr lang="en-US" sz="2800" b="1" dirty="0">
                <a:solidFill>
                  <a:srgbClr val="FF0000"/>
                </a:solidFill>
                <a:ea typeface="Roboto Slab" pitchFamily="2" charset="0"/>
              </a:rPr>
              <a:t>S</a:t>
            </a:r>
            <a:r>
              <a:rPr lang="en-US" sz="2800" b="1" dirty="0">
                <a:solidFill>
                  <a:prstClr val="white"/>
                </a:solidFill>
                <a:ea typeface="Roboto Slab" pitchFamily="2" charset="0"/>
              </a:rPr>
              <a:t>PEECH [LOGOS]</a:t>
            </a:r>
            <a:r>
              <a:rPr lang="en-US" sz="2800" dirty="0">
                <a:solidFill>
                  <a:prstClr val="white"/>
                </a:solidFill>
                <a:ea typeface="Roboto Slab" pitchFamily="2" charset="0"/>
              </a:rPr>
              <a:t> </a:t>
            </a:r>
          </a:p>
          <a:p>
            <a:pPr lvl="0">
              <a:defRPr/>
            </a:pPr>
            <a:r>
              <a:rPr lang="en-US" sz="2800" dirty="0">
                <a:solidFill>
                  <a:prstClr val="white"/>
                </a:solidFill>
                <a:ea typeface="Roboto Slab" pitchFamily="2" charset="0"/>
              </a:rPr>
              <a:t>Funding secured 200,000 EURO (2013-2022)</a:t>
            </a:r>
          </a:p>
        </p:txBody>
      </p:sp>
      <p:pic>
        <p:nvPicPr>
          <p:cNvPr id="7" name="Content Placeholder 5" descr="C:\Users\Vanessa\IALP 2019-2022\LOGO\Logo 1.jpg">
            <a:extLst>
              <a:ext uri="{FF2B5EF4-FFF2-40B4-BE49-F238E27FC236}">
                <a16:creationId xmlns:a16="http://schemas.microsoft.com/office/drawing/2014/main" id="{D33AB4F3-ABC2-466C-92BF-A0E5B7E5BDD1}"/>
              </a:ext>
            </a:extLst>
          </p:cNvPr>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6560" y="4881772"/>
            <a:ext cx="2257691" cy="145443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a:extLst>
              <a:ext uri="{FF2B5EF4-FFF2-40B4-BE49-F238E27FC236}">
                <a16:creationId xmlns:a16="http://schemas.microsoft.com/office/drawing/2014/main" id="{D356E7F7-11F1-4E7B-8D67-2331012B974A}"/>
              </a:ext>
            </a:extLst>
          </p:cNvPr>
          <p:cNvSpPr>
            <a:spLocks noGrp="1"/>
          </p:cNvSpPr>
          <p:nvPr>
            <p:ph sz="quarter" idx="1"/>
          </p:nvPr>
        </p:nvSpPr>
        <p:spPr>
          <a:xfrm>
            <a:off x="732690" y="1471529"/>
            <a:ext cx="3898484" cy="4884821"/>
          </a:xfrm>
        </p:spPr>
        <p:txBody>
          <a:bodyPr rtlCol="0">
            <a:normAutofit lnSpcReduction="10000"/>
          </a:bodyPr>
          <a:lstStyle/>
          <a:p>
            <a:pPr marL="0" indent="0">
              <a:spcBef>
                <a:spcPts val="1800"/>
              </a:spcBef>
              <a:buNone/>
              <a:defRPr/>
            </a:pPr>
            <a:r>
              <a:rPr lang="en-AU" sz="3200" b="1" dirty="0">
                <a:latin typeface="Bookman Old Style" panose="02050604050505020204" pitchFamily="18" charset="0"/>
                <a:ea typeface="ＭＳ Ｐゴシック" charset="0"/>
                <a:cs typeface="ＭＳ Ｐゴシック" charset="0"/>
              </a:rPr>
              <a:t>Cypriot Greek (CG) </a:t>
            </a:r>
            <a:r>
              <a:rPr lang="en-US" sz="3200" dirty="0">
                <a:latin typeface="Bookman Old Style" panose="02050604050505020204" pitchFamily="18" charset="0"/>
                <a:ea typeface="ＭＳ Ｐゴシック" charset="0"/>
                <a:cs typeface="ＭＳ Ｐゴシック" charset="0"/>
              </a:rPr>
              <a:t>as a dialectal variety of </a:t>
            </a:r>
            <a:r>
              <a:rPr lang="en-US" sz="3200" b="1" dirty="0">
                <a:latin typeface="Bookman Old Style" panose="02050604050505020204" pitchFamily="18" charset="0"/>
                <a:ea typeface="ＭＳ Ｐゴシック" charset="0"/>
                <a:cs typeface="ＭＳ Ｐゴシック" charset="0"/>
              </a:rPr>
              <a:t>Standard </a:t>
            </a:r>
            <a:r>
              <a:rPr lang="en-AU" sz="3200" b="1" dirty="0">
                <a:latin typeface="Bookman Old Style" panose="02050604050505020204" pitchFamily="18" charset="0"/>
                <a:ea typeface="ＭＳ Ｐゴシック" charset="0"/>
                <a:cs typeface="ＭＳ Ｐゴシック" charset="0"/>
              </a:rPr>
              <a:t>Modern Greek (SMG) </a:t>
            </a:r>
            <a:r>
              <a:rPr lang="en-AU" sz="3200" dirty="0">
                <a:latin typeface="Bookman Old Style" panose="02050604050505020204" pitchFamily="18" charset="0"/>
                <a:ea typeface="ＭＳ Ｐゴシック" charset="0"/>
                <a:cs typeface="ＭＳ Ｐゴシック" charset="0"/>
              </a:rPr>
              <a:t>:</a:t>
            </a:r>
          </a:p>
          <a:p>
            <a:pPr fontAlgn="auto">
              <a:spcBef>
                <a:spcPts val="0"/>
              </a:spcBef>
              <a:spcAft>
                <a:spcPts val="0"/>
              </a:spcAft>
              <a:defRPr/>
            </a:pPr>
            <a:r>
              <a:rPr lang="en-US" sz="3200" dirty="0">
                <a:latin typeface="Bookman Old Style" panose="02050604050505020204" pitchFamily="18" charset="0"/>
              </a:rPr>
              <a:t>Mainly spoken in Cyprus </a:t>
            </a:r>
          </a:p>
          <a:p>
            <a:pPr>
              <a:spcBef>
                <a:spcPts val="0"/>
              </a:spcBef>
              <a:defRPr/>
            </a:pPr>
            <a:r>
              <a:rPr lang="en-AU" sz="3200" dirty="0">
                <a:latin typeface="Bookman Old Style" panose="02050604050505020204" pitchFamily="18" charset="0"/>
                <a:ea typeface="ＭＳ Ｐゴシック" charset="0"/>
                <a:cs typeface="ＭＳ Ｐゴシック" charset="0"/>
              </a:rPr>
              <a:t>Discreet </a:t>
            </a:r>
            <a:r>
              <a:rPr lang="en-AU" sz="3200" dirty="0" err="1">
                <a:latin typeface="Bookman Old Style" panose="02050604050505020204" pitchFamily="18" charset="0"/>
                <a:ea typeface="ＭＳ Ｐゴシック" charset="0"/>
                <a:cs typeface="ＭＳ Ｐゴシック" charset="0"/>
              </a:rPr>
              <a:t>Bilectal</a:t>
            </a:r>
            <a:r>
              <a:rPr lang="en-AU" sz="3200" dirty="0">
                <a:latin typeface="Bookman Old Style" panose="02050604050505020204" pitchFamily="18" charset="0"/>
                <a:ea typeface="ＭＳ Ｐゴシック" charset="0"/>
                <a:cs typeface="ＭＳ Ｐゴシック" charset="0"/>
              </a:rPr>
              <a:t> (Rowe &amp; </a:t>
            </a:r>
            <a:r>
              <a:rPr lang="en-AU" sz="3200" dirty="0" err="1">
                <a:latin typeface="Bookman Old Style" panose="02050604050505020204" pitchFamily="18" charset="0"/>
                <a:ea typeface="ＭＳ Ｐゴシック" charset="0"/>
                <a:cs typeface="ＭＳ Ｐゴシック" charset="0"/>
              </a:rPr>
              <a:t>Grohmann</a:t>
            </a:r>
            <a:r>
              <a:rPr lang="en-AU" sz="3200" dirty="0">
                <a:latin typeface="Bookman Old Style" panose="02050604050505020204" pitchFamily="18" charset="0"/>
                <a:ea typeface="ＭＳ Ｐゴシック" charset="0"/>
                <a:cs typeface="ＭＳ Ｐゴシック" charset="0"/>
              </a:rPr>
              <a:t>, 2013) </a:t>
            </a:r>
          </a:p>
          <a:p>
            <a:pPr fontAlgn="auto">
              <a:spcBef>
                <a:spcPts val="0"/>
              </a:spcBef>
              <a:spcAft>
                <a:spcPts val="0"/>
              </a:spcAft>
              <a:defRPr/>
            </a:pPr>
            <a:endParaRPr lang="en-AU" sz="2000" dirty="0">
              <a:ea typeface="ＭＳ Ｐゴシック" charset="0"/>
              <a:cs typeface="ＭＳ Ｐゴシック" charset="0"/>
            </a:endParaRPr>
          </a:p>
        </p:txBody>
      </p:sp>
      <p:sp>
        <p:nvSpPr>
          <p:cNvPr id="21508" name="Slide Number Placeholder 4">
            <a:extLst>
              <a:ext uri="{FF2B5EF4-FFF2-40B4-BE49-F238E27FC236}">
                <a16:creationId xmlns:a16="http://schemas.microsoft.com/office/drawing/2014/main" id="{8AF8ECF6-3707-4A5E-B31A-C95A53CBFFA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0E220C13-CFDA-40AA-83A6-B57257CD48FC}" type="slidenum">
              <a:rPr kumimoji="0" lang="en-US" altLang="en-CY" sz="14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altLang="en-CY" sz="14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mn-cs"/>
            </a:endParaRPr>
          </a:p>
        </p:txBody>
      </p:sp>
      <p:pic>
        <p:nvPicPr>
          <p:cNvPr id="21509" name="Picture 5">
            <a:extLst>
              <a:ext uri="{FF2B5EF4-FFF2-40B4-BE49-F238E27FC236}">
                <a16:creationId xmlns:a16="http://schemas.microsoft.com/office/drawing/2014/main" id="{9A5D5557-BB7B-4091-B2B3-42DBB57BC9C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55518" y="1715030"/>
            <a:ext cx="5545561" cy="4360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2">
            <a:extLst>
              <a:ext uri="{FF2B5EF4-FFF2-40B4-BE49-F238E27FC236}">
                <a16:creationId xmlns:a16="http://schemas.microsoft.com/office/drawing/2014/main" id="{9308AF01-A20C-4207-8CF8-E3249782879E}"/>
              </a:ext>
            </a:extLst>
          </p:cNvPr>
          <p:cNvSpPr txBox="1">
            <a:spLocks noChangeArrowheads="1"/>
          </p:cNvSpPr>
          <p:nvPr/>
        </p:nvSpPr>
        <p:spPr bwMode="auto">
          <a:xfrm>
            <a:off x="681660" y="622169"/>
            <a:ext cx="10548594" cy="5232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CY" sz="2800" i="0" u="none" strike="noStrike" kern="1200" cap="none" spc="0" normalizeH="0" baseline="0" noProof="0" dirty="0">
                <a:ln>
                  <a:noFill/>
                </a:ln>
                <a:solidFill>
                  <a:prstClr val="white"/>
                </a:solidFill>
                <a:effectLst/>
                <a:uLnTx/>
                <a:uFillTx/>
                <a:latin typeface="+mn-lt"/>
                <a:ea typeface="Roboto Slab"/>
                <a:cs typeface="Roboto Slab"/>
              </a:rPr>
              <a:t>Cyprus Discrete </a:t>
            </a:r>
            <a:r>
              <a:rPr kumimoji="0" lang="en-US" altLang="en-CY" sz="2800" i="0" u="none" strike="noStrike" kern="1200" cap="none" spc="0" normalizeH="0" baseline="0" noProof="0" dirty="0" err="1">
                <a:ln>
                  <a:noFill/>
                </a:ln>
                <a:solidFill>
                  <a:prstClr val="white"/>
                </a:solidFill>
                <a:effectLst/>
                <a:uLnTx/>
                <a:uFillTx/>
                <a:latin typeface="+mn-lt"/>
                <a:ea typeface="Roboto Slab"/>
                <a:cs typeface="Roboto Slab"/>
              </a:rPr>
              <a:t>Bilectalism</a:t>
            </a:r>
            <a:r>
              <a:rPr kumimoji="0" lang="en-US" altLang="en-CY" sz="2800" i="0" u="none" strike="noStrike" kern="1200" cap="none" spc="0" normalizeH="0" baseline="0" noProof="0" dirty="0">
                <a:ln>
                  <a:noFill/>
                </a:ln>
                <a:solidFill>
                  <a:prstClr val="white"/>
                </a:solidFill>
                <a:effectLst/>
                <a:uLnTx/>
                <a:uFillTx/>
                <a:latin typeface="+mn-lt"/>
                <a:ea typeface="Roboto Slab"/>
                <a:cs typeface="Roboto Slab"/>
              </a:rPr>
              <a:t> (Rowe &amp; </a:t>
            </a:r>
            <a:r>
              <a:rPr kumimoji="0" lang="en-US" altLang="en-CY" sz="2800" i="0" u="none" strike="noStrike" kern="1200" cap="none" spc="0" normalizeH="0" baseline="0" noProof="0" dirty="0" err="1">
                <a:ln>
                  <a:noFill/>
                </a:ln>
                <a:solidFill>
                  <a:prstClr val="white"/>
                </a:solidFill>
                <a:effectLst/>
                <a:uLnTx/>
                <a:uFillTx/>
                <a:latin typeface="+mn-lt"/>
                <a:ea typeface="Roboto Slab"/>
                <a:cs typeface="Roboto Slab"/>
              </a:rPr>
              <a:t>Grohmann</a:t>
            </a:r>
            <a:r>
              <a:rPr kumimoji="0" lang="en-US" altLang="en-CY" sz="2800" i="0" u="none" strike="noStrike" kern="1200" cap="none" spc="0" normalizeH="0" baseline="0" noProof="0" dirty="0">
                <a:ln>
                  <a:noFill/>
                </a:ln>
                <a:solidFill>
                  <a:prstClr val="white"/>
                </a:solidFill>
                <a:effectLst/>
                <a:uLnTx/>
                <a:uFillTx/>
                <a:latin typeface="+mn-lt"/>
                <a:ea typeface="Roboto Slab"/>
                <a:cs typeface="Roboto Slab"/>
              </a:rPr>
              <a:t>, 2013)  </a:t>
            </a:r>
          </a:p>
        </p:txBody>
      </p:sp>
    </p:spTree>
    <p:extLst>
      <p:ext uri="{BB962C8B-B14F-4D97-AF65-F5344CB8AC3E}">
        <p14:creationId xmlns:p14="http://schemas.microsoft.com/office/powerpoint/2010/main" val="2849300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C8FF3-FC51-4D3F-B9E2-CEE0F2981717}"/>
              </a:ext>
            </a:extLst>
          </p:cNvPr>
          <p:cNvSpPr>
            <a:spLocks noGrp="1"/>
          </p:cNvSpPr>
          <p:nvPr>
            <p:ph idx="1"/>
          </p:nvPr>
        </p:nvSpPr>
        <p:spPr/>
        <p:txBody>
          <a:bodyPr>
            <a:noAutofit/>
          </a:bodyPr>
          <a:lstStyle/>
          <a:p>
            <a:r>
              <a:rPr lang="en-US" sz="3600" b="1" dirty="0"/>
              <a:t>Definition: </a:t>
            </a:r>
            <a:r>
              <a:rPr lang="en-US" sz="3600" dirty="0"/>
              <a:t>SSDs involve difficulties in producing speech sounds correctly, affecting speech intelligibility.</a:t>
            </a:r>
          </a:p>
          <a:p>
            <a:r>
              <a:rPr lang="en-US" sz="3600" dirty="0"/>
              <a:t>A prevalent disorder in children</a:t>
            </a:r>
          </a:p>
          <a:p>
            <a:r>
              <a:rPr lang="en-US" sz="3600" b="1" dirty="0"/>
              <a:t>Overall Prevalence: </a:t>
            </a:r>
            <a:r>
              <a:rPr lang="en-US" sz="3600" dirty="0"/>
              <a:t>Approximately 20%</a:t>
            </a:r>
          </a:p>
          <a:p>
            <a:r>
              <a:rPr lang="en-US" sz="3600" dirty="0"/>
              <a:t>From this 4% CAS, 10% Inconsistent Phonological Disorder IPD, 6% Articulation (Dodd et al., 2014; </a:t>
            </a:r>
            <a:r>
              <a:rPr lang="en-US" sz="3600" dirty="0" err="1"/>
              <a:t>Ttofari</a:t>
            </a:r>
            <a:r>
              <a:rPr lang="en-US" sz="3600" dirty="0"/>
              <a:t> et al., 2022). </a:t>
            </a:r>
            <a:endParaRPr lang="en-CY" sz="3600" dirty="0"/>
          </a:p>
        </p:txBody>
      </p:sp>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593942"/>
            <a:ext cx="10515600" cy="867930"/>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latin typeface="+mn-lt"/>
                <a:ea typeface="Roboto Slab" pitchFamily="2" charset="0"/>
              </a:rPr>
              <a:t>Speech Sound Disorders (SSD)</a:t>
            </a:r>
            <a:br>
              <a:rPr lang="en-US" sz="2800" dirty="0">
                <a:solidFill>
                  <a:prstClr val="white"/>
                </a:solidFill>
                <a:latin typeface="+mn-lt"/>
                <a:ea typeface="Roboto Slab" pitchFamily="2" charset="0"/>
              </a:rPr>
            </a:br>
            <a:endParaRPr lang="en-US" sz="2800" dirty="0">
              <a:solidFill>
                <a:prstClr val="white"/>
              </a:solidFill>
              <a:latin typeface="+mn-lt"/>
              <a:ea typeface="Roboto Slab" pitchFamily="2" charset="0"/>
            </a:endParaRPr>
          </a:p>
        </p:txBody>
      </p:sp>
    </p:spTree>
    <p:extLst>
      <p:ext uri="{BB962C8B-B14F-4D97-AF65-F5344CB8AC3E}">
        <p14:creationId xmlns:p14="http://schemas.microsoft.com/office/powerpoint/2010/main" val="1724337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C8FF3-FC51-4D3F-B9E2-CEE0F2981717}"/>
              </a:ext>
            </a:extLst>
          </p:cNvPr>
          <p:cNvSpPr>
            <a:spLocks noGrp="1"/>
          </p:cNvSpPr>
          <p:nvPr>
            <p:ph idx="1"/>
          </p:nvPr>
        </p:nvSpPr>
        <p:spPr/>
        <p:txBody>
          <a:bodyPr>
            <a:normAutofit fontScale="92500"/>
          </a:bodyPr>
          <a:lstStyle/>
          <a:p>
            <a:r>
              <a:rPr lang="en-US" sz="4400" b="1" dirty="0"/>
              <a:t>ASD Prevalence</a:t>
            </a:r>
            <a:r>
              <a:rPr lang="en-US" sz="4400" dirty="0"/>
              <a:t>: Approximately 20%-40% of 4-6 year-olds with ASD present with SSD  (</a:t>
            </a:r>
            <a:r>
              <a:rPr lang="en-US" sz="4400" dirty="0" err="1"/>
              <a:t>Kjellmer</a:t>
            </a:r>
            <a:r>
              <a:rPr lang="en-US" sz="4400" dirty="0"/>
              <a:t> L, et al., 2018; </a:t>
            </a:r>
            <a:r>
              <a:rPr lang="en-US" sz="4400" dirty="0" err="1"/>
              <a:t>Shriberg</a:t>
            </a:r>
            <a:r>
              <a:rPr lang="en-US" sz="4400" dirty="0"/>
              <a:t> et al., 2019) </a:t>
            </a:r>
          </a:p>
          <a:p>
            <a:r>
              <a:rPr lang="en-US" sz="4400" dirty="0"/>
              <a:t>Diverse profiles with CAS characteristics very common</a:t>
            </a:r>
          </a:p>
          <a:p>
            <a:r>
              <a:rPr lang="en-US" sz="4400" dirty="0"/>
              <a:t>Phonological Disorders also common (</a:t>
            </a:r>
            <a:r>
              <a:rPr lang="en-US" sz="4400" dirty="0" err="1"/>
              <a:t>Petinou</a:t>
            </a:r>
            <a:r>
              <a:rPr lang="en-US" sz="4400" dirty="0"/>
              <a:t>, 2022)</a:t>
            </a:r>
          </a:p>
          <a:p>
            <a:endParaRPr lang="en-US" sz="4400" dirty="0"/>
          </a:p>
          <a:p>
            <a:endParaRPr lang="en-CY" dirty="0"/>
          </a:p>
        </p:txBody>
      </p:sp>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dirty="0">
                <a:solidFill>
                  <a:prstClr val="white"/>
                </a:solidFill>
                <a:latin typeface="+mn-lt"/>
                <a:ea typeface="Roboto Slab" pitchFamily="2" charset="0"/>
              </a:rPr>
              <a:t>SSD in ASD </a:t>
            </a:r>
          </a:p>
        </p:txBody>
      </p:sp>
    </p:spTree>
    <p:extLst>
      <p:ext uri="{BB962C8B-B14F-4D97-AF65-F5344CB8AC3E}">
        <p14:creationId xmlns:p14="http://schemas.microsoft.com/office/powerpoint/2010/main" val="2555087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C8FF3-FC51-4D3F-B9E2-CEE0F2981717}"/>
              </a:ext>
            </a:extLst>
          </p:cNvPr>
          <p:cNvSpPr>
            <a:spLocks noGrp="1"/>
          </p:cNvSpPr>
          <p:nvPr>
            <p:ph idx="1"/>
          </p:nvPr>
        </p:nvSpPr>
        <p:spPr>
          <a:xfrm>
            <a:off x="838200" y="1825625"/>
            <a:ext cx="10515600" cy="4628962"/>
          </a:xfrm>
        </p:spPr>
        <p:txBody>
          <a:bodyPr>
            <a:normAutofit lnSpcReduction="10000"/>
          </a:bodyPr>
          <a:lstStyle/>
          <a:p>
            <a:r>
              <a:rPr lang="en-US" sz="3200" dirty="0"/>
              <a:t>Coined by Dodd DEAP Test </a:t>
            </a:r>
          </a:p>
          <a:p>
            <a:r>
              <a:rPr lang="en-US" sz="3200" dirty="0"/>
              <a:t>Accuracy of Different production of same target across trails</a:t>
            </a:r>
          </a:p>
          <a:p>
            <a:r>
              <a:rPr lang="en-US" sz="3200" dirty="0"/>
              <a:t>Clinical marker in </a:t>
            </a:r>
            <a:r>
              <a:rPr lang="en-US" sz="3200" b="1" dirty="0"/>
              <a:t>differential diagnosis</a:t>
            </a:r>
          </a:p>
          <a:p>
            <a:r>
              <a:rPr lang="en-US" sz="3200" dirty="0"/>
              <a:t>Points to </a:t>
            </a:r>
            <a:r>
              <a:rPr lang="en-US" sz="3200" b="1" dirty="0"/>
              <a:t>taxonomy </a:t>
            </a:r>
          </a:p>
          <a:p>
            <a:r>
              <a:rPr lang="en-US" sz="3200" dirty="0"/>
              <a:t>Production accuracy </a:t>
            </a:r>
            <a:r>
              <a:rPr lang="en-US" sz="3200" b="1" dirty="0"/>
              <a:t>allows identification </a:t>
            </a:r>
            <a:r>
              <a:rPr lang="en-US" sz="3200" dirty="0"/>
              <a:t>of SSD</a:t>
            </a:r>
          </a:p>
          <a:p>
            <a:r>
              <a:rPr lang="en-US" sz="3200" b="1" dirty="0"/>
              <a:t>Guides clinical </a:t>
            </a:r>
            <a:r>
              <a:rPr lang="en-US" sz="3200" dirty="0"/>
              <a:t>management (assessment and intervention)</a:t>
            </a:r>
          </a:p>
          <a:p>
            <a:r>
              <a:rPr lang="en-US" sz="2400" b="1" i="1" dirty="0" err="1"/>
              <a:t>Petinou-Loizou</a:t>
            </a:r>
            <a:r>
              <a:rPr lang="en-US" sz="2400" b="1" i="1" dirty="0"/>
              <a:t> K, </a:t>
            </a:r>
            <a:r>
              <a:rPr lang="en-US" sz="2400" b="1" i="1" dirty="0" err="1"/>
              <a:t>Ttofari</a:t>
            </a:r>
            <a:r>
              <a:rPr lang="en-US" sz="2400" b="1" i="1" dirty="0"/>
              <a:t> K, </a:t>
            </a:r>
            <a:r>
              <a:rPr lang="en-US" sz="2400" b="1" i="1" dirty="0" err="1"/>
              <a:t>Filippou</a:t>
            </a:r>
            <a:r>
              <a:rPr lang="en-US" sz="2400" b="1" i="1" dirty="0"/>
              <a:t> E. What is in a name: Taxonomy of speech sound disorders from a cross-linguistic perspective. Int J Lang </a:t>
            </a:r>
            <a:r>
              <a:rPr lang="en-US" sz="2400" b="1" i="1" dirty="0" err="1"/>
              <a:t>Commun</a:t>
            </a:r>
            <a:r>
              <a:rPr lang="en-US" sz="2400" b="1" i="1" dirty="0"/>
              <a:t> </a:t>
            </a:r>
            <a:r>
              <a:rPr lang="en-US" sz="2400" b="1" i="1" dirty="0" err="1"/>
              <a:t>Disord</a:t>
            </a:r>
            <a:r>
              <a:rPr lang="en-US" sz="2400" b="1" i="1" dirty="0"/>
              <a:t>. 2024 Nov-Dec;59(6):2123-2130. </a:t>
            </a:r>
            <a:r>
              <a:rPr lang="en-US" sz="2400" b="1" i="1" dirty="0" err="1"/>
              <a:t>doi</a:t>
            </a:r>
            <a:r>
              <a:rPr lang="en-US" sz="2400" b="1" i="1" dirty="0"/>
              <a:t>: 10.1111/1460-6984.13092. </a:t>
            </a:r>
            <a:r>
              <a:rPr lang="en-US" sz="2400" b="1" i="1" dirty="0" err="1"/>
              <a:t>Epub</a:t>
            </a:r>
            <a:r>
              <a:rPr lang="en-US" sz="2400" b="1" i="1" dirty="0"/>
              <a:t> 2024 Jul 19. PMID: 39031175. </a:t>
            </a:r>
          </a:p>
          <a:p>
            <a:endParaRPr lang="en-CY" dirty="0"/>
          </a:p>
        </p:txBody>
      </p:sp>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b="1" dirty="0">
                <a:solidFill>
                  <a:prstClr val="white"/>
                </a:solidFill>
                <a:ea typeface="Roboto Slab" pitchFamily="2" charset="0"/>
              </a:rPr>
              <a:t>MY POINT OF FOCUS -Inconsistency</a:t>
            </a:r>
          </a:p>
        </p:txBody>
      </p:sp>
      <p:pic>
        <p:nvPicPr>
          <p:cNvPr id="6" name="Picture 4" descr="Language &amp; Communication Disorders ...">
            <a:extLst>
              <a:ext uri="{FF2B5EF4-FFF2-40B4-BE49-F238E27FC236}">
                <a16:creationId xmlns:a16="http://schemas.microsoft.com/office/drawing/2014/main" id="{F6895A96-50BE-4EAA-9586-B02DD96346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8236" y="2887747"/>
            <a:ext cx="1881749" cy="1252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0439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C8FF3-FC51-4D3F-B9E2-CEE0F2981717}"/>
              </a:ext>
            </a:extLst>
          </p:cNvPr>
          <p:cNvSpPr>
            <a:spLocks noGrp="1"/>
          </p:cNvSpPr>
          <p:nvPr>
            <p:ph idx="1"/>
          </p:nvPr>
        </p:nvSpPr>
        <p:spPr/>
        <p:txBody>
          <a:bodyPr>
            <a:normAutofit fontScale="92500" lnSpcReduction="20000"/>
          </a:bodyPr>
          <a:lstStyle/>
          <a:p>
            <a:r>
              <a:rPr lang="en-US" sz="4000" dirty="0"/>
              <a:t>TD children ages 3-5 years show inconsistency close to 20% </a:t>
            </a:r>
          </a:p>
          <a:p>
            <a:r>
              <a:rPr lang="en-US" sz="4000" dirty="0"/>
              <a:t>SSD inconsistency approximately 60% to 70% </a:t>
            </a:r>
          </a:p>
          <a:p>
            <a:r>
              <a:rPr lang="en-US" sz="4000" dirty="0"/>
              <a:t>Crosslinguistic studies (Dodd et al., 2024)</a:t>
            </a:r>
          </a:p>
          <a:p>
            <a:r>
              <a:rPr lang="en-US" sz="4000" dirty="0"/>
              <a:t>Cut-off point more than 40% inconsistency needs clinical attention</a:t>
            </a:r>
          </a:p>
          <a:p>
            <a:r>
              <a:rPr lang="en-US" sz="4000" b="1" dirty="0"/>
              <a:t>Inconsistency prevalent </a:t>
            </a:r>
            <a:r>
              <a:rPr lang="en-US" sz="4000" dirty="0"/>
              <a:t>in CAS (70%) and IPD (58%) profiles  SSD inconsistency approximately 60% to 70% </a:t>
            </a:r>
          </a:p>
          <a:p>
            <a:endParaRPr lang="en-CY" dirty="0"/>
          </a:p>
        </p:txBody>
      </p:sp>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787841"/>
            <a:ext cx="10515600" cy="480131"/>
          </a:xfrm>
          <a:prstGeom prst="rect">
            <a:avLst/>
          </a:prstGeom>
          <a:solidFill>
            <a:schemeClr val="accent5">
              <a:lumMod val="75000"/>
            </a:schemeClr>
          </a:solidFill>
        </p:spPr>
        <p:txBody>
          <a:bodyPr wrap="square" rtlCol="0">
            <a:spAutoFit/>
          </a:bodyPr>
          <a:lstStyle/>
          <a:p>
            <a:pPr lvl="0">
              <a:defRPr/>
            </a:pPr>
            <a:r>
              <a:rPr lang="en-US" sz="2800" b="1" dirty="0">
                <a:solidFill>
                  <a:prstClr val="white"/>
                </a:solidFill>
                <a:ea typeface="Roboto Slab" pitchFamily="2" charset="0"/>
              </a:rPr>
              <a:t>Inconsistency Facts</a:t>
            </a:r>
          </a:p>
        </p:txBody>
      </p:sp>
    </p:spTree>
    <p:extLst>
      <p:ext uri="{BB962C8B-B14F-4D97-AF65-F5344CB8AC3E}">
        <p14:creationId xmlns:p14="http://schemas.microsoft.com/office/powerpoint/2010/main" val="3445534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C8FF3-FC51-4D3F-B9E2-CEE0F2981717}"/>
              </a:ext>
            </a:extLst>
          </p:cNvPr>
          <p:cNvSpPr>
            <a:spLocks noGrp="1"/>
          </p:cNvSpPr>
          <p:nvPr>
            <p:ph idx="1"/>
          </p:nvPr>
        </p:nvSpPr>
        <p:spPr/>
        <p:txBody>
          <a:bodyPr>
            <a:normAutofit fontScale="85000" lnSpcReduction="20000"/>
          </a:bodyPr>
          <a:lstStyle/>
          <a:p>
            <a:r>
              <a:rPr lang="en-US" b="1" dirty="0"/>
              <a:t>Articulation disorder </a:t>
            </a:r>
          </a:p>
          <a:p>
            <a:pPr lvl="1"/>
            <a:r>
              <a:rPr lang="en-US" dirty="0"/>
              <a:t>Errors on producing single sounds </a:t>
            </a:r>
          </a:p>
          <a:p>
            <a:r>
              <a:rPr lang="en-US" b="1" dirty="0"/>
              <a:t>Phonological Delay:</a:t>
            </a:r>
            <a:endParaRPr lang="en-US" dirty="0"/>
          </a:p>
          <a:p>
            <a:pPr lvl="1" fontAlgn="ctr"/>
            <a:r>
              <a:rPr lang="en-US" dirty="0"/>
              <a:t>A delay compared to typical developmental milestones, but they are still using typical phonological processes. </a:t>
            </a:r>
          </a:p>
          <a:p>
            <a:r>
              <a:rPr lang="en-US" b="1" dirty="0"/>
              <a:t>Consistent Deviant Phonological Disorder:</a:t>
            </a:r>
            <a:endParaRPr lang="en-US" dirty="0"/>
          </a:p>
          <a:p>
            <a:pPr lvl="1" fontAlgn="ctr"/>
            <a:r>
              <a:rPr lang="en-US" dirty="0"/>
              <a:t>The use of non-developmental or atypical phonological processes, indicating an impaired understanding of the target phonological system. </a:t>
            </a:r>
          </a:p>
          <a:p>
            <a:r>
              <a:rPr lang="en-US" b="1" dirty="0"/>
              <a:t>Inconsistent Deviant Phonological Disorder:</a:t>
            </a:r>
            <a:endParaRPr lang="en-US" dirty="0"/>
          </a:p>
          <a:p>
            <a:pPr lvl="1" fontAlgn="ctr"/>
            <a:r>
              <a:rPr lang="en-US" dirty="0">
                <a:solidFill>
                  <a:srgbClr val="FF0000"/>
                </a:solidFill>
              </a:rPr>
              <a:t>Variable productions of the same word, with some productions being more accurate than others, and the use of inconsistent phonological processes.</a:t>
            </a:r>
            <a:r>
              <a:rPr lang="en-US" dirty="0"/>
              <a:t> </a:t>
            </a:r>
          </a:p>
          <a:p>
            <a:r>
              <a:rPr lang="en-US" b="1" dirty="0"/>
              <a:t>Childhood Apraxia of Speech (CAS):</a:t>
            </a:r>
            <a:endParaRPr lang="en-US" dirty="0"/>
          </a:p>
          <a:p>
            <a:pPr lvl="1"/>
            <a:r>
              <a:rPr lang="en-US" dirty="0"/>
              <a:t>Motor speech disorder in planning and coordinating the complex movements needed for speech (inconsistency plus prosodic and pause features)</a:t>
            </a:r>
          </a:p>
          <a:p>
            <a:endParaRPr lang="en-US" dirty="0"/>
          </a:p>
          <a:p>
            <a:endParaRPr lang="en-CY" dirty="0"/>
          </a:p>
        </p:txBody>
      </p:sp>
      <p:sp>
        <p:nvSpPr>
          <p:cNvPr id="4" name="Slide Number Placeholder 3">
            <a:extLst>
              <a:ext uri="{FF2B5EF4-FFF2-40B4-BE49-F238E27FC236}">
                <a16:creationId xmlns:a16="http://schemas.microsoft.com/office/drawing/2014/main" id="{BCB6A548-7F98-444C-BB01-2494796474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902AC747-8803-4129-8B7C-8DA2E0C1CE26}"/>
              </a:ext>
            </a:extLst>
          </p:cNvPr>
          <p:cNvSpPr txBox="1">
            <a:spLocks noGrp="1"/>
          </p:cNvSpPr>
          <p:nvPr>
            <p:ph type="title"/>
          </p:nvPr>
        </p:nvSpPr>
        <p:spPr>
          <a:xfrm>
            <a:off x="838200" y="400043"/>
            <a:ext cx="10515600" cy="1255728"/>
          </a:xfrm>
          <a:prstGeom prst="rect">
            <a:avLst/>
          </a:prstGeom>
          <a:solidFill>
            <a:schemeClr val="accent5">
              <a:lumMod val="75000"/>
            </a:schemeClr>
          </a:solidFill>
        </p:spPr>
        <p:txBody>
          <a:bodyPr wrap="square" rtlCol="0">
            <a:spAutoFit/>
          </a:bodyPr>
          <a:lstStyle/>
          <a:p>
            <a:pPr lvl="0">
              <a:defRPr/>
            </a:pPr>
            <a:r>
              <a:rPr lang="en-US" sz="2800" b="1" dirty="0">
                <a:solidFill>
                  <a:schemeClr val="bg1"/>
                </a:solidFill>
              </a:rPr>
              <a:t>Differential Diagnostic Classification System (DDCS) categorizes Speech Sound Disorders (SSDs)</a:t>
            </a:r>
            <a:br>
              <a:rPr lang="en-US" sz="2800" dirty="0">
                <a:solidFill>
                  <a:prstClr val="white"/>
                </a:solidFill>
                <a:ea typeface="Roboto Slab" pitchFamily="2" charset="0"/>
              </a:rPr>
            </a:br>
            <a:endParaRPr lang="en-US" sz="2800" dirty="0">
              <a:solidFill>
                <a:prstClr val="white"/>
              </a:solidFill>
              <a:ea typeface="Roboto Slab" pitchFamily="2" charset="0"/>
            </a:endParaRPr>
          </a:p>
        </p:txBody>
      </p:sp>
    </p:spTree>
    <p:extLst>
      <p:ext uri="{BB962C8B-B14F-4D97-AF65-F5344CB8AC3E}">
        <p14:creationId xmlns:p14="http://schemas.microsoft.com/office/powerpoint/2010/main" val="1285994084"/>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2418</TotalTime>
  <Words>3179</Words>
  <Application>Microsoft Office PowerPoint</Application>
  <PresentationFormat>Widescreen</PresentationFormat>
  <Paragraphs>254</Paragraphs>
  <Slides>26</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ＭＳ Ｐゴシック</vt:lpstr>
      <vt:lpstr>Arial</vt:lpstr>
      <vt:lpstr>Bookman Old Style</vt:lpstr>
      <vt:lpstr>Calibri</vt:lpstr>
      <vt:lpstr>Calibri Light</vt:lpstr>
      <vt:lpstr>Roboto Slab</vt:lpstr>
      <vt:lpstr>Times New Roman</vt:lpstr>
      <vt:lpstr>1_Office Theme</vt:lpstr>
      <vt:lpstr>PowerPoint Presentation</vt:lpstr>
      <vt:lpstr>PowerPoint Presentation</vt:lpstr>
      <vt:lpstr>PowerPoint Presentation</vt:lpstr>
      <vt:lpstr>PowerPoint Presentation</vt:lpstr>
      <vt:lpstr>Speech Sound Disorders (SSD) </vt:lpstr>
      <vt:lpstr>SSD in ASD </vt:lpstr>
      <vt:lpstr>MY POINT OF FOCUS -Inconsistency</vt:lpstr>
      <vt:lpstr>Inconsistency Facts</vt:lpstr>
      <vt:lpstr>Differential Diagnostic Classification System (DDCS) categorizes Speech Sound Disorders (SSDs) </vt:lpstr>
      <vt:lpstr>The current study </vt:lpstr>
      <vt:lpstr>Participants  </vt:lpstr>
      <vt:lpstr>Participants [2]</vt:lpstr>
      <vt:lpstr>Participants [3]</vt:lpstr>
      <vt:lpstr>Methodology and Procedures</vt:lpstr>
      <vt:lpstr>Methodology and Procedures [2]</vt:lpstr>
      <vt:lpstr>Stimuli - Example</vt:lpstr>
      <vt:lpstr>Examples Cognate stimuli 3-syllables; multisyllabic </vt:lpstr>
      <vt:lpstr>Results  [1]  Group Comparison – Inconsistency Scores</vt:lpstr>
      <vt:lpstr>Figure 1</vt:lpstr>
      <vt:lpstr>Results [2] Qualitative Error Patterns (ASD/SSD Group)</vt:lpstr>
      <vt:lpstr>Diagnostic Implications</vt:lpstr>
      <vt:lpstr>Overall findings</vt:lpstr>
      <vt:lpstr>Future directions  </vt:lpstr>
      <vt:lpstr>PowerPoint Presentation</vt:lpstr>
      <vt:lpstr>PowerPoint Presentation</vt:lpstr>
      <vt:lpstr>Differential Diagnostic Classification System (DDCS) categorizes Speech Sound Disorders (SSDs) [2]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Theodora Papastefanou</dc:creator>
  <cp:lastModifiedBy>Kakia Petinou</cp:lastModifiedBy>
  <cp:revision>68</cp:revision>
  <dcterms:created xsi:type="dcterms:W3CDTF">2024-09-19T17:34:13Z</dcterms:created>
  <dcterms:modified xsi:type="dcterms:W3CDTF">2025-08-25T09:29:50Z</dcterms:modified>
</cp:coreProperties>
</file>