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rawings/drawing1.xml" ContentType="application/vnd.openxmlformats-officedocument.drawingml.chartshapes+xml"/>
  <Override PartName="/ppt/charts/chart5.xml" ContentType="application/vnd.openxmlformats-officedocument.drawingml.chart+xml"/>
  <Override PartName="/ppt/drawings/drawing2.xml" ContentType="application/vnd.openxmlformats-officedocument.drawingml.chartshapes+xml"/>
  <Override PartName="/ppt/charts/chart6.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0" r:id="rId1"/>
  </p:sldMasterIdLst>
  <p:notesMasterIdLst>
    <p:notesMasterId r:id="rId43"/>
  </p:notesMasterIdLst>
  <p:handoutMasterIdLst>
    <p:handoutMasterId r:id="rId44"/>
  </p:handoutMasterIdLst>
  <p:sldIdLst>
    <p:sldId id="854" r:id="rId2"/>
    <p:sldId id="822" r:id="rId3"/>
    <p:sldId id="824" r:id="rId4"/>
    <p:sldId id="842" r:id="rId5"/>
    <p:sldId id="832" r:id="rId6"/>
    <p:sldId id="698" r:id="rId7"/>
    <p:sldId id="696" r:id="rId8"/>
    <p:sldId id="781" r:id="rId9"/>
    <p:sldId id="777" r:id="rId10"/>
    <p:sldId id="829" r:id="rId11"/>
    <p:sldId id="798" r:id="rId12"/>
    <p:sldId id="835" r:id="rId13"/>
    <p:sldId id="836" r:id="rId14"/>
    <p:sldId id="876" r:id="rId15"/>
    <p:sldId id="877" r:id="rId16"/>
    <p:sldId id="878" r:id="rId17"/>
    <p:sldId id="841" r:id="rId18"/>
    <p:sldId id="871" r:id="rId19"/>
    <p:sldId id="864" r:id="rId20"/>
    <p:sldId id="872" r:id="rId21"/>
    <p:sldId id="857" r:id="rId22"/>
    <p:sldId id="840" r:id="rId23"/>
    <p:sldId id="793" r:id="rId24"/>
    <p:sldId id="851" r:id="rId25"/>
    <p:sldId id="873" r:id="rId26"/>
    <p:sldId id="852" r:id="rId27"/>
    <p:sldId id="866" r:id="rId28"/>
    <p:sldId id="865" r:id="rId29"/>
    <p:sldId id="867" r:id="rId30"/>
    <p:sldId id="868" r:id="rId31"/>
    <p:sldId id="882" r:id="rId32"/>
    <p:sldId id="885" r:id="rId33"/>
    <p:sldId id="883" r:id="rId34"/>
    <p:sldId id="881" r:id="rId35"/>
    <p:sldId id="884" r:id="rId36"/>
    <p:sldId id="837" r:id="rId37"/>
    <p:sldId id="843" r:id="rId38"/>
    <p:sldId id="708" r:id="rId39"/>
    <p:sldId id="879" r:id="rId40"/>
    <p:sldId id="880" r:id="rId41"/>
    <p:sldId id="776" r:id="rId42"/>
  </p:sldIdLst>
  <p:sldSz cx="9144000" cy="6858000" type="screen4x3"/>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93CD"/>
    <a:srgbClr val="45C0D9"/>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1A531E-A070-4E8F-AF36-4F199EEFED36}" v="2" dt="2025-05-19T16:44:47.4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9780" autoAdjust="0"/>
    <p:restoredTop sz="97973" autoAdjust="0"/>
  </p:normalViewPr>
  <p:slideViewPr>
    <p:cSldViewPr>
      <p:cViewPr>
        <p:scale>
          <a:sx n="57" d="100"/>
          <a:sy n="57" d="100"/>
        </p:scale>
        <p:origin x="-1512" y="-45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58" d="100"/>
        <a:sy n="58" d="100"/>
      </p:scale>
      <p:origin x="0" y="8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 Alexandrou" userId="43595847c937b2ba" providerId="LiveId" clId="{5F1A531E-A070-4E8F-AF36-4F199EEFED36}"/>
    <pc:docChg chg="addSld delSld modSld">
      <pc:chgData name="George Alexandrou" userId="43595847c937b2ba" providerId="LiveId" clId="{5F1A531E-A070-4E8F-AF36-4F199EEFED36}" dt="2025-05-19T16:44:47.415" v="4"/>
      <pc:docMkLst>
        <pc:docMk/>
      </pc:docMkLst>
      <pc:sldChg chg="del">
        <pc:chgData name="George Alexandrou" userId="43595847c937b2ba" providerId="LiveId" clId="{5F1A531E-A070-4E8F-AF36-4F199EEFED36}" dt="2025-05-19T16:44:41.971" v="2" actId="47"/>
        <pc:sldMkLst>
          <pc:docMk/>
          <pc:sldMk cId="1742842015" sldId="817"/>
        </pc:sldMkLst>
      </pc:sldChg>
      <pc:sldChg chg="del">
        <pc:chgData name="George Alexandrou" userId="43595847c937b2ba" providerId="LiveId" clId="{5F1A531E-A070-4E8F-AF36-4F199EEFED36}" dt="2025-05-19T16:44:41.971" v="2" actId="47"/>
        <pc:sldMkLst>
          <pc:docMk/>
          <pc:sldMk cId="3565251476" sldId="818"/>
        </pc:sldMkLst>
      </pc:sldChg>
      <pc:sldChg chg="del">
        <pc:chgData name="George Alexandrou" userId="43595847c937b2ba" providerId="LiveId" clId="{5F1A531E-A070-4E8F-AF36-4F199EEFED36}" dt="2025-05-19T16:44:41.971" v="2" actId="47"/>
        <pc:sldMkLst>
          <pc:docMk/>
          <pc:sldMk cId="1631941015" sldId="874"/>
        </pc:sldMkLst>
      </pc:sldChg>
      <pc:sldChg chg="del">
        <pc:chgData name="George Alexandrou" userId="43595847c937b2ba" providerId="LiveId" clId="{5F1A531E-A070-4E8F-AF36-4F199EEFED36}" dt="2025-05-19T16:44:44.090" v="3" actId="47"/>
        <pc:sldMkLst>
          <pc:docMk/>
          <pc:sldMk cId="4228382923" sldId="875"/>
        </pc:sldMkLst>
      </pc:sldChg>
      <pc:sldChg chg="add del">
        <pc:chgData name="George Alexandrou" userId="43595847c937b2ba" providerId="LiveId" clId="{5F1A531E-A070-4E8F-AF36-4F199EEFED36}" dt="2025-05-19T16:44:06.072" v="1"/>
        <pc:sldMkLst>
          <pc:docMk/>
          <pc:sldMk cId="3259431507" sldId="876"/>
        </pc:sldMkLst>
      </pc:sldChg>
      <pc:sldChg chg="add">
        <pc:chgData name="George Alexandrou" userId="43595847c937b2ba" providerId="LiveId" clId="{5F1A531E-A070-4E8F-AF36-4F199EEFED36}" dt="2025-05-19T16:44:06.072" v="1"/>
        <pc:sldMkLst>
          <pc:docMk/>
          <pc:sldMk cId="874545262" sldId="877"/>
        </pc:sldMkLst>
      </pc:sldChg>
      <pc:sldChg chg="add">
        <pc:chgData name="George Alexandrou" userId="43595847c937b2ba" providerId="LiveId" clId="{5F1A531E-A070-4E8F-AF36-4F199EEFED36}" dt="2025-05-19T16:44:06.072" v="1"/>
        <pc:sldMkLst>
          <pc:docMk/>
          <pc:sldMk cId="2689838132" sldId="878"/>
        </pc:sldMkLst>
      </pc:sldChg>
      <pc:sldChg chg="add">
        <pc:chgData name="George Alexandrou" userId="43595847c937b2ba" providerId="LiveId" clId="{5F1A531E-A070-4E8F-AF36-4F199EEFED36}" dt="2025-05-19T16:44:47.415" v="4"/>
        <pc:sldMkLst>
          <pc:docMk/>
          <pc:sldMk cId="2289278406" sldId="879"/>
        </pc:sldMkLst>
      </pc:sldChg>
      <pc:sldChg chg="add">
        <pc:chgData name="George Alexandrou" userId="43595847c937b2ba" providerId="LiveId" clId="{5F1A531E-A070-4E8F-AF36-4F199EEFED36}" dt="2025-05-19T16:44:47.415" v="4"/>
        <pc:sldMkLst>
          <pc:docMk/>
          <pc:sldMk cId="3268117246" sldId="880"/>
        </pc:sldMkLst>
      </pc:sldChg>
      <pc:sldChg chg="add">
        <pc:chgData name="George Alexandrou" userId="43595847c937b2ba" providerId="LiveId" clId="{5F1A531E-A070-4E8F-AF36-4F199EEFED36}" dt="2025-05-19T16:44:47.415" v="4"/>
        <pc:sldMkLst>
          <pc:docMk/>
          <pc:sldMk cId="1280582232" sldId="881"/>
        </pc:sldMkLst>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528040055680848E-2"/>
          <c:y val="7.7503443196093175E-3"/>
          <c:w val="0.94726689965341593"/>
          <c:h val="0.93844314408696139"/>
        </c:manualLayout>
      </c:layout>
      <c:barChart>
        <c:barDir val="col"/>
        <c:grouping val="stacked"/>
        <c:varyColors val="0"/>
        <c:ser>
          <c:idx val="0"/>
          <c:order val="0"/>
          <c:tx>
            <c:strRef>
              <c:f>Sheet1!$B$1</c:f>
              <c:strCache>
                <c:ptCount val="1"/>
                <c:pt idx="0">
                  <c:v>Series 1</c:v>
                </c:pt>
              </c:strCache>
            </c:strRef>
          </c:tx>
          <c:spPr>
            <a:solidFill>
              <a:schemeClr val="accent1"/>
            </a:solidFill>
          </c:spPr>
          <c:invertIfNegative val="0"/>
          <c:dPt>
            <c:idx val="1"/>
            <c:invertIfNegative val="0"/>
            <c:bubble3D val="0"/>
            <c:extLst xmlns:c16r2="http://schemas.microsoft.com/office/drawing/2015/06/chart">
              <c:ext xmlns:c16="http://schemas.microsoft.com/office/drawing/2014/chart" uri="{C3380CC4-5D6E-409C-BE32-E72D297353CC}">
                <c16:uniqueId val="{00000000-6C25-4F91-A66C-F005BE196425}"/>
              </c:ext>
            </c:extLst>
          </c:dPt>
          <c:dPt>
            <c:idx val="2"/>
            <c:invertIfNegative val="0"/>
            <c:bubble3D val="0"/>
            <c:extLst xmlns:c16r2="http://schemas.microsoft.com/office/drawing/2015/06/chart">
              <c:ext xmlns:c16="http://schemas.microsoft.com/office/drawing/2014/chart" uri="{C3380CC4-5D6E-409C-BE32-E72D297353CC}">
                <c16:uniqueId val="{00000001-6C25-4F91-A66C-F005BE196425}"/>
              </c:ext>
            </c:extLst>
          </c:dPt>
          <c:dPt>
            <c:idx val="3"/>
            <c:invertIfNegative val="0"/>
            <c:bubble3D val="0"/>
            <c:extLst xmlns:c16r2="http://schemas.microsoft.com/office/drawing/2015/06/chart">
              <c:ext xmlns:c16="http://schemas.microsoft.com/office/drawing/2014/chart" uri="{C3380CC4-5D6E-409C-BE32-E72D297353CC}">
                <c16:uniqueId val="{00000002-6C25-4F91-A66C-F005BE196425}"/>
              </c:ext>
            </c:extLst>
          </c:dPt>
          <c:cat>
            <c:strRef>
              <c:f>Sheet1!$A$2:$A$5</c:f>
              <c:strCache>
                <c:ptCount val="4"/>
                <c:pt idx="0">
                  <c:v>Option  A</c:v>
                </c:pt>
                <c:pt idx="1">
                  <c:v>Option  B</c:v>
                </c:pt>
                <c:pt idx="2">
                  <c:v>Option  C</c:v>
                </c:pt>
                <c:pt idx="3">
                  <c:v>Option  D</c:v>
                </c:pt>
              </c:strCache>
            </c:strRef>
          </c:cat>
          <c:val>
            <c:numRef>
              <c:f>Sheet1!$B$2:$B$5</c:f>
              <c:numCache>
                <c:formatCode>General</c:formatCode>
                <c:ptCount val="4"/>
                <c:pt idx="0">
                  <c:v>40</c:v>
                </c:pt>
                <c:pt idx="1">
                  <c:v>70</c:v>
                </c:pt>
                <c:pt idx="2">
                  <c:v>50</c:v>
                </c:pt>
                <c:pt idx="3">
                  <c:v>40</c:v>
                </c:pt>
              </c:numCache>
            </c:numRef>
          </c:val>
          <c:extLst xmlns:c16r2="http://schemas.microsoft.com/office/drawing/2015/06/chart">
            <c:ext xmlns:c16="http://schemas.microsoft.com/office/drawing/2014/chart" uri="{C3380CC4-5D6E-409C-BE32-E72D297353CC}">
              <c16:uniqueId val="{00000003-6C25-4F91-A66C-F005BE196425}"/>
            </c:ext>
          </c:extLst>
        </c:ser>
        <c:dLbls>
          <c:showLegendKey val="0"/>
          <c:showVal val="0"/>
          <c:showCatName val="0"/>
          <c:showSerName val="0"/>
          <c:showPercent val="0"/>
          <c:showBubbleSize val="0"/>
        </c:dLbls>
        <c:gapWidth val="150"/>
        <c:overlap val="100"/>
        <c:axId val="177665920"/>
        <c:axId val="177667456"/>
      </c:barChart>
      <c:catAx>
        <c:axId val="177665920"/>
        <c:scaling>
          <c:orientation val="minMax"/>
        </c:scaling>
        <c:delete val="1"/>
        <c:axPos val="b"/>
        <c:numFmt formatCode="General" sourceLinked="0"/>
        <c:majorTickMark val="out"/>
        <c:minorTickMark val="none"/>
        <c:tickLblPos val="nextTo"/>
        <c:crossAx val="177667456"/>
        <c:crosses val="autoZero"/>
        <c:auto val="1"/>
        <c:lblAlgn val="ctr"/>
        <c:lblOffset val="100"/>
        <c:noMultiLvlLbl val="0"/>
      </c:catAx>
      <c:valAx>
        <c:axId val="177667456"/>
        <c:scaling>
          <c:orientation val="minMax"/>
        </c:scaling>
        <c:delete val="1"/>
        <c:axPos val="l"/>
        <c:majorGridlines>
          <c:spPr>
            <a:ln>
              <a:noFill/>
            </a:ln>
          </c:spPr>
        </c:majorGridlines>
        <c:numFmt formatCode="General" sourceLinked="1"/>
        <c:majorTickMark val="out"/>
        <c:minorTickMark val="none"/>
        <c:tickLblPos val="nextTo"/>
        <c:crossAx val="177665920"/>
        <c:crosses val="autoZero"/>
        <c:crossBetween val="between"/>
      </c:valAx>
      <c:spPr>
        <a:noFill/>
        <a:ln>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73262214126874E-2"/>
          <c:y val="2.15283673234361E-2"/>
          <c:w val="0.94726689965341593"/>
          <c:h val="0.93844314408696139"/>
        </c:manualLayout>
      </c:layout>
      <c:barChart>
        <c:barDir val="col"/>
        <c:grouping val="stacked"/>
        <c:varyColors val="0"/>
        <c:ser>
          <c:idx val="0"/>
          <c:order val="0"/>
          <c:tx>
            <c:strRef>
              <c:f>Sheet1!$B$1</c:f>
              <c:strCache>
                <c:ptCount val="1"/>
                <c:pt idx="0">
                  <c:v>Series 1</c:v>
                </c:pt>
              </c:strCache>
            </c:strRef>
          </c:tx>
          <c:spPr>
            <a:solidFill>
              <a:schemeClr val="accent2"/>
            </a:solidFill>
          </c:spPr>
          <c:invertIfNegative val="0"/>
          <c:dPt>
            <c:idx val="1"/>
            <c:invertIfNegative val="0"/>
            <c:bubble3D val="0"/>
            <c:extLst xmlns:c16r2="http://schemas.microsoft.com/office/drawing/2015/06/chart">
              <c:ext xmlns:c16="http://schemas.microsoft.com/office/drawing/2014/chart" uri="{C3380CC4-5D6E-409C-BE32-E72D297353CC}">
                <c16:uniqueId val="{00000000-BBDE-4F56-AC19-67E8D826B79A}"/>
              </c:ext>
            </c:extLst>
          </c:dPt>
          <c:dPt>
            <c:idx val="2"/>
            <c:invertIfNegative val="0"/>
            <c:bubble3D val="0"/>
            <c:extLst xmlns:c16r2="http://schemas.microsoft.com/office/drawing/2015/06/chart">
              <c:ext xmlns:c16="http://schemas.microsoft.com/office/drawing/2014/chart" uri="{C3380CC4-5D6E-409C-BE32-E72D297353CC}">
                <c16:uniqueId val="{00000001-BBDE-4F56-AC19-67E8D826B79A}"/>
              </c:ext>
            </c:extLst>
          </c:dPt>
          <c:dPt>
            <c:idx val="3"/>
            <c:invertIfNegative val="0"/>
            <c:bubble3D val="0"/>
            <c:extLst xmlns:c16r2="http://schemas.microsoft.com/office/drawing/2015/06/chart">
              <c:ext xmlns:c16="http://schemas.microsoft.com/office/drawing/2014/chart" uri="{C3380CC4-5D6E-409C-BE32-E72D297353CC}">
                <c16:uniqueId val="{00000002-BBDE-4F56-AC19-67E8D826B79A}"/>
              </c:ext>
            </c:extLst>
          </c:dPt>
          <c:cat>
            <c:strRef>
              <c:f>Sheet1!$A$2:$A$5</c:f>
              <c:strCache>
                <c:ptCount val="4"/>
                <c:pt idx="0">
                  <c:v>Option  A</c:v>
                </c:pt>
                <c:pt idx="1">
                  <c:v>Option  B</c:v>
                </c:pt>
                <c:pt idx="2">
                  <c:v>Option  C</c:v>
                </c:pt>
                <c:pt idx="3">
                  <c:v>Option  D</c:v>
                </c:pt>
              </c:strCache>
            </c:strRef>
          </c:cat>
          <c:val>
            <c:numRef>
              <c:f>Sheet1!$B$2:$B$5</c:f>
              <c:numCache>
                <c:formatCode>General</c:formatCode>
                <c:ptCount val="4"/>
                <c:pt idx="0">
                  <c:v>40</c:v>
                </c:pt>
                <c:pt idx="1">
                  <c:v>70</c:v>
                </c:pt>
                <c:pt idx="2">
                  <c:v>50</c:v>
                </c:pt>
                <c:pt idx="3">
                  <c:v>40</c:v>
                </c:pt>
              </c:numCache>
            </c:numRef>
          </c:val>
          <c:extLst xmlns:c16r2="http://schemas.microsoft.com/office/drawing/2015/06/chart">
            <c:ext xmlns:c16="http://schemas.microsoft.com/office/drawing/2014/chart" uri="{C3380CC4-5D6E-409C-BE32-E72D297353CC}">
              <c16:uniqueId val="{00000003-BBDE-4F56-AC19-67E8D826B79A}"/>
            </c:ext>
          </c:extLst>
        </c:ser>
        <c:dLbls>
          <c:showLegendKey val="0"/>
          <c:showVal val="0"/>
          <c:showCatName val="0"/>
          <c:showSerName val="0"/>
          <c:showPercent val="0"/>
          <c:showBubbleSize val="0"/>
        </c:dLbls>
        <c:gapWidth val="150"/>
        <c:overlap val="100"/>
        <c:axId val="177729920"/>
        <c:axId val="177731456"/>
      </c:barChart>
      <c:catAx>
        <c:axId val="177729920"/>
        <c:scaling>
          <c:orientation val="minMax"/>
        </c:scaling>
        <c:delete val="1"/>
        <c:axPos val="b"/>
        <c:numFmt formatCode="General" sourceLinked="0"/>
        <c:majorTickMark val="out"/>
        <c:minorTickMark val="none"/>
        <c:tickLblPos val="nextTo"/>
        <c:crossAx val="177731456"/>
        <c:crosses val="autoZero"/>
        <c:auto val="1"/>
        <c:lblAlgn val="ctr"/>
        <c:lblOffset val="100"/>
        <c:noMultiLvlLbl val="0"/>
      </c:catAx>
      <c:valAx>
        <c:axId val="177731456"/>
        <c:scaling>
          <c:orientation val="minMax"/>
        </c:scaling>
        <c:delete val="1"/>
        <c:axPos val="l"/>
        <c:majorGridlines>
          <c:spPr>
            <a:ln>
              <a:noFill/>
            </a:ln>
          </c:spPr>
        </c:majorGridlines>
        <c:numFmt formatCode="General" sourceLinked="1"/>
        <c:majorTickMark val="out"/>
        <c:minorTickMark val="none"/>
        <c:tickLblPos val="nextTo"/>
        <c:crossAx val="177729920"/>
        <c:crosses val="autoZero"/>
        <c:crossBetween val="between"/>
      </c:valAx>
      <c:spPr>
        <a:noFill/>
        <a:ln>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732997302053039E-2"/>
          <c:y val="0"/>
          <c:w val="0.94726689965341593"/>
          <c:h val="0.93844314408696139"/>
        </c:manualLayout>
      </c:layout>
      <c:barChart>
        <c:barDir val="col"/>
        <c:grouping val="stacked"/>
        <c:varyColors val="0"/>
        <c:ser>
          <c:idx val="0"/>
          <c:order val="0"/>
          <c:tx>
            <c:strRef>
              <c:f>Sheet1!$B$1</c:f>
              <c:strCache>
                <c:ptCount val="1"/>
                <c:pt idx="0">
                  <c:v>Series 1</c:v>
                </c:pt>
              </c:strCache>
            </c:strRef>
          </c:tx>
          <c:spPr>
            <a:solidFill>
              <a:schemeClr val="accent3"/>
            </a:solidFill>
          </c:spPr>
          <c:invertIfNegative val="0"/>
          <c:dPt>
            <c:idx val="1"/>
            <c:invertIfNegative val="0"/>
            <c:bubble3D val="0"/>
            <c:extLst xmlns:c16r2="http://schemas.microsoft.com/office/drawing/2015/06/chart">
              <c:ext xmlns:c16="http://schemas.microsoft.com/office/drawing/2014/chart" uri="{C3380CC4-5D6E-409C-BE32-E72D297353CC}">
                <c16:uniqueId val="{00000000-693E-4B59-B282-FB22C8A4FD3E}"/>
              </c:ext>
            </c:extLst>
          </c:dPt>
          <c:dPt>
            <c:idx val="2"/>
            <c:invertIfNegative val="0"/>
            <c:bubble3D val="0"/>
            <c:extLst xmlns:c16r2="http://schemas.microsoft.com/office/drawing/2015/06/chart">
              <c:ext xmlns:c16="http://schemas.microsoft.com/office/drawing/2014/chart" uri="{C3380CC4-5D6E-409C-BE32-E72D297353CC}">
                <c16:uniqueId val="{00000001-693E-4B59-B282-FB22C8A4FD3E}"/>
              </c:ext>
            </c:extLst>
          </c:dPt>
          <c:dPt>
            <c:idx val="3"/>
            <c:invertIfNegative val="0"/>
            <c:bubble3D val="0"/>
            <c:extLst xmlns:c16r2="http://schemas.microsoft.com/office/drawing/2015/06/chart">
              <c:ext xmlns:c16="http://schemas.microsoft.com/office/drawing/2014/chart" uri="{C3380CC4-5D6E-409C-BE32-E72D297353CC}">
                <c16:uniqueId val="{00000002-693E-4B59-B282-FB22C8A4FD3E}"/>
              </c:ext>
            </c:extLst>
          </c:dPt>
          <c:cat>
            <c:strRef>
              <c:f>Sheet1!$A$2:$A$5</c:f>
              <c:strCache>
                <c:ptCount val="4"/>
                <c:pt idx="0">
                  <c:v>Option  A</c:v>
                </c:pt>
                <c:pt idx="1">
                  <c:v>Option  B</c:v>
                </c:pt>
                <c:pt idx="2">
                  <c:v>Option  C</c:v>
                </c:pt>
                <c:pt idx="3">
                  <c:v>Option  D</c:v>
                </c:pt>
              </c:strCache>
            </c:strRef>
          </c:cat>
          <c:val>
            <c:numRef>
              <c:f>Sheet1!$B$2:$B$5</c:f>
              <c:numCache>
                <c:formatCode>General</c:formatCode>
                <c:ptCount val="4"/>
                <c:pt idx="0">
                  <c:v>40</c:v>
                </c:pt>
                <c:pt idx="1">
                  <c:v>70</c:v>
                </c:pt>
                <c:pt idx="2">
                  <c:v>50</c:v>
                </c:pt>
                <c:pt idx="3">
                  <c:v>40</c:v>
                </c:pt>
              </c:numCache>
            </c:numRef>
          </c:val>
          <c:extLst xmlns:c16r2="http://schemas.microsoft.com/office/drawing/2015/06/chart">
            <c:ext xmlns:c16="http://schemas.microsoft.com/office/drawing/2014/chart" uri="{C3380CC4-5D6E-409C-BE32-E72D297353CC}">
              <c16:uniqueId val="{00000003-693E-4B59-B282-FB22C8A4FD3E}"/>
            </c:ext>
          </c:extLst>
        </c:ser>
        <c:dLbls>
          <c:showLegendKey val="0"/>
          <c:showVal val="0"/>
          <c:showCatName val="0"/>
          <c:showSerName val="0"/>
          <c:showPercent val="0"/>
          <c:showBubbleSize val="0"/>
        </c:dLbls>
        <c:gapWidth val="150"/>
        <c:overlap val="100"/>
        <c:axId val="178272896"/>
        <c:axId val="178282880"/>
      </c:barChart>
      <c:catAx>
        <c:axId val="178272896"/>
        <c:scaling>
          <c:orientation val="minMax"/>
        </c:scaling>
        <c:delete val="1"/>
        <c:axPos val="b"/>
        <c:numFmt formatCode="General" sourceLinked="0"/>
        <c:majorTickMark val="out"/>
        <c:minorTickMark val="none"/>
        <c:tickLblPos val="nextTo"/>
        <c:crossAx val="178282880"/>
        <c:crosses val="autoZero"/>
        <c:auto val="1"/>
        <c:lblAlgn val="ctr"/>
        <c:lblOffset val="100"/>
        <c:noMultiLvlLbl val="0"/>
      </c:catAx>
      <c:valAx>
        <c:axId val="178282880"/>
        <c:scaling>
          <c:orientation val="minMax"/>
        </c:scaling>
        <c:delete val="1"/>
        <c:axPos val="l"/>
        <c:majorGridlines>
          <c:spPr>
            <a:ln>
              <a:noFill/>
            </a:ln>
          </c:spPr>
        </c:majorGridlines>
        <c:numFmt formatCode="General" sourceLinked="1"/>
        <c:majorTickMark val="out"/>
        <c:minorTickMark val="none"/>
        <c:tickLblPos val="nextTo"/>
        <c:crossAx val="178272896"/>
        <c:crosses val="autoZero"/>
        <c:crossBetween val="between"/>
      </c:valAx>
      <c:spPr>
        <a:noFill/>
        <a:ln>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46237947239753E-3"/>
          <c:y val="6.155722944058245E-2"/>
          <c:w val="0.94726689965341593"/>
          <c:h val="0.93844314408696139"/>
        </c:manualLayout>
      </c:layout>
      <c:barChart>
        <c:barDir val="col"/>
        <c:grouping val="stacked"/>
        <c:varyColors val="0"/>
        <c:ser>
          <c:idx val="0"/>
          <c:order val="0"/>
          <c:tx>
            <c:strRef>
              <c:f>Sheet1!$B$1</c:f>
              <c:strCache>
                <c:ptCount val="1"/>
                <c:pt idx="0">
                  <c:v>Series 1</c:v>
                </c:pt>
              </c:strCache>
            </c:strRef>
          </c:tx>
          <c:spPr>
            <a:solidFill>
              <a:schemeClr val="accent3"/>
            </a:solidFill>
          </c:spPr>
          <c:invertIfNegative val="0"/>
          <c:dPt>
            <c:idx val="1"/>
            <c:invertIfNegative val="0"/>
            <c:bubble3D val="0"/>
            <c:extLst xmlns:c16r2="http://schemas.microsoft.com/office/drawing/2015/06/chart">
              <c:ext xmlns:c16="http://schemas.microsoft.com/office/drawing/2014/chart" uri="{C3380CC4-5D6E-409C-BE32-E72D297353CC}">
                <c16:uniqueId val="{00000000-A7AC-415B-89CF-2FD1179DF754}"/>
              </c:ext>
            </c:extLst>
          </c:dPt>
          <c:dPt>
            <c:idx val="2"/>
            <c:invertIfNegative val="0"/>
            <c:bubble3D val="0"/>
            <c:extLst xmlns:c16r2="http://schemas.microsoft.com/office/drawing/2015/06/chart">
              <c:ext xmlns:c16="http://schemas.microsoft.com/office/drawing/2014/chart" uri="{C3380CC4-5D6E-409C-BE32-E72D297353CC}">
                <c16:uniqueId val="{00000001-A7AC-415B-89CF-2FD1179DF754}"/>
              </c:ext>
            </c:extLst>
          </c:dPt>
          <c:dPt>
            <c:idx val="3"/>
            <c:invertIfNegative val="0"/>
            <c:bubble3D val="0"/>
            <c:extLst xmlns:c16r2="http://schemas.microsoft.com/office/drawing/2015/06/chart">
              <c:ext xmlns:c16="http://schemas.microsoft.com/office/drawing/2014/chart" uri="{C3380CC4-5D6E-409C-BE32-E72D297353CC}">
                <c16:uniqueId val="{00000002-A7AC-415B-89CF-2FD1179DF754}"/>
              </c:ext>
            </c:extLst>
          </c:dPt>
          <c:cat>
            <c:strRef>
              <c:f>Sheet1!$A$2:$A$5</c:f>
              <c:strCache>
                <c:ptCount val="4"/>
                <c:pt idx="0">
                  <c:v>Option  A</c:v>
                </c:pt>
                <c:pt idx="1">
                  <c:v>Option  B</c:v>
                </c:pt>
                <c:pt idx="2">
                  <c:v>Option  C</c:v>
                </c:pt>
                <c:pt idx="3">
                  <c:v>Option  D</c:v>
                </c:pt>
              </c:strCache>
            </c:strRef>
          </c:cat>
          <c:val>
            <c:numRef>
              <c:f>Sheet1!$B$2:$B$5</c:f>
              <c:numCache>
                <c:formatCode>General</c:formatCode>
                <c:ptCount val="4"/>
                <c:pt idx="0">
                  <c:v>40</c:v>
                </c:pt>
                <c:pt idx="1">
                  <c:v>70</c:v>
                </c:pt>
                <c:pt idx="2">
                  <c:v>50</c:v>
                </c:pt>
                <c:pt idx="3">
                  <c:v>40</c:v>
                </c:pt>
              </c:numCache>
            </c:numRef>
          </c:val>
          <c:extLst xmlns:c16r2="http://schemas.microsoft.com/office/drawing/2015/06/chart">
            <c:ext xmlns:c16="http://schemas.microsoft.com/office/drawing/2014/chart" uri="{C3380CC4-5D6E-409C-BE32-E72D297353CC}">
              <c16:uniqueId val="{00000003-A7AC-415B-89CF-2FD1179DF754}"/>
            </c:ext>
          </c:extLst>
        </c:ser>
        <c:dLbls>
          <c:showLegendKey val="0"/>
          <c:showVal val="0"/>
          <c:showCatName val="0"/>
          <c:showSerName val="0"/>
          <c:showPercent val="0"/>
          <c:showBubbleSize val="0"/>
        </c:dLbls>
        <c:gapWidth val="150"/>
        <c:overlap val="100"/>
        <c:axId val="185382016"/>
        <c:axId val="185383552"/>
      </c:barChart>
      <c:catAx>
        <c:axId val="185382016"/>
        <c:scaling>
          <c:orientation val="minMax"/>
        </c:scaling>
        <c:delete val="1"/>
        <c:axPos val="b"/>
        <c:numFmt formatCode="General" sourceLinked="0"/>
        <c:majorTickMark val="out"/>
        <c:minorTickMark val="none"/>
        <c:tickLblPos val="nextTo"/>
        <c:crossAx val="185383552"/>
        <c:crosses val="autoZero"/>
        <c:auto val="1"/>
        <c:lblAlgn val="ctr"/>
        <c:lblOffset val="100"/>
        <c:noMultiLvlLbl val="0"/>
      </c:catAx>
      <c:valAx>
        <c:axId val="185383552"/>
        <c:scaling>
          <c:orientation val="minMax"/>
        </c:scaling>
        <c:delete val="1"/>
        <c:axPos val="l"/>
        <c:majorGridlines>
          <c:spPr>
            <a:ln>
              <a:noFill/>
            </a:ln>
          </c:spPr>
        </c:majorGridlines>
        <c:numFmt formatCode="General" sourceLinked="1"/>
        <c:majorTickMark val="out"/>
        <c:minorTickMark val="none"/>
        <c:tickLblPos val="nextTo"/>
        <c:crossAx val="185382016"/>
        <c:crosses val="autoZero"/>
        <c:crossBetween val="between"/>
      </c:valAx>
      <c:spPr>
        <a:noFill/>
        <a:ln>
          <a:noFill/>
        </a:ln>
      </c:spPr>
    </c:plotArea>
    <c:plotVisOnly val="1"/>
    <c:dispBlanksAs val="gap"/>
    <c:showDLblsOverMax val="0"/>
  </c:chart>
  <c:spPr>
    <a:noFill/>
    <a:ln>
      <a:noFill/>
    </a:ln>
  </c:spPr>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6.1556540007595542E-2"/>
          <c:w val="0.94726689965341593"/>
          <c:h val="0.93844314408696139"/>
        </c:manualLayout>
      </c:layout>
      <c:barChart>
        <c:barDir val="col"/>
        <c:grouping val="stacked"/>
        <c:varyColors val="0"/>
        <c:ser>
          <c:idx val="0"/>
          <c:order val="0"/>
          <c:tx>
            <c:strRef>
              <c:f>Sheet1!$B$1</c:f>
              <c:strCache>
                <c:ptCount val="1"/>
                <c:pt idx="0">
                  <c:v>Series 1</c:v>
                </c:pt>
              </c:strCache>
            </c:strRef>
          </c:tx>
          <c:spPr>
            <a:solidFill>
              <a:schemeClr val="accent1"/>
            </a:solidFill>
          </c:spPr>
          <c:invertIfNegative val="0"/>
          <c:dPt>
            <c:idx val="1"/>
            <c:invertIfNegative val="0"/>
            <c:bubble3D val="0"/>
            <c:extLst xmlns:c16r2="http://schemas.microsoft.com/office/drawing/2015/06/chart">
              <c:ext xmlns:c16="http://schemas.microsoft.com/office/drawing/2014/chart" uri="{C3380CC4-5D6E-409C-BE32-E72D297353CC}">
                <c16:uniqueId val="{00000000-E183-4C69-AB2B-F56EC668054D}"/>
              </c:ext>
            </c:extLst>
          </c:dPt>
          <c:dPt>
            <c:idx val="2"/>
            <c:invertIfNegative val="0"/>
            <c:bubble3D val="0"/>
            <c:extLst xmlns:c16r2="http://schemas.microsoft.com/office/drawing/2015/06/chart">
              <c:ext xmlns:c16="http://schemas.microsoft.com/office/drawing/2014/chart" uri="{C3380CC4-5D6E-409C-BE32-E72D297353CC}">
                <c16:uniqueId val="{00000001-E183-4C69-AB2B-F56EC668054D}"/>
              </c:ext>
            </c:extLst>
          </c:dPt>
          <c:dPt>
            <c:idx val="3"/>
            <c:invertIfNegative val="0"/>
            <c:bubble3D val="0"/>
            <c:extLst xmlns:c16r2="http://schemas.microsoft.com/office/drawing/2015/06/chart">
              <c:ext xmlns:c16="http://schemas.microsoft.com/office/drawing/2014/chart" uri="{C3380CC4-5D6E-409C-BE32-E72D297353CC}">
                <c16:uniqueId val="{00000002-E183-4C69-AB2B-F56EC668054D}"/>
              </c:ext>
            </c:extLst>
          </c:dPt>
          <c:cat>
            <c:strRef>
              <c:f>Sheet1!$A$2:$A$5</c:f>
              <c:strCache>
                <c:ptCount val="4"/>
                <c:pt idx="0">
                  <c:v>Option  A</c:v>
                </c:pt>
                <c:pt idx="1">
                  <c:v>Option  B</c:v>
                </c:pt>
                <c:pt idx="2">
                  <c:v>Option  C</c:v>
                </c:pt>
                <c:pt idx="3">
                  <c:v>Option  D</c:v>
                </c:pt>
              </c:strCache>
            </c:strRef>
          </c:cat>
          <c:val>
            <c:numRef>
              <c:f>Sheet1!$B$2:$B$5</c:f>
              <c:numCache>
                <c:formatCode>General</c:formatCode>
                <c:ptCount val="4"/>
                <c:pt idx="0">
                  <c:v>40</c:v>
                </c:pt>
                <c:pt idx="1">
                  <c:v>70</c:v>
                </c:pt>
                <c:pt idx="2">
                  <c:v>50</c:v>
                </c:pt>
                <c:pt idx="3">
                  <c:v>40</c:v>
                </c:pt>
              </c:numCache>
            </c:numRef>
          </c:val>
          <c:extLst xmlns:c16r2="http://schemas.microsoft.com/office/drawing/2015/06/chart">
            <c:ext xmlns:c16="http://schemas.microsoft.com/office/drawing/2014/chart" uri="{C3380CC4-5D6E-409C-BE32-E72D297353CC}">
              <c16:uniqueId val="{00000003-E183-4C69-AB2B-F56EC668054D}"/>
            </c:ext>
          </c:extLst>
        </c:ser>
        <c:dLbls>
          <c:showLegendKey val="0"/>
          <c:showVal val="0"/>
          <c:showCatName val="0"/>
          <c:showSerName val="0"/>
          <c:showPercent val="0"/>
          <c:showBubbleSize val="0"/>
        </c:dLbls>
        <c:gapWidth val="150"/>
        <c:overlap val="100"/>
        <c:axId val="178016256"/>
        <c:axId val="178017792"/>
      </c:barChart>
      <c:catAx>
        <c:axId val="178016256"/>
        <c:scaling>
          <c:orientation val="minMax"/>
        </c:scaling>
        <c:delete val="1"/>
        <c:axPos val="b"/>
        <c:numFmt formatCode="General" sourceLinked="0"/>
        <c:majorTickMark val="out"/>
        <c:minorTickMark val="none"/>
        <c:tickLblPos val="nextTo"/>
        <c:crossAx val="178017792"/>
        <c:crosses val="autoZero"/>
        <c:auto val="1"/>
        <c:lblAlgn val="ctr"/>
        <c:lblOffset val="100"/>
        <c:noMultiLvlLbl val="0"/>
      </c:catAx>
      <c:valAx>
        <c:axId val="178017792"/>
        <c:scaling>
          <c:orientation val="minMax"/>
        </c:scaling>
        <c:delete val="1"/>
        <c:axPos val="l"/>
        <c:majorGridlines>
          <c:spPr>
            <a:ln>
              <a:noFill/>
            </a:ln>
          </c:spPr>
        </c:majorGridlines>
        <c:numFmt formatCode="General" sourceLinked="1"/>
        <c:majorTickMark val="out"/>
        <c:minorTickMark val="none"/>
        <c:tickLblPos val="nextTo"/>
        <c:crossAx val="178016256"/>
        <c:crosses val="autoZero"/>
        <c:crossBetween val="between"/>
      </c:valAx>
      <c:spPr>
        <a:noFill/>
        <a:ln>
          <a:noFill/>
        </a:ln>
      </c:spPr>
    </c:plotArea>
    <c:plotVisOnly val="1"/>
    <c:dispBlanksAs val="gap"/>
    <c:showDLblsOverMax val="0"/>
  </c:chart>
  <c:spPr>
    <a:noFill/>
    <a:ln>
      <a:noFill/>
    </a:ln>
  </c:spPr>
  <c:txPr>
    <a:bodyPr/>
    <a:lstStyle/>
    <a:p>
      <a:pPr>
        <a:defRPr sz="1800"/>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411965325420568E-2"/>
          <c:y val="0"/>
          <c:w val="0.94726689965341593"/>
          <c:h val="0.93844314408696139"/>
        </c:manualLayout>
      </c:layout>
      <c:barChart>
        <c:barDir val="col"/>
        <c:grouping val="stacked"/>
        <c:varyColors val="0"/>
        <c:ser>
          <c:idx val="0"/>
          <c:order val="0"/>
          <c:tx>
            <c:strRef>
              <c:f>Sheet1!$B$1</c:f>
              <c:strCache>
                <c:ptCount val="1"/>
                <c:pt idx="0">
                  <c:v>Series 1</c:v>
                </c:pt>
              </c:strCache>
            </c:strRef>
          </c:tx>
          <c:spPr>
            <a:solidFill>
              <a:schemeClr val="accent3"/>
            </a:solidFill>
          </c:spPr>
          <c:invertIfNegative val="0"/>
          <c:dPt>
            <c:idx val="1"/>
            <c:invertIfNegative val="0"/>
            <c:bubble3D val="0"/>
            <c:extLst xmlns:c16r2="http://schemas.microsoft.com/office/drawing/2015/06/chart">
              <c:ext xmlns:c16="http://schemas.microsoft.com/office/drawing/2014/chart" uri="{C3380CC4-5D6E-409C-BE32-E72D297353CC}">
                <c16:uniqueId val="{00000000-693E-4B59-B282-FB22C8A4FD3E}"/>
              </c:ext>
            </c:extLst>
          </c:dPt>
          <c:dPt>
            <c:idx val="2"/>
            <c:invertIfNegative val="0"/>
            <c:bubble3D val="0"/>
            <c:extLst xmlns:c16r2="http://schemas.microsoft.com/office/drawing/2015/06/chart">
              <c:ext xmlns:c16="http://schemas.microsoft.com/office/drawing/2014/chart" uri="{C3380CC4-5D6E-409C-BE32-E72D297353CC}">
                <c16:uniqueId val="{00000001-693E-4B59-B282-FB22C8A4FD3E}"/>
              </c:ext>
            </c:extLst>
          </c:dPt>
          <c:dPt>
            <c:idx val="3"/>
            <c:invertIfNegative val="0"/>
            <c:bubble3D val="0"/>
            <c:extLst xmlns:c16r2="http://schemas.microsoft.com/office/drawing/2015/06/chart">
              <c:ext xmlns:c16="http://schemas.microsoft.com/office/drawing/2014/chart" uri="{C3380CC4-5D6E-409C-BE32-E72D297353CC}">
                <c16:uniqueId val="{00000002-693E-4B59-B282-FB22C8A4FD3E}"/>
              </c:ext>
            </c:extLst>
          </c:dPt>
          <c:cat>
            <c:strRef>
              <c:f>Sheet1!$A$2:$A$5</c:f>
              <c:strCache>
                <c:ptCount val="4"/>
                <c:pt idx="0">
                  <c:v>Option  A</c:v>
                </c:pt>
                <c:pt idx="1">
                  <c:v>Option  B</c:v>
                </c:pt>
                <c:pt idx="2">
                  <c:v>Option  C</c:v>
                </c:pt>
                <c:pt idx="3">
                  <c:v>Option  D</c:v>
                </c:pt>
              </c:strCache>
            </c:strRef>
          </c:cat>
          <c:val>
            <c:numRef>
              <c:f>Sheet1!$B$2:$B$5</c:f>
              <c:numCache>
                <c:formatCode>General</c:formatCode>
                <c:ptCount val="4"/>
                <c:pt idx="0">
                  <c:v>40</c:v>
                </c:pt>
                <c:pt idx="1">
                  <c:v>70</c:v>
                </c:pt>
                <c:pt idx="2">
                  <c:v>50</c:v>
                </c:pt>
                <c:pt idx="3">
                  <c:v>40</c:v>
                </c:pt>
              </c:numCache>
            </c:numRef>
          </c:val>
          <c:extLst xmlns:c16r2="http://schemas.microsoft.com/office/drawing/2015/06/chart">
            <c:ext xmlns:c16="http://schemas.microsoft.com/office/drawing/2014/chart" uri="{C3380CC4-5D6E-409C-BE32-E72D297353CC}">
              <c16:uniqueId val="{00000003-693E-4B59-B282-FB22C8A4FD3E}"/>
            </c:ext>
          </c:extLst>
        </c:ser>
        <c:dLbls>
          <c:showLegendKey val="0"/>
          <c:showVal val="0"/>
          <c:showCatName val="0"/>
          <c:showSerName val="0"/>
          <c:showPercent val="0"/>
          <c:showBubbleSize val="0"/>
        </c:dLbls>
        <c:gapWidth val="150"/>
        <c:overlap val="100"/>
        <c:axId val="178141824"/>
        <c:axId val="178143616"/>
      </c:barChart>
      <c:catAx>
        <c:axId val="178141824"/>
        <c:scaling>
          <c:orientation val="minMax"/>
        </c:scaling>
        <c:delete val="1"/>
        <c:axPos val="b"/>
        <c:numFmt formatCode="General" sourceLinked="0"/>
        <c:majorTickMark val="out"/>
        <c:minorTickMark val="none"/>
        <c:tickLblPos val="nextTo"/>
        <c:crossAx val="178143616"/>
        <c:crosses val="autoZero"/>
        <c:auto val="1"/>
        <c:lblAlgn val="ctr"/>
        <c:lblOffset val="100"/>
        <c:noMultiLvlLbl val="0"/>
      </c:catAx>
      <c:valAx>
        <c:axId val="178143616"/>
        <c:scaling>
          <c:orientation val="minMax"/>
        </c:scaling>
        <c:delete val="1"/>
        <c:axPos val="l"/>
        <c:majorGridlines>
          <c:spPr>
            <a:ln>
              <a:noFill/>
            </a:ln>
          </c:spPr>
        </c:majorGridlines>
        <c:numFmt formatCode="General" sourceLinked="1"/>
        <c:majorTickMark val="out"/>
        <c:minorTickMark val="none"/>
        <c:tickLblPos val="nextTo"/>
        <c:crossAx val="178141824"/>
        <c:crosses val="autoZero"/>
        <c:crossBetween val="between"/>
      </c:valAx>
      <c:spPr>
        <a:noFill/>
        <a:ln>
          <a:noFill/>
        </a:ln>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DC99BD-ADBC-4C2D-8C8E-5AE4BAB833CC}" type="doc">
      <dgm:prSet loTypeId="urn:microsoft.com/office/officeart/2005/8/layout/hierarchy2" loCatId="hierarchy" qsTypeId="urn:microsoft.com/office/officeart/2005/8/quickstyle/3d5" qsCatId="3D" csTypeId="urn:microsoft.com/office/officeart/2005/8/colors/accent1_2#1" csCatId="accent1" phldr="1"/>
      <dgm:spPr/>
      <dgm:t>
        <a:bodyPr/>
        <a:lstStyle/>
        <a:p>
          <a:endParaRPr lang="en-US"/>
        </a:p>
      </dgm:t>
    </dgm:pt>
    <dgm:pt modelId="{3BEF1678-2716-4450-8E42-F7D93ED3CD0C}">
      <dgm:prSet custT="1">
        <dgm:style>
          <a:lnRef idx="2">
            <a:schemeClr val="accent6"/>
          </a:lnRef>
          <a:fillRef idx="1">
            <a:schemeClr val="lt1"/>
          </a:fillRef>
          <a:effectRef idx="0">
            <a:schemeClr val="accent6"/>
          </a:effectRef>
          <a:fontRef idx="minor">
            <a:schemeClr val="dk1"/>
          </a:fontRef>
        </dgm:style>
      </dgm:prSet>
      <dgm:spPr/>
      <dgm:t>
        <a:bodyPr/>
        <a:lstStyle/>
        <a:p>
          <a:r>
            <a:rPr lang="el-GR" sz="1600" dirty="0">
              <a:latin typeface="Arial Narrow" panose="020B0606020202030204" pitchFamily="34" charset="0"/>
            </a:rPr>
            <a:t>ΣΤΡΕΣΟΓΟΝΑ ΓΕΓΟΝΟΤΑ ΖΩΗΣ (ΜΕΓΑΛΑ, ΚΑΘΗΜΕΡΙΝΑ)</a:t>
          </a:r>
          <a:endParaRPr lang="en-US" sz="1600" dirty="0">
            <a:latin typeface="Arial Narrow" panose="020B0606020202030204" pitchFamily="34" charset="0"/>
          </a:endParaRPr>
        </a:p>
      </dgm:t>
    </dgm:pt>
    <dgm:pt modelId="{A2F0D82A-76D6-4F94-B1CE-EC5029F5FC6E}" type="sibTrans" cxnId="{B714954E-39CB-4ECF-BB73-C819597637A1}">
      <dgm:prSet/>
      <dgm:spPr/>
      <dgm:t>
        <a:bodyPr/>
        <a:lstStyle/>
        <a:p>
          <a:endParaRPr lang="en-US"/>
        </a:p>
      </dgm:t>
    </dgm:pt>
    <dgm:pt modelId="{F3596B66-8A4E-45D9-978A-B184AF9078DD}" type="parTrans" cxnId="{B714954E-39CB-4ECF-BB73-C819597637A1}">
      <dgm:prSet/>
      <dgm:spPr/>
      <dgm:t>
        <a:bodyPr/>
        <a:lstStyle/>
        <a:p>
          <a:endParaRPr lang="en-US"/>
        </a:p>
      </dgm:t>
    </dgm:pt>
    <dgm:pt modelId="{7F0FB160-CB44-448B-AE92-BAEEE020F0DD}">
      <dgm:prSet>
        <dgm:style>
          <a:lnRef idx="2">
            <a:schemeClr val="accent6"/>
          </a:lnRef>
          <a:fillRef idx="1">
            <a:schemeClr val="lt1"/>
          </a:fillRef>
          <a:effectRef idx="0">
            <a:schemeClr val="accent6"/>
          </a:effectRef>
          <a:fontRef idx="minor">
            <a:schemeClr val="dk1"/>
          </a:fontRef>
        </dgm:style>
      </dgm:prSet>
      <dgm:spPr/>
      <dgm:t>
        <a:bodyPr/>
        <a:lstStyle/>
        <a:p>
          <a:r>
            <a:rPr lang="el-GR" dirty="0"/>
            <a:t>ΠΑΡΑΓΟΝΤΕΣ ΚΙΝΔΥΝΟΥ ΠΟΥ ΑΦΟΡΟΥΝΤΟ ΤΟ ΕΠΙΠΕΔΟ ΥΓΕΙΑΣ </a:t>
          </a:r>
          <a:endParaRPr lang="en-US" dirty="0"/>
        </a:p>
      </dgm:t>
    </dgm:pt>
    <dgm:pt modelId="{79BAA11E-2156-4072-9FED-06EED62B7737}" type="sibTrans" cxnId="{7E50BB9C-1F0E-4FF2-A647-EEAA8F68A95C}">
      <dgm:prSet/>
      <dgm:spPr/>
      <dgm:t>
        <a:bodyPr/>
        <a:lstStyle/>
        <a:p>
          <a:endParaRPr lang="en-US"/>
        </a:p>
      </dgm:t>
    </dgm:pt>
    <dgm:pt modelId="{3D27AACC-5E9D-4BC1-8130-C3E3FDBE396B}" type="parTrans" cxnId="{7E50BB9C-1F0E-4FF2-A647-EEAA8F68A95C}">
      <dgm:prSet/>
      <dgm:spPr/>
      <dgm:t>
        <a:bodyPr/>
        <a:lstStyle/>
        <a:p>
          <a:endParaRPr lang="en-US"/>
        </a:p>
      </dgm:t>
    </dgm:pt>
    <dgm:pt modelId="{C17A11CD-68F8-45A9-BCBA-71C0F0715131}">
      <dgm:prSet>
        <dgm:style>
          <a:lnRef idx="2">
            <a:schemeClr val="accent6"/>
          </a:lnRef>
          <a:fillRef idx="1">
            <a:schemeClr val="lt1"/>
          </a:fillRef>
          <a:effectRef idx="0">
            <a:schemeClr val="accent6"/>
          </a:effectRef>
          <a:fontRef idx="minor">
            <a:schemeClr val="dk1"/>
          </a:fontRef>
        </dgm:style>
      </dgm:prSet>
      <dgm:spPr/>
      <dgm:t>
        <a:bodyPr/>
        <a:lstStyle/>
        <a:p>
          <a:r>
            <a:rPr lang="el-GR" dirty="0"/>
            <a:t>ΟΙΚΟΓΕΝΕΙΑΚΟΙ ΠΑΡΑΓΟΝΤΕΣ ΚΙΝΔΥΝΟΥ</a:t>
          </a:r>
        </a:p>
      </dgm:t>
    </dgm:pt>
    <dgm:pt modelId="{A7C9B760-07C1-4CD5-8768-823F363D61EE}" type="sibTrans" cxnId="{7F22528A-0058-4458-B40B-D37CAEA380B7}">
      <dgm:prSet/>
      <dgm:spPr/>
      <dgm:t>
        <a:bodyPr/>
        <a:lstStyle/>
        <a:p>
          <a:endParaRPr lang="en-US"/>
        </a:p>
      </dgm:t>
    </dgm:pt>
    <dgm:pt modelId="{8696210A-CCB4-44B4-8A3B-28303479F884}" type="parTrans" cxnId="{7F22528A-0058-4458-B40B-D37CAEA380B7}">
      <dgm:prSet/>
      <dgm:spPr/>
      <dgm:t>
        <a:bodyPr/>
        <a:lstStyle/>
        <a:p>
          <a:endParaRPr lang="en-US"/>
        </a:p>
      </dgm:t>
    </dgm:pt>
    <dgm:pt modelId="{A37B0BBB-9F51-4276-B575-B4DD030CD329}">
      <dgm:prSet custT="1">
        <dgm:style>
          <a:lnRef idx="2">
            <a:schemeClr val="accent6"/>
          </a:lnRef>
          <a:fillRef idx="1">
            <a:schemeClr val="lt1"/>
          </a:fillRef>
          <a:effectRef idx="0">
            <a:schemeClr val="accent6"/>
          </a:effectRef>
          <a:fontRef idx="minor">
            <a:schemeClr val="dk1"/>
          </a:fontRef>
        </dgm:style>
      </dgm:prSet>
      <dgm:spPr/>
      <dgm:t>
        <a:bodyPr/>
        <a:lstStyle/>
        <a:p>
          <a:r>
            <a:rPr lang="el-GR" sz="1600" dirty="0">
              <a:latin typeface="Arial Narrow" panose="020B0606020202030204" pitchFamily="34" charset="0"/>
            </a:rPr>
            <a:t>ΑΤΟΜΙΚΟΙ/ΒΙΟΛΟΓΙΚΟΙ ΠΑΡΑΓΟΝΤΕΣ ΚΙΝΔΥΝΟΥ </a:t>
          </a:r>
          <a:endParaRPr lang="en-US" sz="1600" dirty="0">
            <a:latin typeface="Arial Narrow" panose="020B0606020202030204" pitchFamily="34" charset="0"/>
          </a:endParaRPr>
        </a:p>
      </dgm:t>
    </dgm:pt>
    <dgm:pt modelId="{C6E49A45-8498-445A-92BD-7311D53EC072}" type="sibTrans" cxnId="{E6062B76-722C-41CA-B3C4-3C58B81BA0FE}">
      <dgm:prSet/>
      <dgm:spPr/>
      <dgm:t>
        <a:bodyPr/>
        <a:lstStyle/>
        <a:p>
          <a:endParaRPr lang="en-US"/>
        </a:p>
      </dgm:t>
    </dgm:pt>
    <dgm:pt modelId="{8C5620B2-758A-4682-B233-16A7313BDBD5}" type="parTrans" cxnId="{E6062B76-722C-41CA-B3C4-3C58B81BA0FE}">
      <dgm:prSet/>
      <dgm:spPr/>
      <dgm:t>
        <a:bodyPr/>
        <a:lstStyle/>
        <a:p>
          <a:endParaRPr lang="en-US"/>
        </a:p>
      </dgm:t>
    </dgm:pt>
    <dgm:pt modelId="{660D6E12-BCE3-4B2E-AF5A-5CD85BA88853}">
      <dgm:prSet phldrT="[Text]">
        <dgm:style>
          <a:lnRef idx="1">
            <a:schemeClr val="accent1"/>
          </a:lnRef>
          <a:fillRef idx="2">
            <a:schemeClr val="accent1"/>
          </a:fillRef>
          <a:effectRef idx="1">
            <a:schemeClr val="accent1"/>
          </a:effectRef>
          <a:fontRef idx="minor">
            <a:schemeClr val="dk1"/>
          </a:fontRef>
        </dgm:style>
      </dgm:prSet>
      <dgm:spPr/>
      <dgm:t>
        <a:bodyPr/>
        <a:lstStyle/>
        <a:p>
          <a:r>
            <a:rPr lang="el-GR" dirty="0">
              <a:latin typeface="Arial Narrow" panose="020B0606020202030204" pitchFamily="34" charset="0"/>
            </a:rPr>
            <a:t>ΔΡΟΥΝ ΩΣ ΣΤΡΕΣΟΓΟΝΟΙ ΠΑΡΑΓΟΝΤΕΣ</a:t>
          </a:r>
          <a:endParaRPr lang="en-US" dirty="0">
            <a:latin typeface="Arial Narrow" panose="020B0606020202030204" pitchFamily="34" charset="0"/>
          </a:endParaRPr>
        </a:p>
      </dgm:t>
    </dgm:pt>
    <dgm:pt modelId="{817C05CA-AFED-4DA5-A624-6A17A302EE7C}" type="sibTrans" cxnId="{9F01E80B-C429-4F98-91FF-19A7ADDE3A85}">
      <dgm:prSet/>
      <dgm:spPr/>
      <dgm:t>
        <a:bodyPr/>
        <a:lstStyle/>
        <a:p>
          <a:endParaRPr lang="en-US"/>
        </a:p>
      </dgm:t>
    </dgm:pt>
    <dgm:pt modelId="{3C87BB02-2866-47E9-82C8-B0AC06C965AB}" type="parTrans" cxnId="{9F01E80B-C429-4F98-91FF-19A7ADDE3A85}">
      <dgm:prSet/>
      <dgm:spPr/>
      <dgm:t>
        <a:bodyPr/>
        <a:lstStyle/>
        <a:p>
          <a:endParaRPr lang="en-US"/>
        </a:p>
      </dgm:t>
    </dgm:pt>
    <dgm:pt modelId="{05BE1FF7-A610-4F49-87D8-0F82A03742BB}">
      <dgm:prSet phldrT="[Text]" custT="1">
        <dgm:style>
          <a:lnRef idx="2">
            <a:schemeClr val="accent6"/>
          </a:lnRef>
          <a:fillRef idx="1">
            <a:schemeClr val="lt1"/>
          </a:fillRef>
          <a:effectRef idx="0">
            <a:schemeClr val="accent6"/>
          </a:effectRef>
          <a:fontRef idx="minor">
            <a:schemeClr val="dk1"/>
          </a:fontRef>
        </dgm:style>
      </dgm:prSet>
      <dgm:spPr/>
      <dgm:t>
        <a:bodyPr/>
        <a:lstStyle/>
        <a:p>
          <a:r>
            <a:rPr lang="el-GR" sz="1600" dirty="0">
              <a:latin typeface="Arial Narrow" panose="020B0606020202030204" pitchFamily="34" charset="0"/>
            </a:rPr>
            <a:t>ΔΥΣΛΕΙΤΟΥΡΓΙΚΕΣ ΣΥΜΠΕΡΙΦΟΡΕΣ ΥΓΕΙΑΣ (ΕΥΑΛΩΤΗ ΠΡΟΣΩΠΙΚΟΤΗΤΑ</a:t>
          </a:r>
          <a:r>
            <a:rPr lang="el-GR" sz="1500" dirty="0"/>
            <a:t>) </a:t>
          </a:r>
          <a:endParaRPr lang="en-US" sz="1500" dirty="0"/>
        </a:p>
      </dgm:t>
    </dgm:pt>
    <dgm:pt modelId="{FB23821A-1B77-40C1-B578-52D98573586A}" type="sibTrans" cxnId="{108CF34C-ED4A-4CB9-957C-7F747FA15EA6}">
      <dgm:prSet/>
      <dgm:spPr/>
      <dgm:t>
        <a:bodyPr/>
        <a:lstStyle/>
        <a:p>
          <a:endParaRPr lang="en-US"/>
        </a:p>
      </dgm:t>
    </dgm:pt>
    <dgm:pt modelId="{CD9AEF7F-BBCB-4710-B537-DA33BBAB24BB}" type="parTrans" cxnId="{108CF34C-ED4A-4CB9-957C-7F747FA15EA6}">
      <dgm:prSet/>
      <dgm:spPr/>
      <dgm:t>
        <a:bodyPr/>
        <a:lstStyle/>
        <a:p>
          <a:endParaRPr lang="en-US"/>
        </a:p>
      </dgm:t>
    </dgm:pt>
    <dgm:pt modelId="{DF869EE4-D442-4FF9-81DC-9B3592A939D0}">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l-GR" sz="1600" dirty="0">
              <a:latin typeface="Arial Narrow" panose="020B0606020202030204" pitchFamily="34" charset="0"/>
            </a:rPr>
            <a:t>ΔΡΟΥΝ ΩΣ ΣΤΡΕΣΟΓΟΝΟΙ</a:t>
          </a:r>
        </a:p>
        <a:p>
          <a:r>
            <a:rPr lang="el-GR" sz="1600" dirty="0">
              <a:latin typeface="Arial Narrow" panose="020B0606020202030204" pitchFamily="34" charset="0"/>
            </a:rPr>
            <a:t>ΠΑΡΑΓΟΝΤΕΣ </a:t>
          </a:r>
          <a:endParaRPr lang="en-US" sz="1600" dirty="0">
            <a:latin typeface="Arial Narrow" panose="020B0606020202030204" pitchFamily="34" charset="0"/>
          </a:endParaRPr>
        </a:p>
      </dgm:t>
    </dgm:pt>
    <dgm:pt modelId="{90EEE4B4-C948-4D99-BC99-1AD0275F56C1}" type="sibTrans" cxnId="{289206C9-E9EC-4882-9718-C629A361A25C}">
      <dgm:prSet/>
      <dgm:spPr/>
      <dgm:t>
        <a:bodyPr/>
        <a:lstStyle/>
        <a:p>
          <a:endParaRPr lang="en-US"/>
        </a:p>
      </dgm:t>
    </dgm:pt>
    <dgm:pt modelId="{0A0300CB-8F62-4A39-8036-3056677B860D}" type="parTrans" cxnId="{289206C9-E9EC-4882-9718-C629A361A25C}">
      <dgm:prSet/>
      <dgm:spPr/>
      <dgm:t>
        <a:bodyPr/>
        <a:lstStyle/>
        <a:p>
          <a:endParaRPr lang="en-US"/>
        </a:p>
      </dgm:t>
    </dgm:pt>
    <dgm:pt modelId="{C70E9938-75E1-4B0C-A44F-2BD8CFADBE58}">
      <dgm:prSet custT="1">
        <dgm:style>
          <a:lnRef idx="2">
            <a:schemeClr val="accent6"/>
          </a:lnRef>
          <a:fillRef idx="1">
            <a:schemeClr val="lt1"/>
          </a:fillRef>
          <a:effectRef idx="0">
            <a:schemeClr val="accent6"/>
          </a:effectRef>
          <a:fontRef idx="minor">
            <a:schemeClr val="dk1"/>
          </a:fontRef>
        </dgm:style>
      </dgm:prSet>
      <dgm:spPr/>
      <dgm:t>
        <a:bodyPr/>
        <a:lstStyle/>
        <a:p>
          <a:r>
            <a:rPr lang="el-GR" sz="1600" b="0" dirty="0">
              <a:latin typeface="Arial Narrow" panose="020B0606020202030204" pitchFamily="34" charset="0"/>
            </a:rPr>
            <a:t>ΣΧΟΛΙΚΟΙ/ΑΚΑΔΗΜΑΪ</a:t>
          </a:r>
          <a:r>
            <a:rPr lang="en-US" sz="1600" b="0" dirty="0">
              <a:latin typeface="Arial Narrow" panose="020B0606020202030204" pitchFamily="34" charset="0"/>
            </a:rPr>
            <a:t>K</a:t>
          </a:r>
          <a:r>
            <a:rPr lang="el-GR" sz="1600" b="0" dirty="0">
              <a:latin typeface="Arial Narrow" panose="020B0606020202030204" pitchFamily="34" charset="0"/>
            </a:rPr>
            <a:t>ΟΙ </a:t>
          </a:r>
          <a:r>
            <a:rPr lang="el-GR" sz="1600" dirty="0"/>
            <a:t>ΠΑΡΑΓΟΝΤΕΣ ΚΙΝΔΥΝΟΥ </a:t>
          </a:r>
          <a:endParaRPr lang="en-US" sz="1600" dirty="0"/>
        </a:p>
      </dgm:t>
    </dgm:pt>
    <dgm:pt modelId="{EA7530B5-DA21-4F54-8B2C-44144CF3076B}" type="parTrans" cxnId="{A6944DFF-163B-4FA9-AA2D-1E62F0464335}">
      <dgm:prSet/>
      <dgm:spPr/>
      <dgm:t>
        <a:bodyPr/>
        <a:lstStyle/>
        <a:p>
          <a:endParaRPr lang="en-US"/>
        </a:p>
      </dgm:t>
    </dgm:pt>
    <dgm:pt modelId="{B4CD1708-CDC6-43EE-B312-8E3CEB73BE6C}" type="sibTrans" cxnId="{A6944DFF-163B-4FA9-AA2D-1E62F0464335}">
      <dgm:prSet/>
      <dgm:spPr/>
      <dgm:t>
        <a:bodyPr/>
        <a:lstStyle/>
        <a:p>
          <a:endParaRPr lang="en-US"/>
        </a:p>
      </dgm:t>
    </dgm:pt>
    <dgm:pt modelId="{C8945434-EB48-44B2-9DA5-324E8FEC7340}">
      <dgm:prSet phldrT="[Text]" custT="1">
        <dgm:style>
          <a:lnRef idx="1">
            <a:schemeClr val="dk1"/>
          </a:lnRef>
          <a:fillRef idx="2">
            <a:schemeClr val="dk1"/>
          </a:fillRef>
          <a:effectRef idx="1">
            <a:schemeClr val="dk1"/>
          </a:effectRef>
          <a:fontRef idx="minor">
            <a:schemeClr val="dk1"/>
          </a:fontRef>
        </dgm:style>
      </dgm:prSet>
      <dgm:spPr/>
      <dgm:t>
        <a:bodyPr/>
        <a:lstStyle/>
        <a:p>
          <a:r>
            <a:rPr lang="el-GR" sz="1400" b="1" i="1" u="sng" dirty="0"/>
            <a:t>ΨΥΧΟΠΑΘΟΛΟΓΙΚΗ </a:t>
          </a:r>
          <a:r>
            <a:rPr lang="el-GR" sz="1600" b="1" i="1" u="sng" dirty="0">
              <a:latin typeface="Arial Narrow" panose="020B0606020202030204" pitchFamily="34" charset="0"/>
            </a:rPr>
            <a:t>ΣΥΜΠΤΩΜΑΤ</a:t>
          </a:r>
          <a:r>
            <a:rPr lang="el-GR" sz="1400" b="1" i="1" u="sng" dirty="0"/>
            <a:t>ΟΛΟΓΙΑ</a:t>
          </a:r>
          <a:endParaRPr lang="en-US" sz="1400" b="1" i="1" u="sng" dirty="0"/>
        </a:p>
      </dgm:t>
    </dgm:pt>
    <dgm:pt modelId="{6105C1B7-DB1F-40EE-82D2-D2D66327C141}" type="sibTrans" cxnId="{D0894948-514E-4AD8-92E5-BD5765A27C4B}">
      <dgm:prSet/>
      <dgm:spPr/>
      <dgm:t>
        <a:bodyPr/>
        <a:lstStyle/>
        <a:p>
          <a:endParaRPr lang="en-US"/>
        </a:p>
      </dgm:t>
    </dgm:pt>
    <dgm:pt modelId="{4B2B21B4-E36F-43C4-A6F5-E9571FDECBD9}" type="parTrans" cxnId="{D0894948-514E-4AD8-92E5-BD5765A27C4B}">
      <dgm:prSet/>
      <dgm:spPr/>
      <dgm:t>
        <a:bodyPr/>
        <a:lstStyle/>
        <a:p>
          <a:endParaRPr lang="en-US"/>
        </a:p>
      </dgm:t>
    </dgm:pt>
    <dgm:pt modelId="{6C3394BB-ACC1-497D-849B-FB52F376FE33}" type="pres">
      <dgm:prSet presAssocID="{D5DC99BD-ADBC-4C2D-8C8E-5AE4BAB833CC}" presName="diagram" presStyleCnt="0">
        <dgm:presLayoutVars>
          <dgm:chPref val="1"/>
          <dgm:dir/>
          <dgm:animOne val="branch"/>
          <dgm:animLvl val="lvl"/>
          <dgm:resizeHandles val="exact"/>
        </dgm:presLayoutVars>
      </dgm:prSet>
      <dgm:spPr/>
      <dgm:t>
        <a:bodyPr/>
        <a:lstStyle/>
        <a:p>
          <a:endParaRPr lang="en-US"/>
        </a:p>
      </dgm:t>
    </dgm:pt>
    <dgm:pt modelId="{239006CA-3957-4259-9A86-98F8BFE4A1BE}" type="pres">
      <dgm:prSet presAssocID="{05BE1FF7-A610-4F49-87D8-0F82A03742BB}" presName="root1" presStyleCnt="0"/>
      <dgm:spPr/>
    </dgm:pt>
    <dgm:pt modelId="{63744CFE-1572-4B4B-AB92-2170D7E210AC}" type="pres">
      <dgm:prSet presAssocID="{05BE1FF7-A610-4F49-87D8-0F82A03742BB}" presName="LevelOneTextNode" presStyleLbl="node0" presStyleIdx="0" presStyleCnt="2" custScaleX="124031" custLinFactX="1444" custLinFactNeighborX="100000" custLinFactNeighborY="-10949">
        <dgm:presLayoutVars>
          <dgm:chPref val="3"/>
        </dgm:presLayoutVars>
      </dgm:prSet>
      <dgm:spPr/>
      <dgm:t>
        <a:bodyPr/>
        <a:lstStyle/>
        <a:p>
          <a:endParaRPr lang="en-US"/>
        </a:p>
      </dgm:t>
    </dgm:pt>
    <dgm:pt modelId="{77D89A95-9318-44F7-BD13-175DF09A228C}" type="pres">
      <dgm:prSet presAssocID="{05BE1FF7-A610-4F49-87D8-0F82A03742BB}" presName="level2hierChild" presStyleCnt="0"/>
      <dgm:spPr/>
    </dgm:pt>
    <dgm:pt modelId="{E791FE7D-C110-4FFD-B3AE-C05D8F390266}" type="pres">
      <dgm:prSet presAssocID="{3C87BB02-2866-47E9-82C8-B0AC06C965AB}" presName="conn2-1" presStyleLbl="parChTrans1D2" presStyleIdx="0" presStyleCnt="2"/>
      <dgm:spPr/>
      <dgm:t>
        <a:bodyPr/>
        <a:lstStyle/>
        <a:p>
          <a:endParaRPr lang="en-US"/>
        </a:p>
      </dgm:t>
    </dgm:pt>
    <dgm:pt modelId="{FD34C011-21E6-4AFE-ABF9-D39A61968917}" type="pres">
      <dgm:prSet presAssocID="{3C87BB02-2866-47E9-82C8-B0AC06C965AB}" presName="connTx" presStyleLbl="parChTrans1D2" presStyleIdx="0" presStyleCnt="2"/>
      <dgm:spPr/>
      <dgm:t>
        <a:bodyPr/>
        <a:lstStyle/>
        <a:p>
          <a:endParaRPr lang="en-US"/>
        </a:p>
      </dgm:t>
    </dgm:pt>
    <dgm:pt modelId="{90F5969F-2475-4731-BBC9-D3C10B5BAD43}" type="pres">
      <dgm:prSet presAssocID="{660D6E12-BCE3-4B2E-AF5A-5CD85BA88853}" presName="root2" presStyleCnt="0"/>
      <dgm:spPr/>
    </dgm:pt>
    <dgm:pt modelId="{E6F4542D-6C33-4C1D-903C-0F7B61751FBC}" type="pres">
      <dgm:prSet presAssocID="{660D6E12-BCE3-4B2E-AF5A-5CD85BA88853}" presName="LevelTwoTextNode" presStyleLbl="node2" presStyleIdx="0" presStyleCnt="2" custLinFactNeighborX="-5894" custLinFactNeighborY="1179">
        <dgm:presLayoutVars>
          <dgm:chPref val="3"/>
        </dgm:presLayoutVars>
      </dgm:prSet>
      <dgm:spPr/>
      <dgm:t>
        <a:bodyPr/>
        <a:lstStyle/>
        <a:p>
          <a:endParaRPr lang="en-US"/>
        </a:p>
      </dgm:t>
    </dgm:pt>
    <dgm:pt modelId="{42B79979-FCC1-4A80-8314-FED2854B11E4}" type="pres">
      <dgm:prSet presAssocID="{660D6E12-BCE3-4B2E-AF5A-5CD85BA88853}" presName="level3hierChild" presStyleCnt="0"/>
      <dgm:spPr/>
    </dgm:pt>
    <dgm:pt modelId="{697E3DE6-B146-4B20-A088-90E6DB1A1728}" type="pres">
      <dgm:prSet presAssocID="{8C5620B2-758A-4682-B233-16A7313BDBD5}" presName="conn2-1" presStyleLbl="parChTrans1D3" presStyleIdx="0" presStyleCnt="5"/>
      <dgm:spPr/>
      <dgm:t>
        <a:bodyPr/>
        <a:lstStyle/>
        <a:p>
          <a:endParaRPr lang="en-US"/>
        </a:p>
      </dgm:t>
    </dgm:pt>
    <dgm:pt modelId="{AE8B794E-E012-492A-834A-020478841E91}" type="pres">
      <dgm:prSet presAssocID="{8C5620B2-758A-4682-B233-16A7313BDBD5}" presName="connTx" presStyleLbl="parChTrans1D3" presStyleIdx="0" presStyleCnt="5"/>
      <dgm:spPr/>
      <dgm:t>
        <a:bodyPr/>
        <a:lstStyle/>
        <a:p>
          <a:endParaRPr lang="en-US"/>
        </a:p>
      </dgm:t>
    </dgm:pt>
    <dgm:pt modelId="{09622DAB-DC26-41A0-B529-EF012FBD0237}" type="pres">
      <dgm:prSet presAssocID="{A37B0BBB-9F51-4276-B575-B4DD030CD329}" presName="root2" presStyleCnt="0"/>
      <dgm:spPr/>
    </dgm:pt>
    <dgm:pt modelId="{E85017A5-0CA6-4449-9932-E9BB66B03658}" type="pres">
      <dgm:prSet presAssocID="{A37B0BBB-9F51-4276-B575-B4DD030CD329}" presName="LevelTwoTextNode" presStyleLbl="node3" presStyleIdx="0" presStyleCnt="5">
        <dgm:presLayoutVars>
          <dgm:chPref val="3"/>
        </dgm:presLayoutVars>
      </dgm:prSet>
      <dgm:spPr/>
      <dgm:t>
        <a:bodyPr/>
        <a:lstStyle/>
        <a:p>
          <a:endParaRPr lang="en-US"/>
        </a:p>
      </dgm:t>
    </dgm:pt>
    <dgm:pt modelId="{93B8F9EC-2A1B-4883-BABE-B55F7082B8B5}" type="pres">
      <dgm:prSet presAssocID="{A37B0BBB-9F51-4276-B575-B4DD030CD329}" presName="level3hierChild" presStyleCnt="0"/>
      <dgm:spPr/>
    </dgm:pt>
    <dgm:pt modelId="{BAB9D311-4DBD-4FA1-A56C-A8CA0811A7D6}" type="pres">
      <dgm:prSet presAssocID="{8696210A-CCB4-44B4-8A3B-28303479F884}" presName="conn2-1" presStyleLbl="parChTrans1D3" presStyleIdx="1" presStyleCnt="5"/>
      <dgm:spPr/>
      <dgm:t>
        <a:bodyPr/>
        <a:lstStyle/>
        <a:p>
          <a:endParaRPr lang="en-US"/>
        </a:p>
      </dgm:t>
    </dgm:pt>
    <dgm:pt modelId="{425F7C92-ADD3-4054-A701-DA62CE22E019}" type="pres">
      <dgm:prSet presAssocID="{8696210A-CCB4-44B4-8A3B-28303479F884}" presName="connTx" presStyleLbl="parChTrans1D3" presStyleIdx="1" presStyleCnt="5"/>
      <dgm:spPr/>
      <dgm:t>
        <a:bodyPr/>
        <a:lstStyle/>
        <a:p>
          <a:endParaRPr lang="en-US"/>
        </a:p>
      </dgm:t>
    </dgm:pt>
    <dgm:pt modelId="{1851B323-954F-4A24-92AD-631709477005}" type="pres">
      <dgm:prSet presAssocID="{C17A11CD-68F8-45A9-BCBA-71C0F0715131}" presName="root2" presStyleCnt="0"/>
      <dgm:spPr/>
    </dgm:pt>
    <dgm:pt modelId="{8B545964-DF54-4C0A-ADAE-F89D4CFA1FB6}" type="pres">
      <dgm:prSet presAssocID="{C17A11CD-68F8-45A9-BCBA-71C0F0715131}" presName="LevelTwoTextNode" presStyleLbl="node3" presStyleIdx="1" presStyleCnt="5" custLinFactNeighborY="-225">
        <dgm:presLayoutVars>
          <dgm:chPref val="3"/>
        </dgm:presLayoutVars>
      </dgm:prSet>
      <dgm:spPr/>
      <dgm:t>
        <a:bodyPr/>
        <a:lstStyle/>
        <a:p>
          <a:endParaRPr lang="en-US"/>
        </a:p>
      </dgm:t>
    </dgm:pt>
    <dgm:pt modelId="{8E171397-9BA8-4142-9C4F-E974FDE61396}" type="pres">
      <dgm:prSet presAssocID="{C17A11CD-68F8-45A9-BCBA-71C0F0715131}" presName="level3hierChild" presStyleCnt="0"/>
      <dgm:spPr/>
    </dgm:pt>
    <dgm:pt modelId="{14A90E79-A113-4698-BAA6-70D490127C9C}" type="pres">
      <dgm:prSet presAssocID="{0A0300CB-8F62-4A39-8036-3056677B860D}" presName="conn2-1" presStyleLbl="parChTrans1D2" presStyleIdx="1" presStyleCnt="2"/>
      <dgm:spPr/>
      <dgm:t>
        <a:bodyPr/>
        <a:lstStyle/>
        <a:p>
          <a:endParaRPr lang="en-US"/>
        </a:p>
      </dgm:t>
    </dgm:pt>
    <dgm:pt modelId="{249C6A60-B23B-439E-B25C-C049F13ACA5E}" type="pres">
      <dgm:prSet presAssocID="{0A0300CB-8F62-4A39-8036-3056677B860D}" presName="connTx" presStyleLbl="parChTrans1D2" presStyleIdx="1" presStyleCnt="2"/>
      <dgm:spPr/>
      <dgm:t>
        <a:bodyPr/>
        <a:lstStyle/>
        <a:p>
          <a:endParaRPr lang="en-US"/>
        </a:p>
      </dgm:t>
    </dgm:pt>
    <dgm:pt modelId="{795B4ED9-5B70-4FD5-B4AF-D2A88DCC93FB}" type="pres">
      <dgm:prSet presAssocID="{DF869EE4-D442-4FF9-81DC-9B3592A939D0}" presName="root2" presStyleCnt="0"/>
      <dgm:spPr/>
    </dgm:pt>
    <dgm:pt modelId="{5B8B7C9A-C708-44DD-85F0-C31A592E4241}" type="pres">
      <dgm:prSet presAssocID="{DF869EE4-D442-4FF9-81DC-9B3592A939D0}" presName="LevelTwoTextNode" presStyleLbl="node2" presStyleIdx="1" presStyleCnt="2">
        <dgm:presLayoutVars>
          <dgm:chPref val="3"/>
        </dgm:presLayoutVars>
      </dgm:prSet>
      <dgm:spPr/>
      <dgm:t>
        <a:bodyPr/>
        <a:lstStyle/>
        <a:p>
          <a:endParaRPr lang="en-US"/>
        </a:p>
      </dgm:t>
    </dgm:pt>
    <dgm:pt modelId="{A2D5E7E5-3EBE-40F4-9F3A-4FD381710AF6}" type="pres">
      <dgm:prSet presAssocID="{DF869EE4-D442-4FF9-81DC-9B3592A939D0}" presName="level3hierChild" presStyleCnt="0"/>
      <dgm:spPr/>
    </dgm:pt>
    <dgm:pt modelId="{BFEDF22A-C7B1-4A8B-AD1F-2A33F05B327C}" type="pres">
      <dgm:prSet presAssocID="{EA7530B5-DA21-4F54-8B2C-44144CF3076B}" presName="conn2-1" presStyleLbl="parChTrans1D3" presStyleIdx="2" presStyleCnt="5"/>
      <dgm:spPr/>
      <dgm:t>
        <a:bodyPr/>
        <a:lstStyle/>
        <a:p>
          <a:endParaRPr lang="en-US"/>
        </a:p>
      </dgm:t>
    </dgm:pt>
    <dgm:pt modelId="{6258F660-9483-4A50-A28E-5926A6F56A03}" type="pres">
      <dgm:prSet presAssocID="{EA7530B5-DA21-4F54-8B2C-44144CF3076B}" presName="connTx" presStyleLbl="parChTrans1D3" presStyleIdx="2" presStyleCnt="5"/>
      <dgm:spPr/>
      <dgm:t>
        <a:bodyPr/>
        <a:lstStyle/>
        <a:p>
          <a:endParaRPr lang="en-US"/>
        </a:p>
      </dgm:t>
    </dgm:pt>
    <dgm:pt modelId="{75EA97DF-B39D-4626-B389-C8181D3A63E9}" type="pres">
      <dgm:prSet presAssocID="{C70E9938-75E1-4B0C-A44F-2BD8CFADBE58}" presName="root2" presStyleCnt="0"/>
      <dgm:spPr/>
    </dgm:pt>
    <dgm:pt modelId="{CDEC51B4-A5AF-4252-97CD-1FB6FEACC753}" type="pres">
      <dgm:prSet presAssocID="{C70E9938-75E1-4B0C-A44F-2BD8CFADBE58}" presName="LevelTwoTextNode" presStyleLbl="node3" presStyleIdx="2" presStyleCnt="5">
        <dgm:presLayoutVars>
          <dgm:chPref val="3"/>
        </dgm:presLayoutVars>
      </dgm:prSet>
      <dgm:spPr/>
      <dgm:t>
        <a:bodyPr/>
        <a:lstStyle/>
        <a:p>
          <a:endParaRPr lang="en-US"/>
        </a:p>
      </dgm:t>
    </dgm:pt>
    <dgm:pt modelId="{F081E72B-B174-474D-A0E8-1F1BF7CED13D}" type="pres">
      <dgm:prSet presAssocID="{C70E9938-75E1-4B0C-A44F-2BD8CFADBE58}" presName="level3hierChild" presStyleCnt="0"/>
      <dgm:spPr/>
    </dgm:pt>
    <dgm:pt modelId="{1E26F187-58D5-4196-99CC-CB3D6189E8B5}" type="pres">
      <dgm:prSet presAssocID="{3D27AACC-5E9D-4BC1-8130-C3E3FDBE396B}" presName="conn2-1" presStyleLbl="parChTrans1D3" presStyleIdx="3" presStyleCnt="5"/>
      <dgm:spPr/>
      <dgm:t>
        <a:bodyPr/>
        <a:lstStyle/>
        <a:p>
          <a:endParaRPr lang="en-US"/>
        </a:p>
      </dgm:t>
    </dgm:pt>
    <dgm:pt modelId="{E1650DC9-BEAE-47F1-90B8-6ECB87E0EEDE}" type="pres">
      <dgm:prSet presAssocID="{3D27AACC-5E9D-4BC1-8130-C3E3FDBE396B}" presName="connTx" presStyleLbl="parChTrans1D3" presStyleIdx="3" presStyleCnt="5"/>
      <dgm:spPr/>
      <dgm:t>
        <a:bodyPr/>
        <a:lstStyle/>
        <a:p>
          <a:endParaRPr lang="en-US"/>
        </a:p>
      </dgm:t>
    </dgm:pt>
    <dgm:pt modelId="{CAD80E23-47D4-41B4-8F49-61943C6514D0}" type="pres">
      <dgm:prSet presAssocID="{7F0FB160-CB44-448B-AE92-BAEEE020F0DD}" presName="root2" presStyleCnt="0"/>
      <dgm:spPr/>
    </dgm:pt>
    <dgm:pt modelId="{878DD259-3CC3-49A6-8652-A6FDB7F4B2C8}" type="pres">
      <dgm:prSet presAssocID="{7F0FB160-CB44-448B-AE92-BAEEE020F0DD}" presName="LevelTwoTextNode" presStyleLbl="node3" presStyleIdx="3" presStyleCnt="5" custLinFactNeighborX="270">
        <dgm:presLayoutVars>
          <dgm:chPref val="3"/>
        </dgm:presLayoutVars>
      </dgm:prSet>
      <dgm:spPr/>
      <dgm:t>
        <a:bodyPr/>
        <a:lstStyle/>
        <a:p>
          <a:endParaRPr lang="en-US"/>
        </a:p>
      </dgm:t>
    </dgm:pt>
    <dgm:pt modelId="{A6CFC11C-11A8-440F-A978-18684A46EB2C}" type="pres">
      <dgm:prSet presAssocID="{7F0FB160-CB44-448B-AE92-BAEEE020F0DD}" presName="level3hierChild" presStyleCnt="0"/>
      <dgm:spPr/>
    </dgm:pt>
    <dgm:pt modelId="{89444B66-1F96-4F79-A510-18072273F911}" type="pres">
      <dgm:prSet presAssocID="{F3596B66-8A4E-45D9-978A-B184AF9078DD}" presName="conn2-1" presStyleLbl="parChTrans1D3" presStyleIdx="4" presStyleCnt="5"/>
      <dgm:spPr/>
      <dgm:t>
        <a:bodyPr/>
        <a:lstStyle/>
        <a:p>
          <a:endParaRPr lang="en-US"/>
        </a:p>
      </dgm:t>
    </dgm:pt>
    <dgm:pt modelId="{23B9AA19-9B20-4B58-AA88-8B76DFC0F2FC}" type="pres">
      <dgm:prSet presAssocID="{F3596B66-8A4E-45D9-978A-B184AF9078DD}" presName="connTx" presStyleLbl="parChTrans1D3" presStyleIdx="4" presStyleCnt="5"/>
      <dgm:spPr/>
      <dgm:t>
        <a:bodyPr/>
        <a:lstStyle/>
        <a:p>
          <a:endParaRPr lang="en-US"/>
        </a:p>
      </dgm:t>
    </dgm:pt>
    <dgm:pt modelId="{25B36123-CB82-410C-B65D-EF889A6A70F3}" type="pres">
      <dgm:prSet presAssocID="{3BEF1678-2716-4450-8E42-F7D93ED3CD0C}" presName="root2" presStyleCnt="0"/>
      <dgm:spPr/>
    </dgm:pt>
    <dgm:pt modelId="{6871709C-635C-4525-80B0-7F2CF4C08A43}" type="pres">
      <dgm:prSet presAssocID="{3BEF1678-2716-4450-8E42-F7D93ED3CD0C}" presName="LevelTwoTextNode" presStyleLbl="node3" presStyleIdx="4" presStyleCnt="5" custLinFactNeighborX="2579" custLinFactNeighborY="7635">
        <dgm:presLayoutVars>
          <dgm:chPref val="3"/>
        </dgm:presLayoutVars>
      </dgm:prSet>
      <dgm:spPr/>
      <dgm:t>
        <a:bodyPr/>
        <a:lstStyle/>
        <a:p>
          <a:endParaRPr lang="en-US"/>
        </a:p>
      </dgm:t>
    </dgm:pt>
    <dgm:pt modelId="{EDBC6F1A-FF60-491D-BFB9-05D4FEA0084A}" type="pres">
      <dgm:prSet presAssocID="{3BEF1678-2716-4450-8E42-F7D93ED3CD0C}" presName="level3hierChild" presStyleCnt="0"/>
      <dgm:spPr/>
    </dgm:pt>
    <dgm:pt modelId="{F6B50C2B-B3F8-46D1-A935-3B10F4129B19}" type="pres">
      <dgm:prSet presAssocID="{C8945434-EB48-44B2-9DA5-324E8FEC7340}" presName="root1" presStyleCnt="0"/>
      <dgm:spPr/>
    </dgm:pt>
    <dgm:pt modelId="{F11A2AE3-2408-49AC-9E8A-D070C974395B}" type="pres">
      <dgm:prSet presAssocID="{C8945434-EB48-44B2-9DA5-324E8FEC7340}" presName="LevelOneTextNode" presStyleLbl="node0" presStyleIdx="1" presStyleCnt="2" custScaleX="83456" custScaleY="217932" custLinFactY="-100000" custLinFactNeighborX="-13495" custLinFactNeighborY="-108659">
        <dgm:presLayoutVars>
          <dgm:chPref val="3"/>
        </dgm:presLayoutVars>
      </dgm:prSet>
      <dgm:spPr/>
      <dgm:t>
        <a:bodyPr/>
        <a:lstStyle/>
        <a:p>
          <a:endParaRPr lang="en-US"/>
        </a:p>
      </dgm:t>
    </dgm:pt>
    <dgm:pt modelId="{4E1F5AE2-65EB-4391-9543-16A314EF67B8}" type="pres">
      <dgm:prSet presAssocID="{C8945434-EB48-44B2-9DA5-324E8FEC7340}" presName="level2hierChild" presStyleCnt="0"/>
      <dgm:spPr/>
    </dgm:pt>
  </dgm:ptLst>
  <dgm:cxnLst>
    <dgm:cxn modelId="{C449B97D-714B-4EA1-8B3E-3060AD98F676}" type="presOf" srcId="{3D27AACC-5E9D-4BC1-8130-C3E3FDBE396B}" destId="{1E26F187-58D5-4196-99CC-CB3D6189E8B5}" srcOrd="0" destOrd="0" presId="urn:microsoft.com/office/officeart/2005/8/layout/hierarchy2"/>
    <dgm:cxn modelId="{8ADA5102-D29B-472F-98C1-C9AE8F6E6884}" type="presOf" srcId="{3C87BB02-2866-47E9-82C8-B0AC06C965AB}" destId="{E791FE7D-C110-4FFD-B3AE-C05D8F390266}" srcOrd="0" destOrd="0" presId="urn:microsoft.com/office/officeart/2005/8/layout/hierarchy2"/>
    <dgm:cxn modelId="{94685C02-51A1-44A5-AF1B-7C5B405D64C4}" type="presOf" srcId="{8696210A-CCB4-44B4-8A3B-28303479F884}" destId="{BAB9D311-4DBD-4FA1-A56C-A8CA0811A7D6}" srcOrd="0" destOrd="0" presId="urn:microsoft.com/office/officeart/2005/8/layout/hierarchy2"/>
    <dgm:cxn modelId="{BB4D778C-57B0-43B1-B5E7-D6111D743A7B}" type="presOf" srcId="{C8945434-EB48-44B2-9DA5-324E8FEC7340}" destId="{F11A2AE3-2408-49AC-9E8A-D070C974395B}" srcOrd="0" destOrd="0" presId="urn:microsoft.com/office/officeart/2005/8/layout/hierarchy2"/>
    <dgm:cxn modelId="{03BA6C60-7093-4086-8529-C7A434318041}" type="presOf" srcId="{DF869EE4-D442-4FF9-81DC-9B3592A939D0}" destId="{5B8B7C9A-C708-44DD-85F0-C31A592E4241}" srcOrd="0" destOrd="0" presId="urn:microsoft.com/office/officeart/2005/8/layout/hierarchy2"/>
    <dgm:cxn modelId="{A6944DFF-163B-4FA9-AA2D-1E62F0464335}" srcId="{DF869EE4-D442-4FF9-81DC-9B3592A939D0}" destId="{C70E9938-75E1-4B0C-A44F-2BD8CFADBE58}" srcOrd="0" destOrd="0" parTransId="{EA7530B5-DA21-4F54-8B2C-44144CF3076B}" sibTransId="{B4CD1708-CDC6-43EE-B312-8E3CEB73BE6C}"/>
    <dgm:cxn modelId="{DDAD6B66-605D-4C30-BD41-81D8E3563E33}" type="presOf" srcId="{8696210A-CCB4-44B4-8A3B-28303479F884}" destId="{425F7C92-ADD3-4054-A701-DA62CE22E019}" srcOrd="1" destOrd="0" presId="urn:microsoft.com/office/officeart/2005/8/layout/hierarchy2"/>
    <dgm:cxn modelId="{90D6D403-7832-4B67-BA41-9C81048B93D4}" type="presOf" srcId="{0A0300CB-8F62-4A39-8036-3056677B860D}" destId="{14A90E79-A113-4698-BAA6-70D490127C9C}" srcOrd="0" destOrd="0" presId="urn:microsoft.com/office/officeart/2005/8/layout/hierarchy2"/>
    <dgm:cxn modelId="{A050B904-3899-4901-949A-94EB1059BBA9}" type="presOf" srcId="{A37B0BBB-9F51-4276-B575-B4DD030CD329}" destId="{E85017A5-0CA6-4449-9932-E9BB66B03658}" srcOrd="0" destOrd="0" presId="urn:microsoft.com/office/officeart/2005/8/layout/hierarchy2"/>
    <dgm:cxn modelId="{9FB1AE20-E116-4846-AB9C-9740CCF748C8}" type="presOf" srcId="{3D27AACC-5E9D-4BC1-8130-C3E3FDBE396B}" destId="{E1650DC9-BEAE-47F1-90B8-6ECB87E0EEDE}" srcOrd="1" destOrd="0" presId="urn:microsoft.com/office/officeart/2005/8/layout/hierarchy2"/>
    <dgm:cxn modelId="{EDBEBD08-B6CC-44DF-962D-12426602EEC3}" type="presOf" srcId="{F3596B66-8A4E-45D9-978A-B184AF9078DD}" destId="{89444B66-1F96-4F79-A510-18072273F911}" srcOrd="0" destOrd="0" presId="urn:microsoft.com/office/officeart/2005/8/layout/hierarchy2"/>
    <dgm:cxn modelId="{108CF34C-ED4A-4CB9-957C-7F747FA15EA6}" srcId="{D5DC99BD-ADBC-4C2D-8C8E-5AE4BAB833CC}" destId="{05BE1FF7-A610-4F49-87D8-0F82A03742BB}" srcOrd="0" destOrd="0" parTransId="{CD9AEF7F-BBCB-4710-B537-DA33BBAB24BB}" sibTransId="{FB23821A-1B77-40C1-B578-52D98573586A}"/>
    <dgm:cxn modelId="{289206C9-E9EC-4882-9718-C629A361A25C}" srcId="{05BE1FF7-A610-4F49-87D8-0F82A03742BB}" destId="{DF869EE4-D442-4FF9-81DC-9B3592A939D0}" srcOrd="1" destOrd="0" parTransId="{0A0300CB-8F62-4A39-8036-3056677B860D}" sibTransId="{90EEE4B4-C948-4D99-BC99-1AD0275F56C1}"/>
    <dgm:cxn modelId="{5873DA27-7C5C-48BB-B102-ACD3C3EEAE9B}" type="presOf" srcId="{EA7530B5-DA21-4F54-8B2C-44144CF3076B}" destId="{6258F660-9483-4A50-A28E-5926A6F56A03}" srcOrd="1" destOrd="0" presId="urn:microsoft.com/office/officeart/2005/8/layout/hierarchy2"/>
    <dgm:cxn modelId="{031A4A00-8CBB-4F2E-A065-BF89252E5470}" type="presOf" srcId="{8C5620B2-758A-4682-B233-16A7313BDBD5}" destId="{AE8B794E-E012-492A-834A-020478841E91}" srcOrd="1" destOrd="0" presId="urn:microsoft.com/office/officeart/2005/8/layout/hierarchy2"/>
    <dgm:cxn modelId="{A46ADA87-E51B-4A74-90C9-0DC5A8E97761}" type="presOf" srcId="{EA7530B5-DA21-4F54-8B2C-44144CF3076B}" destId="{BFEDF22A-C7B1-4A8B-AD1F-2A33F05B327C}" srcOrd="0" destOrd="0" presId="urn:microsoft.com/office/officeart/2005/8/layout/hierarchy2"/>
    <dgm:cxn modelId="{70022E90-9EF2-42E3-BF60-91C090CA6873}" type="presOf" srcId="{C17A11CD-68F8-45A9-BCBA-71C0F0715131}" destId="{8B545964-DF54-4C0A-ADAE-F89D4CFA1FB6}" srcOrd="0" destOrd="0" presId="urn:microsoft.com/office/officeart/2005/8/layout/hierarchy2"/>
    <dgm:cxn modelId="{B1B2DC08-260A-4307-A885-1A0EB0B2E4C0}" type="presOf" srcId="{7F0FB160-CB44-448B-AE92-BAEEE020F0DD}" destId="{878DD259-3CC3-49A6-8652-A6FDB7F4B2C8}" srcOrd="0" destOrd="0" presId="urn:microsoft.com/office/officeart/2005/8/layout/hierarchy2"/>
    <dgm:cxn modelId="{4AE0D958-44E1-49C5-85F8-981E6A66BB1C}" type="presOf" srcId="{0A0300CB-8F62-4A39-8036-3056677B860D}" destId="{249C6A60-B23B-439E-B25C-C049F13ACA5E}" srcOrd="1" destOrd="0" presId="urn:microsoft.com/office/officeart/2005/8/layout/hierarchy2"/>
    <dgm:cxn modelId="{9F01E80B-C429-4F98-91FF-19A7ADDE3A85}" srcId="{05BE1FF7-A610-4F49-87D8-0F82A03742BB}" destId="{660D6E12-BCE3-4B2E-AF5A-5CD85BA88853}" srcOrd="0" destOrd="0" parTransId="{3C87BB02-2866-47E9-82C8-B0AC06C965AB}" sibTransId="{817C05CA-AFED-4DA5-A624-6A17A302EE7C}"/>
    <dgm:cxn modelId="{873F5482-FE16-48A9-83EB-CDC72C4CFEA5}" type="presOf" srcId="{660D6E12-BCE3-4B2E-AF5A-5CD85BA88853}" destId="{E6F4542D-6C33-4C1D-903C-0F7B61751FBC}" srcOrd="0" destOrd="0" presId="urn:microsoft.com/office/officeart/2005/8/layout/hierarchy2"/>
    <dgm:cxn modelId="{B714954E-39CB-4ECF-BB73-C819597637A1}" srcId="{DF869EE4-D442-4FF9-81DC-9B3592A939D0}" destId="{3BEF1678-2716-4450-8E42-F7D93ED3CD0C}" srcOrd="2" destOrd="0" parTransId="{F3596B66-8A4E-45D9-978A-B184AF9078DD}" sibTransId="{A2F0D82A-76D6-4F94-B1CE-EC5029F5FC6E}"/>
    <dgm:cxn modelId="{1ED99155-4A73-4015-BD79-80CFAAC3E500}" type="presOf" srcId="{8C5620B2-758A-4682-B233-16A7313BDBD5}" destId="{697E3DE6-B146-4B20-A088-90E6DB1A1728}" srcOrd="0" destOrd="0" presId="urn:microsoft.com/office/officeart/2005/8/layout/hierarchy2"/>
    <dgm:cxn modelId="{5D40ADA0-D150-40BC-ABFA-1B820EBD0CB6}" type="presOf" srcId="{3BEF1678-2716-4450-8E42-F7D93ED3CD0C}" destId="{6871709C-635C-4525-80B0-7F2CF4C08A43}" srcOrd="0" destOrd="0" presId="urn:microsoft.com/office/officeart/2005/8/layout/hierarchy2"/>
    <dgm:cxn modelId="{AFFE9C26-A164-4F9B-AAF5-BB217024730B}" type="presOf" srcId="{F3596B66-8A4E-45D9-978A-B184AF9078DD}" destId="{23B9AA19-9B20-4B58-AA88-8B76DFC0F2FC}" srcOrd="1" destOrd="0" presId="urn:microsoft.com/office/officeart/2005/8/layout/hierarchy2"/>
    <dgm:cxn modelId="{D5067D7D-D487-4AC4-869E-2CF0C824D298}" type="presOf" srcId="{05BE1FF7-A610-4F49-87D8-0F82A03742BB}" destId="{63744CFE-1572-4B4B-AB92-2170D7E210AC}" srcOrd="0" destOrd="0" presId="urn:microsoft.com/office/officeart/2005/8/layout/hierarchy2"/>
    <dgm:cxn modelId="{7E50BB9C-1F0E-4FF2-A647-EEAA8F68A95C}" srcId="{DF869EE4-D442-4FF9-81DC-9B3592A939D0}" destId="{7F0FB160-CB44-448B-AE92-BAEEE020F0DD}" srcOrd="1" destOrd="0" parTransId="{3D27AACC-5E9D-4BC1-8130-C3E3FDBE396B}" sibTransId="{79BAA11E-2156-4072-9FED-06EED62B7737}"/>
    <dgm:cxn modelId="{7F22528A-0058-4458-B40B-D37CAEA380B7}" srcId="{660D6E12-BCE3-4B2E-AF5A-5CD85BA88853}" destId="{C17A11CD-68F8-45A9-BCBA-71C0F0715131}" srcOrd="1" destOrd="0" parTransId="{8696210A-CCB4-44B4-8A3B-28303479F884}" sibTransId="{A7C9B760-07C1-4CD5-8768-823F363D61EE}"/>
    <dgm:cxn modelId="{F4F7233E-9C06-4CB4-9059-DC16ACB10F36}" type="presOf" srcId="{D5DC99BD-ADBC-4C2D-8C8E-5AE4BAB833CC}" destId="{6C3394BB-ACC1-497D-849B-FB52F376FE33}" srcOrd="0" destOrd="0" presId="urn:microsoft.com/office/officeart/2005/8/layout/hierarchy2"/>
    <dgm:cxn modelId="{E6062B76-722C-41CA-B3C4-3C58B81BA0FE}" srcId="{660D6E12-BCE3-4B2E-AF5A-5CD85BA88853}" destId="{A37B0BBB-9F51-4276-B575-B4DD030CD329}" srcOrd="0" destOrd="0" parTransId="{8C5620B2-758A-4682-B233-16A7313BDBD5}" sibTransId="{C6E49A45-8498-445A-92BD-7311D53EC072}"/>
    <dgm:cxn modelId="{CFF8E5BD-76A3-432E-BE83-D99905D9B4EB}" type="presOf" srcId="{C70E9938-75E1-4B0C-A44F-2BD8CFADBE58}" destId="{CDEC51B4-A5AF-4252-97CD-1FB6FEACC753}" srcOrd="0" destOrd="0" presId="urn:microsoft.com/office/officeart/2005/8/layout/hierarchy2"/>
    <dgm:cxn modelId="{D0894948-514E-4AD8-92E5-BD5765A27C4B}" srcId="{D5DC99BD-ADBC-4C2D-8C8E-5AE4BAB833CC}" destId="{C8945434-EB48-44B2-9DA5-324E8FEC7340}" srcOrd="1" destOrd="0" parTransId="{4B2B21B4-E36F-43C4-A6F5-E9571FDECBD9}" sibTransId="{6105C1B7-DB1F-40EE-82D2-D2D66327C141}"/>
    <dgm:cxn modelId="{E65D9041-6C58-4635-85E7-5B79EBFEC9D8}" type="presOf" srcId="{3C87BB02-2866-47E9-82C8-B0AC06C965AB}" destId="{FD34C011-21E6-4AFE-ABF9-D39A61968917}" srcOrd="1" destOrd="0" presId="urn:microsoft.com/office/officeart/2005/8/layout/hierarchy2"/>
    <dgm:cxn modelId="{F264950D-7932-47CF-9F3F-4A679602409A}" type="presParOf" srcId="{6C3394BB-ACC1-497D-849B-FB52F376FE33}" destId="{239006CA-3957-4259-9A86-98F8BFE4A1BE}" srcOrd="0" destOrd="0" presId="urn:microsoft.com/office/officeart/2005/8/layout/hierarchy2"/>
    <dgm:cxn modelId="{DB51A175-F175-4D74-8CCE-1C5BCCD7B33A}" type="presParOf" srcId="{239006CA-3957-4259-9A86-98F8BFE4A1BE}" destId="{63744CFE-1572-4B4B-AB92-2170D7E210AC}" srcOrd="0" destOrd="0" presId="urn:microsoft.com/office/officeart/2005/8/layout/hierarchy2"/>
    <dgm:cxn modelId="{8729BC91-C74B-4967-BE83-DB0FC577A8EC}" type="presParOf" srcId="{239006CA-3957-4259-9A86-98F8BFE4A1BE}" destId="{77D89A95-9318-44F7-BD13-175DF09A228C}" srcOrd="1" destOrd="0" presId="urn:microsoft.com/office/officeart/2005/8/layout/hierarchy2"/>
    <dgm:cxn modelId="{8BEEBACA-BDD2-4893-8FEF-1A9789B06CB1}" type="presParOf" srcId="{77D89A95-9318-44F7-BD13-175DF09A228C}" destId="{E791FE7D-C110-4FFD-B3AE-C05D8F390266}" srcOrd="0" destOrd="0" presId="urn:microsoft.com/office/officeart/2005/8/layout/hierarchy2"/>
    <dgm:cxn modelId="{FD8D66D5-9B3F-4A75-BCE0-B41CD727F4FF}" type="presParOf" srcId="{E791FE7D-C110-4FFD-B3AE-C05D8F390266}" destId="{FD34C011-21E6-4AFE-ABF9-D39A61968917}" srcOrd="0" destOrd="0" presId="urn:microsoft.com/office/officeart/2005/8/layout/hierarchy2"/>
    <dgm:cxn modelId="{7914D757-C41B-43DD-8B7F-A117FF08D9FA}" type="presParOf" srcId="{77D89A95-9318-44F7-BD13-175DF09A228C}" destId="{90F5969F-2475-4731-BBC9-D3C10B5BAD43}" srcOrd="1" destOrd="0" presId="urn:microsoft.com/office/officeart/2005/8/layout/hierarchy2"/>
    <dgm:cxn modelId="{FEE0495F-A833-4EA3-BBD4-FE3C1C5F0EEF}" type="presParOf" srcId="{90F5969F-2475-4731-BBC9-D3C10B5BAD43}" destId="{E6F4542D-6C33-4C1D-903C-0F7B61751FBC}" srcOrd="0" destOrd="0" presId="urn:microsoft.com/office/officeart/2005/8/layout/hierarchy2"/>
    <dgm:cxn modelId="{A0F3D9D9-E1B0-4295-A366-532D298EB7D8}" type="presParOf" srcId="{90F5969F-2475-4731-BBC9-D3C10B5BAD43}" destId="{42B79979-FCC1-4A80-8314-FED2854B11E4}" srcOrd="1" destOrd="0" presId="urn:microsoft.com/office/officeart/2005/8/layout/hierarchy2"/>
    <dgm:cxn modelId="{68A23D1E-B687-4DCB-B21D-C7EB27A25980}" type="presParOf" srcId="{42B79979-FCC1-4A80-8314-FED2854B11E4}" destId="{697E3DE6-B146-4B20-A088-90E6DB1A1728}" srcOrd="0" destOrd="0" presId="urn:microsoft.com/office/officeart/2005/8/layout/hierarchy2"/>
    <dgm:cxn modelId="{78246442-21AF-46AB-9105-F5925252B982}" type="presParOf" srcId="{697E3DE6-B146-4B20-A088-90E6DB1A1728}" destId="{AE8B794E-E012-492A-834A-020478841E91}" srcOrd="0" destOrd="0" presId="urn:microsoft.com/office/officeart/2005/8/layout/hierarchy2"/>
    <dgm:cxn modelId="{579D990B-A616-4DE8-ACBC-890925B15A07}" type="presParOf" srcId="{42B79979-FCC1-4A80-8314-FED2854B11E4}" destId="{09622DAB-DC26-41A0-B529-EF012FBD0237}" srcOrd="1" destOrd="0" presId="urn:microsoft.com/office/officeart/2005/8/layout/hierarchy2"/>
    <dgm:cxn modelId="{4B71973D-EFD2-4F9F-8699-914197232043}" type="presParOf" srcId="{09622DAB-DC26-41A0-B529-EF012FBD0237}" destId="{E85017A5-0CA6-4449-9932-E9BB66B03658}" srcOrd="0" destOrd="0" presId="urn:microsoft.com/office/officeart/2005/8/layout/hierarchy2"/>
    <dgm:cxn modelId="{D34678E8-B188-41E2-ABA5-375D630E7CFB}" type="presParOf" srcId="{09622DAB-DC26-41A0-B529-EF012FBD0237}" destId="{93B8F9EC-2A1B-4883-BABE-B55F7082B8B5}" srcOrd="1" destOrd="0" presId="urn:microsoft.com/office/officeart/2005/8/layout/hierarchy2"/>
    <dgm:cxn modelId="{2A3FB529-A1C5-4F7D-AE7A-5AFD9BA177EF}" type="presParOf" srcId="{42B79979-FCC1-4A80-8314-FED2854B11E4}" destId="{BAB9D311-4DBD-4FA1-A56C-A8CA0811A7D6}" srcOrd="2" destOrd="0" presId="urn:microsoft.com/office/officeart/2005/8/layout/hierarchy2"/>
    <dgm:cxn modelId="{62E30024-C348-477B-BD9C-1FCFB1865295}" type="presParOf" srcId="{BAB9D311-4DBD-4FA1-A56C-A8CA0811A7D6}" destId="{425F7C92-ADD3-4054-A701-DA62CE22E019}" srcOrd="0" destOrd="0" presId="urn:microsoft.com/office/officeart/2005/8/layout/hierarchy2"/>
    <dgm:cxn modelId="{55552DF9-F034-42EC-9210-04D611DD61EE}" type="presParOf" srcId="{42B79979-FCC1-4A80-8314-FED2854B11E4}" destId="{1851B323-954F-4A24-92AD-631709477005}" srcOrd="3" destOrd="0" presId="urn:microsoft.com/office/officeart/2005/8/layout/hierarchy2"/>
    <dgm:cxn modelId="{F410F662-307B-41EB-8C3B-4FBCF6A29CFF}" type="presParOf" srcId="{1851B323-954F-4A24-92AD-631709477005}" destId="{8B545964-DF54-4C0A-ADAE-F89D4CFA1FB6}" srcOrd="0" destOrd="0" presId="urn:microsoft.com/office/officeart/2005/8/layout/hierarchy2"/>
    <dgm:cxn modelId="{15166EF4-F7D9-49B7-B448-ACCCA72FD3F9}" type="presParOf" srcId="{1851B323-954F-4A24-92AD-631709477005}" destId="{8E171397-9BA8-4142-9C4F-E974FDE61396}" srcOrd="1" destOrd="0" presId="urn:microsoft.com/office/officeart/2005/8/layout/hierarchy2"/>
    <dgm:cxn modelId="{C4F344DC-F575-4216-9243-ECDF7CB0DCA8}" type="presParOf" srcId="{77D89A95-9318-44F7-BD13-175DF09A228C}" destId="{14A90E79-A113-4698-BAA6-70D490127C9C}" srcOrd="2" destOrd="0" presId="urn:microsoft.com/office/officeart/2005/8/layout/hierarchy2"/>
    <dgm:cxn modelId="{8D9F2969-8EA7-4895-A9D2-E56BD79568BC}" type="presParOf" srcId="{14A90E79-A113-4698-BAA6-70D490127C9C}" destId="{249C6A60-B23B-439E-B25C-C049F13ACA5E}" srcOrd="0" destOrd="0" presId="urn:microsoft.com/office/officeart/2005/8/layout/hierarchy2"/>
    <dgm:cxn modelId="{139AEC82-2266-4E89-AA27-DAE94BC760C7}" type="presParOf" srcId="{77D89A95-9318-44F7-BD13-175DF09A228C}" destId="{795B4ED9-5B70-4FD5-B4AF-D2A88DCC93FB}" srcOrd="3" destOrd="0" presId="urn:microsoft.com/office/officeart/2005/8/layout/hierarchy2"/>
    <dgm:cxn modelId="{48BB1966-3D36-4F3C-A4F4-145B7BC72E8C}" type="presParOf" srcId="{795B4ED9-5B70-4FD5-B4AF-D2A88DCC93FB}" destId="{5B8B7C9A-C708-44DD-85F0-C31A592E4241}" srcOrd="0" destOrd="0" presId="urn:microsoft.com/office/officeart/2005/8/layout/hierarchy2"/>
    <dgm:cxn modelId="{A0A61FA9-D3EA-4F2A-A46C-AAEF797A71DB}" type="presParOf" srcId="{795B4ED9-5B70-4FD5-B4AF-D2A88DCC93FB}" destId="{A2D5E7E5-3EBE-40F4-9F3A-4FD381710AF6}" srcOrd="1" destOrd="0" presId="urn:microsoft.com/office/officeart/2005/8/layout/hierarchy2"/>
    <dgm:cxn modelId="{69A5B4B6-7C86-42FA-AE22-7745895EB47D}" type="presParOf" srcId="{A2D5E7E5-3EBE-40F4-9F3A-4FD381710AF6}" destId="{BFEDF22A-C7B1-4A8B-AD1F-2A33F05B327C}" srcOrd="0" destOrd="0" presId="urn:microsoft.com/office/officeart/2005/8/layout/hierarchy2"/>
    <dgm:cxn modelId="{B43F5C9B-5677-467C-81DB-267CA64EEBB3}" type="presParOf" srcId="{BFEDF22A-C7B1-4A8B-AD1F-2A33F05B327C}" destId="{6258F660-9483-4A50-A28E-5926A6F56A03}" srcOrd="0" destOrd="0" presId="urn:microsoft.com/office/officeart/2005/8/layout/hierarchy2"/>
    <dgm:cxn modelId="{FA68DCC3-6F1F-4FEB-BE37-5FC842CBE81E}" type="presParOf" srcId="{A2D5E7E5-3EBE-40F4-9F3A-4FD381710AF6}" destId="{75EA97DF-B39D-4626-B389-C8181D3A63E9}" srcOrd="1" destOrd="0" presId="urn:microsoft.com/office/officeart/2005/8/layout/hierarchy2"/>
    <dgm:cxn modelId="{B170B382-D1C1-41FE-8856-12805109EE6D}" type="presParOf" srcId="{75EA97DF-B39D-4626-B389-C8181D3A63E9}" destId="{CDEC51B4-A5AF-4252-97CD-1FB6FEACC753}" srcOrd="0" destOrd="0" presId="urn:microsoft.com/office/officeart/2005/8/layout/hierarchy2"/>
    <dgm:cxn modelId="{FC9AC61D-BF86-45BC-9B55-EECA296B0F59}" type="presParOf" srcId="{75EA97DF-B39D-4626-B389-C8181D3A63E9}" destId="{F081E72B-B174-474D-A0E8-1F1BF7CED13D}" srcOrd="1" destOrd="0" presId="urn:microsoft.com/office/officeart/2005/8/layout/hierarchy2"/>
    <dgm:cxn modelId="{BDD7E362-4958-41F0-858C-10C51569AC51}" type="presParOf" srcId="{A2D5E7E5-3EBE-40F4-9F3A-4FD381710AF6}" destId="{1E26F187-58D5-4196-99CC-CB3D6189E8B5}" srcOrd="2" destOrd="0" presId="urn:microsoft.com/office/officeart/2005/8/layout/hierarchy2"/>
    <dgm:cxn modelId="{D0667E26-A034-44E1-83C8-439CA3129841}" type="presParOf" srcId="{1E26F187-58D5-4196-99CC-CB3D6189E8B5}" destId="{E1650DC9-BEAE-47F1-90B8-6ECB87E0EEDE}" srcOrd="0" destOrd="0" presId="urn:microsoft.com/office/officeart/2005/8/layout/hierarchy2"/>
    <dgm:cxn modelId="{A48EF95B-ACBA-431E-B61F-B6F3C1F4B693}" type="presParOf" srcId="{A2D5E7E5-3EBE-40F4-9F3A-4FD381710AF6}" destId="{CAD80E23-47D4-41B4-8F49-61943C6514D0}" srcOrd="3" destOrd="0" presId="urn:microsoft.com/office/officeart/2005/8/layout/hierarchy2"/>
    <dgm:cxn modelId="{F50B8A73-762A-4DE3-8FF7-93B2C2AF2AF0}" type="presParOf" srcId="{CAD80E23-47D4-41B4-8F49-61943C6514D0}" destId="{878DD259-3CC3-49A6-8652-A6FDB7F4B2C8}" srcOrd="0" destOrd="0" presId="urn:microsoft.com/office/officeart/2005/8/layout/hierarchy2"/>
    <dgm:cxn modelId="{61F82994-863C-408B-A635-D7AFA8B227AB}" type="presParOf" srcId="{CAD80E23-47D4-41B4-8F49-61943C6514D0}" destId="{A6CFC11C-11A8-440F-A978-18684A46EB2C}" srcOrd="1" destOrd="0" presId="urn:microsoft.com/office/officeart/2005/8/layout/hierarchy2"/>
    <dgm:cxn modelId="{3D75697E-FAB6-487B-8CB6-A927C9AA3574}" type="presParOf" srcId="{A2D5E7E5-3EBE-40F4-9F3A-4FD381710AF6}" destId="{89444B66-1F96-4F79-A510-18072273F911}" srcOrd="4" destOrd="0" presId="urn:microsoft.com/office/officeart/2005/8/layout/hierarchy2"/>
    <dgm:cxn modelId="{E752BC27-0B96-44A4-BE85-9EDD4DB218EB}" type="presParOf" srcId="{89444B66-1F96-4F79-A510-18072273F911}" destId="{23B9AA19-9B20-4B58-AA88-8B76DFC0F2FC}" srcOrd="0" destOrd="0" presId="urn:microsoft.com/office/officeart/2005/8/layout/hierarchy2"/>
    <dgm:cxn modelId="{6E28524F-A97B-4E6C-BC22-8E47A2A6288A}" type="presParOf" srcId="{A2D5E7E5-3EBE-40F4-9F3A-4FD381710AF6}" destId="{25B36123-CB82-410C-B65D-EF889A6A70F3}" srcOrd="5" destOrd="0" presId="urn:microsoft.com/office/officeart/2005/8/layout/hierarchy2"/>
    <dgm:cxn modelId="{10E927C3-8FAF-4119-AA51-057C517E8573}" type="presParOf" srcId="{25B36123-CB82-410C-B65D-EF889A6A70F3}" destId="{6871709C-635C-4525-80B0-7F2CF4C08A43}" srcOrd="0" destOrd="0" presId="urn:microsoft.com/office/officeart/2005/8/layout/hierarchy2"/>
    <dgm:cxn modelId="{23E6B660-5E17-4810-995E-D746757C8A6C}" type="presParOf" srcId="{25B36123-CB82-410C-B65D-EF889A6A70F3}" destId="{EDBC6F1A-FF60-491D-BFB9-05D4FEA0084A}" srcOrd="1" destOrd="0" presId="urn:microsoft.com/office/officeart/2005/8/layout/hierarchy2"/>
    <dgm:cxn modelId="{AFA29FF0-68E2-45A4-848A-2AA300FAD2E7}" type="presParOf" srcId="{6C3394BB-ACC1-497D-849B-FB52F376FE33}" destId="{F6B50C2B-B3F8-46D1-A935-3B10F4129B19}" srcOrd="1" destOrd="0" presId="urn:microsoft.com/office/officeart/2005/8/layout/hierarchy2"/>
    <dgm:cxn modelId="{7D325DAD-F010-418D-B79C-34A7D8DB59E9}" type="presParOf" srcId="{F6B50C2B-B3F8-46D1-A935-3B10F4129B19}" destId="{F11A2AE3-2408-49AC-9E8A-D070C974395B}" srcOrd="0" destOrd="0" presId="urn:microsoft.com/office/officeart/2005/8/layout/hierarchy2"/>
    <dgm:cxn modelId="{1CA43D6D-F2F1-42DA-96B9-3C0C7CC68277}" type="presParOf" srcId="{F6B50C2B-B3F8-46D1-A935-3B10F4129B19}" destId="{4E1F5AE2-65EB-4391-9543-16A314EF67B8}" srcOrd="1" destOrd="0" presId="urn:microsoft.com/office/officeart/2005/8/layout/hierarchy2"/>
  </dgm:cxnLst>
  <dgm:bg>
    <a:solidFill>
      <a:schemeClr val="bg1">
        <a:lumMod val="7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810544-859D-432E-B15B-BEB1325BC86A}" type="doc">
      <dgm:prSet loTypeId="urn:microsoft.com/office/officeart/2005/8/layout/radial6" loCatId="cycle" qsTypeId="urn:microsoft.com/office/officeart/2005/8/quickstyle/simple3" qsCatId="simple" csTypeId="urn:microsoft.com/office/officeart/2005/8/colors/colorful1#6" csCatId="colorful" phldr="1"/>
      <dgm:spPr/>
      <dgm:t>
        <a:bodyPr/>
        <a:lstStyle/>
        <a:p>
          <a:endParaRPr lang="el-GR"/>
        </a:p>
      </dgm:t>
    </dgm:pt>
    <dgm:pt modelId="{9F9F8D0B-1717-4003-8C63-0F32243FC5EF}">
      <dgm:prSet phldrT="[Text]" custT="1"/>
      <dgm:spPr/>
      <dgm:t>
        <a:bodyPr/>
        <a:lstStyle/>
        <a:p>
          <a:r>
            <a:rPr lang="el-GR" sz="1400" dirty="0">
              <a:latin typeface="Arial Narrow" panose="020B0606020202030204" pitchFamily="34" charset="0"/>
            </a:rPr>
            <a:t>Ενσωμάτωση στα αναλυτικά προγράμματα σπουδών στοχευμένα και διαχρονικά προγράματα  πρωτογενούς πρόληψης,  αγωγής και προαγωγής γείας  </a:t>
          </a:r>
        </a:p>
      </dgm:t>
    </dgm:pt>
    <dgm:pt modelId="{544A6EDD-2E5E-4566-B6F3-18749E1734B9}" type="parTrans" cxnId="{B3E5005B-DBB4-4692-B87E-9FB46A149E30}">
      <dgm:prSet/>
      <dgm:spPr/>
      <dgm:t>
        <a:bodyPr/>
        <a:lstStyle/>
        <a:p>
          <a:endParaRPr lang="el-GR"/>
        </a:p>
      </dgm:t>
    </dgm:pt>
    <dgm:pt modelId="{DBD791C0-C586-4FBF-B082-FECE9873BE8D}" type="sibTrans" cxnId="{B3E5005B-DBB4-4692-B87E-9FB46A149E30}">
      <dgm:prSet/>
      <dgm:spPr/>
      <dgm:t>
        <a:bodyPr/>
        <a:lstStyle/>
        <a:p>
          <a:endParaRPr lang="el-GR"/>
        </a:p>
      </dgm:t>
    </dgm:pt>
    <dgm:pt modelId="{978ED94B-62B2-42A6-8682-D3648DEEC6A2}">
      <dgm:prSet phldrT="[Text]" custT="1"/>
      <dgm:spPr/>
      <dgm:t>
        <a:bodyPr/>
        <a:lstStyle/>
        <a:p>
          <a:r>
            <a:rPr lang="el-GR" sz="1400" dirty="0">
              <a:latin typeface="Arial Narrow" panose="020B0606020202030204" pitchFamily="34" charset="0"/>
            </a:rPr>
            <a:t>Σχεδιασμός και αναπτύξη κατάλληλων  προγραμμάτων  για αλλλαγή στασέων, αποψέων και πεποιθήσεων  επικίνδυνων συμπεριφορών υγείας γιά υιοθέτηση νέων και ασφαλών τρόπων ζωής </a:t>
          </a:r>
        </a:p>
      </dgm:t>
    </dgm:pt>
    <dgm:pt modelId="{24CFFC01-7C4F-48FC-9D9C-9CBCD5C8E41B}" type="parTrans" cxnId="{8B2B28BD-D6AB-4EE4-9D7A-9FA9D48B7C9B}">
      <dgm:prSet/>
      <dgm:spPr/>
      <dgm:t>
        <a:bodyPr/>
        <a:lstStyle/>
        <a:p>
          <a:endParaRPr lang="el-GR"/>
        </a:p>
      </dgm:t>
    </dgm:pt>
    <dgm:pt modelId="{E04D0F6C-7740-44BE-8ADF-956F31FF6E88}" type="sibTrans" cxnId="{8B2B28BD-D6AB-4EE4-9D7A-9FA9D48B7C9B}">
      <dgm:prSet/>
      <dgm:spPr/>
      <dgm:t>
        <a:bodyPr/>
        <a:lstStyle/>
        <a:p>
          <a:endParaRPr lang="el-GR"/>
        </a:p>
      </dgm:t>
    </dgm:pt>
    <dgm:pt modelId="{99A65F4B-F210-4FE3-BDE0-778409107F89}">
      <dgm:prSet custT="1"/>
      <dgm:spPr/>
      <dgm:t>
        <a:bodyPr/>
        <a:lstStyle/>
        <a:p>
          <a:endParaRPr lang="el-GR" sz="1200" dirty="0">
            <a:latin typeface="+mj-lt"/>
          </a:endParaRPr>
        </a:p>
        <a:p>
          <a:r>
            <a:rPr lang="el-GR" sz="1400" dirty="0">
              <a:latin typeface="Arial Narrow" panose="020B0606020202030204" pitchFamily="34" charset="0"/>
            </a:rPr>
            <a:t>Ψυχοεκπαίδευση όλων των μαθητών και φοιτητών  για ανάπτυξη ατομικών και κοινωνικών δεξιοτήτων για προετοιμασία στούς νέους ρόλους που έχουν και θα αναλάβουν στο μέλλον </a:t>
          </a:r>
        </a:p>
        <a:p>
          <a:endParaRPr lang="el-GR" sz="1400" dirty="0">
            <a:latin typeface="Arial Narrow" panose="020B0606020202030204" pitchFamily="34" charset="0"/>
          </a:endParaRPr>
        </a:p>
      </dgm:t>
    </dgm:pt>
    <dgm:pt modelId="{ECEE524F-999E-4768-A3CE-8BB74B2FD8EA}" type="parTrans" cxnId="{C26CB716-30F2-40BC-8719-2D58C8A73683}">
      <dgm:prSet/>
      <dgm:spPr/>
      <dgm:t>
        <a:bodyPr/>
        <a:lstStyle/>
        <a:p>
          <a:endParaRPr lang="el-GR"/>
        </a:p>
      </dgm:t>
    </dgm:pt>
    <dgm:pt modelId="{3DCABE54-B1D7-49DF-8A03-C9968A6BBFDB}" type="sibTrans" cxnId="{C26CB716-30F2-40BC-8719-2D58C8A73683}">
      <dgm:prSet/>
      <dgm:spPr/>
      <dgm:t>
        <a:bodyPr/>
        <a:lstStyle/>
        <a:p>
          <a:endParaRPr lang="el-GR"/>
        </a:p>
      </dgm:t>
    </dgm:pt>
    <dgm:pt modelId="{35890D39-FCF5-494D-AB4F-16F5E0271CA5}">
      <dgm:prSet custT="1"/>
      <dgm:spPr/>
      <dgm:t>
        <a:bodyPr/>
        <a:lstStyle/>
        <a:p>
          <a:r>
            <a:rPr lang="el-GR" sz="1400" dirty="0">
              <a:latin typeface="Arial Narrow" panose="020B0606020202030204" pitchFamily="34" charset="0"/>
            </a:rPr>
            <a:t>Ενίσχυση των κέντρων  ψυχολογικής συμβουλευτικής των σχολείων και των πανεπιστημίων με εξιδικευμένους επαγελματίες ψυχικής υγείας  </a:t>
          </a:r>
        </a:p>
      </dgm:t>
    </dgm:pt>
    <dgm:pt modelId="{E3DFE82D-6DDD-4942-B62C-5E76BDB23712}" type="parTrans" cxnId="{DE142E95-7674-4719-8FEB-1C6A190FB035}">
      <dgm:prSet/>
      <dgm:spPr/>
      <dgm:t>
        <a:bodyPr/>
        <a:lstStyle/>
        <a:p>
          <a:endParaRPr lang="el-GR"/>
        </a:p>
      </dgm:t>
    </dgm:pt>
    <dgm:pt modelId="{50DFA14F-9D09-4ABA-973A-94D58EB858F5}" type="sibTrans" cxnId="{DE142E95-7674-4719-8FEB-1C6A190FB035}">
      <dgm:prSet/>
      <dgm:spPr/>
      <dgm:t>
        <a:bodyPr/>
        <a:lstStyle/>
        <a:p>
          <a:endParaRPr lang="el-GR"/>
        </a:p>
      </dgm:t>
    </dgm:pt>
    <dgm:pt modelId="{48D12DAC-43CE-457D-B72F-EBCDF23CCD50}">
      <dgm:prSet custT="1"/>
      <dgm:spPr/>
      <dgm:t>
        <a:bodyPr/>
        <a:lstStyle/>
        <a:p>
          <a:r>
            <a:rPr lang="el-GR" sz="1400" dirty="0">
              <a:latin typeface="Arial Narrow" panose="020B0606020202030204" pitchFamily="34" charset="0"/>
            </a:rPr>
            <a:t>Ανάπτυξη ενημερωτικών προγραμμάτων απο των κέντρων  ψυχολογικής συμβουλευτικής των σχολείων και των πανεπιστημίων για γονείς, δασκάλους, καθηγητές  και ακαδημαϊκους για εγκαίρη και σωστή αναγνώριση τυχών αποκλείνουσας και  ψυχοπαθολογικής συμπεριφοράς</a:t>
          </a:r>
        </a:p>
      </dgm:t>
    </dgm:pt>
    <dgm:pt modelId="{ED5EA8C5-EA0E-4FA3-9055-D9B950379A9E}" type="parTrans" cxnId="{70DC5438-89EE-4B75-9935-5196F179ECEC}">
      <dgm:prSet/>
      <dgm:spPr/>
      <dgm:t>
        <a:bodyPr/>
        <a:lstStyle/>
        <a:p>
          <a:endParaRPr lang="el-GR"/>
        </a:p>
      </dgm:t>
    </dgm:pt>
    <dgm:pt modelId="{00EB7040-C1E2-41A3-9934-C05C230AAED5}" type="sibTrans" cxnId="{70DC5438-89EE-4B75-9935-5196F179ECEC}">
      <dgm:prSet/>
      <dgm:spPr/>
      <dgm:t>
        <a:bodyPr/>
        <a:lstStyle/>
        <a:p>
          <a:endParaRPr lang="el-GR"/>
        </a:p>
      </dgm:t>
    </dgm:pt>
    <dgm:pt modelId="{DEC5A2BF-9E38-493D-BB25-4920BE84141A}">
      <dgm:prSet/>
      <dgm:spPr/>
      <dgm:t>
        <a:bodyPr/>
        <a:lstStyle/>
        <a:p>
          <a:endParaRPr lang="en-US"/>
        </a:p>
      </dgm:t>
    </dgm:pt>
    <dgm:pt modelId="{8BA2DD0D-1C4C-4AE8-A2A0-F97DF7AE214D}" type="parTrans" cxnId="{44F97235-61A2-46A3-9179-8029DEAC6AE3}">
      <dgm:prSet/>
      <dgm:spPr/>
      <dgm:t>
        <a:bodyPr/>
        <a:lstStyle/>
        <a:p>
          <a:endParaRPr lang="en-US"/>
        </a:p>
      </dgm:t>
    </dgm:pt>
    <dgm:pt modelId="{92EBBE38-71F4-4E28-BBA1-44F02483F7A4}" type="sibTrans" cxnId="{44F97235-61A2-46A3-9179-8029DEAC6AE3}">
      <dgm:prSet/>
      <dgm:spPr/>
      <dgm:t>
        <a:bodyPr/>
        <a:lstStyle/>
        <a:p>
          <a:endParaRPr lang="en-US"/>
        </a:p>
      </dgm:t>
    </dgm:pt>
    <dgm:pt modelId="{E1AC421C-2719-4B5B-9B0C-8A56A16FBE9E}">
      <dgm:prSet/>
      <dgm:spPr/>
      <dgm:t>
        <a:bodyPr/>
        <a:lstStyle/>
        <a:p>
          <a:endParaRPr lang="en-US"/>
        </a:p>
      </dgm:t>
    </dgm:pt>
    <dgm:pt modelId="{E239D0D2-3245-4C40-9578-0C5A4F611D56}" type="parTrans" cxnId="{162640FD-A98D-4B2C-8299-7EC851A740D9}">
      <dgm:prSet/>
      <dgm:spPr/>
      <dgm:t>
        <a:bodyPr/>
        <a:lstStyle/>
        <a:p>
          <a:endParaRPr lang="en-US"/>
        </a:p>
      </dgm:t>
    </dgm:pt>
    <dgm:pt modelId="{6A54E775-9EEB-45BA-A3BD-0C8EBE03ED47}" type="sibTrans" cxnId="{162640FD-A98D-4B2C-8299-7EC851A740D9}">
      <dgm:prSet/>
      <dgm:spPr/>
      <dgm:t>
        <a:bodyPr/>
        <a:lstStyle/>
        <a:p>
          <a:endParaRPr lang="en-US"/>
        </a:p>
      </dgm:t>
    </dgm:pt>
    <dgm:pt modelId="{6AB76677-D7D2-459E-960C-2447DDCEA123}">
      <dgm:prSet/>
      <dgm:spPr/>
      <dgm:t>
        <a:bodyPr/>
        <a:lstStyle/>
        <a:p>
          <a:endParaRPr lang="en-US"/>
        </a:p>
      </dgm:t>
    </dgm:pt>
    <dgm:pt modelId="{DFFBD525-32A4-4A71-889D-8A36D73A97AA}" type="parTrans" cxnId="{531C3E07-EB74-43D1-906E-FE5417CF528E}">
      <dgm:prSet/>
      <dgm:spPr/>
      <dgm:t>
        <a:bodyPr/>
        <a:lstStyle/>
        <a:p>
          <a:endParaRPr lang="en-US"/>
        </a:p>
      </dgm:t>
    </dgm:pt>
    <dgm:pt modelId="{A16FE530-D43D-4BBD-A1E0-320A0ED8D636}" type="sibTrans" cxnId="{531C3E07-EB74-43D1-906E-FE5417CF528E}">
      <dgm:prSet/>
      <dgm:spPr/>
      <dgm:t>
        <a:bodyPr/>
        <a:lstStyle/>
        <a:p>
          <a:endParaRPr lang="en-US"/>
        </a:p>
      </dgm:t>
    </dgm:pt>
    <dgm:pt modelId="{FF33CB53-9918-4DA6-AE95-8D115EB2F0A1}">
      <dgm:prSet/>
      <dgm:spPr/>
      <dgm:t>
        <a:bodyPr/>
        <a:lstStyle/>
        <a:p>
          <a:endParaRPr lang="en-US"/>
        </a:p>
      </dgm:t>
    </dgm:pt>
    <dgm:pt modelId="{E4016BFE-DA67-4B85-93B0-862520EE3B7D}" type="parTrans" cxnId="{C9B2C056-52EC-41BD-AF96-9C0E68C4D8CC}">
      <dgm:prSet/>
      <dgm:spPr/>
      <dgm:t>
        <a:bodyPr/>
        <a:lstStyle/>
        <a:p>
          <a:endParaRPr lang="en-US"/>
        </a:p>
      </dgm:t>
    </dgm:pt>
    <dgm:pt modelId="{D41D11FF-62F3-4076-87D8-957498B28C73}" type="sibTrans" cxnId="{C9B2C056-52EC-41BD-AF96-9C0E68C4D8CC}">
      <dgm:prSet/>
      <dgm:spPr/>
      <dgm:t>
        <a:bodyPr/>
        <a:lstStyle/>
        <a:p>
          <a:endParaRPr lang="en-US"/>
        </a:p>
      </dgm:t>
    </dgm:pt>
    <dgm:pt modelId="{67FD6F7D-96FA-4DB8-A0F2-3892F11620D6}">
      <dgm:prSet/>
      <dgm:spPr/>
      <dgm:t>
        <a:bodyPr/>
        <a:lstStyle/>
        <a:p>
          <a:endParaRPr lang="en-US"/>
        </a:p>
      </dgm:t>
    </dgm:pt>
    <dgm:pt modelId="{8B4A68E7-5C7E-4729-B9D1-CEF31272FBC8}" type="parTrans" cxnId="{5479E373-E9C2-4ED9-9336-31B513D98740}">
      <dgm:prSet/>
      <dgm:spPr/>
      <dgm:t>
        <a:bodyPr/>
        <a:lstStyle/>
        <a:p>
          <a:endParaRPr lang="en-US"/>
        </a:p>
      </dgm:t>
    </dgm:pt>
    <dgm:pt modelId="{42F42B6F-5634-410C-8439-D0F660C0D66D}" type="sibTrans" cxnId="{5479E373-E9C2-4ED9-9336-31B513D98740}">
      <dgm:prSet/>
      <dgm:spPr/>
      <dgm:t>
        <a:bodyPr/>
        <a:lstStyle/>
        <a:p>
          <a:endParaRPr lang="en-US"/>
        </a:p>
      </dgm:t>
    </dgm:pt>
    <dgm:pt modelId="{F3A79551-25AA-4C6C-9B90-80EBFFA37F5E}">
      <dgm:prSet/>
      <dgm:spPr/>
      <dgm:t>
        <a:bodyPr/>
        <a:lstStyle/>
        <a:p>
          <a:endParaRPr lang="en-US"/>
        </a:p>
      </dgm:t>
    </dgm:pt>
    <dgm:pt modelId="{2D6F72B5-B624-4353-A105-EBA3F4069BC2}" type="parTrans" cxnId="{5AD53427-031F-4390-A089-D5694377513B}">
      <dgm:prSet/>
      <dgm:spPr/>
      <dgm:t>
        <a:bodyPr/>
        <a:lstStyle/>
        <a:p>
          <a:endParaRPr lang="en-US"/>
        </a:p>
      </dgm:t>
    </dgm:pt>
    <dgm:pt modelId="{DC10E416-236B-4222-A69C-B77C76D3352F}" type="sibTrans" cxnId="{5AD53427-031F-4390-A089-D5694377513B}">
      <dgm:prSet/>
      <dgm:spPr/>
      <dgm:t>
        <a:bodyPr/>
        <a:lstStyle/>
        <a:p>
          <a:endParaRPr lang="en-US"/>
        </a:p>
      </dgm:t>
    </dgm:pt>
    <dgm:pt modelId="{5A83CF09-54C9-4C17-A1F0-2C767F057C0C}">
      <dgm:prSet/>
      <dgm:spPr/>
      <dgm:t>
        <a:bodyPr/>
        <a:lstStyle/>
        <a:p>
          <a:endParaRPr lang="en-US"/>
        </a:p>
      </dgm:t>
    </dgm:pt>
    <dgm:pt modelId="{D14F4D7E-C2A6-420E-B605-DB88DBCAC31D}" type="parTrans" cxnId="{F29D3B26-A204-4356-9C1E-0600C40BFCAA}">
      <dgm:prSet/>
      <dgm:spPr/>
      <dgm:t>
        <a:bodyPr/>
        <a:lstStyle/>
        <a:p>
          <a:endParaRPr lang="en-US"/>
        </a:p>
      </dgm:t>
    </dgm:pt>
    <dgm:pt modelId="{D8F7626D-3F39-45F5-A10C-C592446E12AA}" type="sibTrans" cxnId="{F29D3B26-A204-4356-9C1E-0600C40BFCAA}">
      <dgm:prSet/>
      <dgm:spPr/>
      <dgm:t>
        <a:bodyPr/>
        <a:lstStyle/>
        <a:p>
          <a:endParaRPr lang="en-US"/>
        </a:p>
      </dgm:t>
    </dgm:pt>
    <dgm:pt modelId="{B668659C-325A-4D07-8B1D-9B35448255EE}">
      <dgm:prSet/>
      <dgm:spPr/>
      <dgm:t>
        <a:bodyPr/>
        <a:lstStyle/>
        <a:p>
          <a:endParaRPr lang="en-US"/>
        </a:p>
      </dgm:t>
    </dgm:pt>
    <dgm:pt modelId="{D1F3907D-0AA0-4260-828C-4CB2C147AA94}" type="parTrans" cxnId="{07A0EE0E-212C-434F-A66F-D142ED33981A}">
      <dgm:prSet/>
      <dgm:spPr/>
      <dgm:t>
        <a:bodyPr/>
        <a:lstStyle/>
        <a:p>
          <a:endParaRPr lang="en-US"/>
        </a:p>
      </dgm:t>
    </dgm:pt>
    <dgm:pt modelId="{DBF2312E-2177-46C1-BC07-FA50A46914AA}" type="sibTrans" cxnId="{07A0EE0E-212C-434F-A66F-D142ED33981A}">
      <dgm:prSet/>
      <dgm:spPr/>
      <dgm:t>
        <a:bodyPr/>
        <a:lstStyle/>
        <a:p>
          <a:endParaRPr lang="en-US"/>
        </a:p>
      </dgm:t>
    </dgm:pt>
    <dgm:pt modelId="{D44AC2EB-5A95-4BE2-A1EB-EDB13E2B3372}">
      <dgm:prSet phldrT="[Text]" custT="1"/>
      <dgm:spPr/>
      <dgm:t>
        <a:bodyPr/>
        <a:lstStyle/>
        <a:p>
          <a:pPr algn="l"/>
          <a:endParaRPr lang="el-GR" sz="1400" dirty="0">
            <a:latin typeface="Arial Narrow" panose="020B0606020202030204" pitchFamily="34" charset="0"/>
          </a:endParaRPr>
        </a:p>
        <a:p>
          <a:pPr algn="l"/>
          <a:endParaRPr lang="el-GR" sz="1400" dirty="0">
            <a:latin typeface="Arial Narrow" panose="020B0606020202030204" pitchFamily="34" charset="0"/>
          </a:endParaRPr>
        </a:p>
        <a:p>
          <a:pPr algn="l"/>
          <a:endParaRPr lang="el-GR" sz="1400" dirty="0">
            <a:latin typeface="Arial Narrow" panose="020B0606020202030204" pitchFamily="34" charset="0"/>
          </a:endParaRPr>
        </a:p>
        <a:p>
          <a:pPr algn="ctr"/>
          <a:endParaRPr lang="el-GR" sz="1400" dirty="0">
            <a:latin typeface="Arial Narrow" panose="020B0606020202030204" pitchFamily="34" charset="0"/>
          </a:endParaRPr>
        </a:p>
        <a:p>
          <a:pPr algn="ctr"/>
          <a:r>
            <a:rPr lang="el-GR" sz="1400" dirty="0">
              <a:latin typeface="Arial Narrow" panose="020B0606020202030204" pitchFamily="34" charset="0"/>
            </a:rPr>
            <a:t>Αναπτύξη ισχυρών μηχανισμών αντιμετώπισης στρεσογόνων καταστάσεων</a:t>
          </a:r>
        </a:p>
        <a:p>
          <a:pPr algn="ctr"/>
          <a:r>
            <a:rPr lang="el-GR" sz="1400" dirty="0">
              <a:latin typeface="Arial Narrow" panose="020B0606020202030204" pitchFamily="34" charset="0"/>
            </a:rPr>
            <a:t>Ανάπτυξη  ατομικών και κοινωνικών  υποστηρικτικών δικτύων</a:t>
          </a:r>
        </a:p>
        <a:p>
          <a:pPr algn="ctr"/>
          <a:r>
            <a:rPr lang="el-GR" sz="1400" dirty="0">
              <a:latin typeface="Arial Narrow" panose="020B0606020202030204" pitchFamily="34" charset="0"/>
            </a:rPr>
            <a:t>Ανάπτυξη ισχυρών προσωπικοτήτων </a:t>
          </a:r>
        </a:p>
        <a:p>
          <a:pPr algn="l"/>
          <a:endParaRPr lang="el-GR" sz="1400" dirty="0">
            <a:latin typeface="Arial Narrow" panose="020B0606020202030204" pitchFamily="34" charset="0"/>
          </a:endParaRPr>
        </a:p>
        <a:p>
          <a:pPr algn="l"/>
          <a:endParaRPr lang="el-GR" sz="1400" dirty="0">
            <a:latin typeface="Arial Narrow" panose="020B0606020202030204" pitchFamily="34" charset="0"/>
          </a:endParaRPr>
        </a:p>
        <a:p>
          <a:pPr algn="ctr"/>
          <a:endParaRPr lang="el-GR" sz="1400" dirty="0">
            <a:latin typeface="Arial Narrow" panose="020B0606020202030204" pitchFamily="34" charset="0"/>
          </a:endParaRPr>
        </a:p>
        <a:p>
          <a:pPr algn="ctr"/>
          <a:r>
            <a:rPr lang="el-GR" sz="1400" dirty="0">
              <a:latin typeface="Arial Narrow" panose="020B0606020202030204" pitchFamily="34" charset="0"/>
            </a:rPr>
            <a:t> </a:t>
          </a:r>
          <a:r>
            <a:rPr lang="en-US" sz="1400" dirty="0">
              <a:latin typeface="Arial Narrow" panose="020B0606020202030204" pitchFamily="34" charset="0"/>
            </a:rPr>
            <a:t> </a:t>
          </a:r>
          <a:endParaRPr lang="el-GR" sz="1400" dirty="0">
            <a:latin typeface="Arial Narrow" panose="020B0606020202030204" pitchFamily="34" charset="0"/>
          </a:endParaRPr>
        </a:p>
      </dgm:t>
    </dgm:pt>
    <dgm:pt modelId="{E933DFCC-4F80-4DDE-9FC0-3491344FCC28}" type="sibTrans" cxnId="{9FBF5785-6B14-465D-A4D9-3DDB4DA2485D}">
      <dgm:prSet/>
      <dgm:spPr/>
      <dgm:t>
        <a:bodyPr/>
        <a:lstStyle/>
        <a:p>
          <a:endParaRPr lang="el-GR"/>
        </a:p>
      </dgm:t>
    </dgm:pt>
    <dgm:pt modelId="{6576D96E-A25B-4697-9BAD-B9131B4CEFC9}" type="parTrans" cxnId="{9FBF5785-6B14-465D-A4D9-3DDB4DA2485D}">
      <dgm:prSet/>
      <dgm:spPr/>
      <dgm:t>
        <a:bodyPr/>
        <a:lstStyle/>
        <a:p>
          <a:endParaRPr lang="el-GR"/>
        </a:p>
      </dgm:t>
    </dgm:pt>
    <dgm:pt modelId="{B83551C1-0E36-4B99-9D62-95BCDC4A4F47}" type="pres">
      <dgm:prSet presAssocID="{45810544-859D-432E-B15B-BEB1325BC86A}" presName="Name0" presStyleCnt="0">
        <dgm:presLayoutVars>
          <dgm:chMax val="1"/>
          <dgm:dir/>
          <dgm:animLvl val="ctr"/>
          <dgm:resizeHandles val="exact"/>
        </dgm:presLayoutVars>
      </dgm:prSet>
      <dgm:spPr/>
      <dgm:t>
        <a:bodyPr/>
        <a:lstStyle/>
        <a:p>
          <a:endParaRPr lang="en-US"/>
        </a:p>
      </dgm:t>
    </dgm:pt>
    <dgm:pt modelId="{CCA320EA-6733-4C56-9100-961DAB42ED98}" type="pres">
      <dgm:prSet presAssocID="{D44AC2EB-5A95-4BE2-A1EB-EDB13E2B3372}" presName="centerShape" presStyleLbl="node0" presStyleIdx="0" presStyleCnt="1" custScaleX="139159" custScaleY="104515" custLinFactNeighborX="-1879" custLinFactNeighborY="-1790"/>
      <dgm:spPr/>
      <dgm:t>
        <a:bodyPr/>
        <a:lstStyle/>
        <a:p>
          <a:endParaRPr lang="en-US"/>
        </a:p>
      </dgm:t>
    </dgm:pt>
    <dgm:pt modelId="{4EE4E26D-2BAA-41E2-8596-E2A1D2AA1A1C}" type="pres">
      <dgm:prSet presAssocID="{35890D39-FCF5-494D-AB4F-16F5E0271CA5}" presName="node" presStyleLbl="node1" presStyleIdx="0" presStyleCnt="5" custScaleX="198535" custScaleY="106245" custRadScaleRad="95006" custRadScaleInc="405">
        <dgm:presLayoutVars>
          <dgm:bulletEnabled val="1"/>
        </dgm:presLayoutVars>
      </dgm:prSet>
      <dgm:spPr/>
      <dgm:t>
        <a:bodyPr/>
        <a:lstStyle/>
        <a:p>
          <a:endParaRPr lang="en-US"/>
        </a:p>
      </dgm:t>
    </dgm:pt>
    <dgm:pt modelId="{BFCD0727-C9CC-4161-80A6-412376A311A8}" type="pres">
      <dgm:prSet presAssocID="{35890D39-FCF5-494D-AB4F-16F5E0271CA5}" presName="dummy" presStyleCnt="0"/>
      <dgm:spPr/>
    </dgm:pt>
    <dgm:pt modelId="{5D61334D-6360-40FE-963B-7204BA576BAD}" type="pres">
      <dgm:prSet presAssocID="{50DFA14F-9D09-4ABA-973A-94D58EB858F5}" presName="sibTrans" presStyleLbl="sibTrans2D1" presStyleIdx="0" presStyleCnt="5" custLinFactNeighborX="16583" custLinFactNeighborY="-9343"/>
      <dgm:spPr/>
      <dgm:t>
        <a:bodyPr/>
        <a:lstStyle/>
        <a:p>
          <a:endParaRPr lang="en-US"/>
        </a:p>
      </dgm:t>
    </dgm:pt>
    <dgm:pt modelId="{205A806D-21C7-4BE5-BBC5-8370156E3DA6}" type="pres">
      <dgm:prSet presAssocID="{99A65F4B-F210-4FE3-BDE0-778409107F89}" presName="node" presStyleLbl="node1" presStyleIdx="1" presStyleCnt="5" custScaleX="178946" custScaleY="133289" custRadScaleRad="129219" custRadScaleInc="14300">
        <dgm:presLayoutVars>
          <dgm:bulletEnabled val="1"/>
        </dgm:presLayoutVars>
      </dgm:prSet>
      <dgm:spPr/>
      <dgm:t>
        <a:bodyPr/>
        <a:lstStyle/>
        <a:p>
          <a:endParaRPr lang="en-US"/>
        </a:p>
      </dgm:t>
    </dgm:pt>
    <dgm:pt modelId="{9870AF27-CD4D-4647-9629-4CEDFEF2C29A}" type="pres">
      <dgm:prSet presAssocID="{99A65F4B-F210-4FE3-BDE0-778409107F89}" presName="dummy" presStyleCnt="0"/>
      <dgm:spPr/>
    </dgm:pt>
    <dgm:pt modelId="{E3A9F9DC-8C73-431B-9859-37788EF7C249}" type="pres">
      <dgm:prSet presAssocID="{3DCABE54-B1D7-49DF-8A03-C9968A6BBFDB}" presName="sibTrans" presStyleLbl="sibTrans2D1" presStyleIdx="1" presStyleCnt="5" custLinFactNeighborX="23161" custLinFactNeighborY="137"/>
      <dgm:spPr/>
      <dgm:t>
        <a:bodyPr/>
        <a:lstStyle/>
        <a:p>
          <a:endParaRPr lang="en-US"/>
        </a:p>
      </dgm:t>
    </dgm:pt>
    <dgm:pt modelId="{12D26066-8FEC-43A3-9463-A04E948882C7}" type="pres">
      <dgm:prSet presAssocID="{9F9F8D0B-1717-4003-8C63-0F32243FC5EF}" presName="node" presStyleLbl="node1" presStyleIdx="2" presStyleCnt="5" custScaleX="192106" custScaleY="109601" custRadScaleRad="118279" custRadScaleInc="-51458">
        <dgm:presLayoutVars>
          <dgm:bulletEnabled val="1"/>
        </dgm:presLayoutVars>
      </dgm:prSet>
      <dgm:spPr/>
      <dgm:t>
        <a:bodyPr/>
        <a:lstStyle/>
        <a:p>
          <a:endParaRPr lang="en-US"/>
        </a:p>
      </dgm:t>
    </dgm:pt>
    <dgm:pt modelId="{89AE9762-7BDD-4040-83B1-7BF1931BBE19}" type="pres">
      <dgm:prSet presAssocID="{9F9F8D0B-1717-4003-8C63-0F32243FC5EF}" presName="dummy" presStyleCnt="0"/>
      <dgm:spPr/>
    </dgm:pt>
    <dgm:pt modelId="{94F143D9-B280-4240-B16C-19674F147108}" type="pres">
      <dgm:prSet presAssocID="{DBD791C0-C586-4FBF-B082-FECE9873BE8D}" presName="sibTrans" presStyleLbl="sibTrans2D1" presStyleIdx="2" presStyleCnt="5" custLinFactNeighborX="-7471" custLinFactNeighborY="-5328"/>
      <dgm:spPr/>
      <dgm:t>
        <a:bodyPr/>
        <a:lstStyle/>
        <a:p>
          <a:endParaRPr lang="en-US"/>
        </a:p>
      </dgm:t>
    </dgm:pt>
    <dgm:pt modelId="{61A3F097-FFA6-41B6-A806-965D000E8EF3}" type="pres">
      <dgm:prSet presAssocID="{48D12DAC-43CE-457D-B72F-EBCDF23CCD50}" presName="node" presStyleLbl="node1" presStyleIdx="3" presStyleCnt="5" custScaleX="190567" custScaleY="164169" custRadScaleRad="136204" custRadScaleInc="317284">
        <dgm:presLayoutVars>
          <dgm:bulletEnabled val="1"/>
        </dgm:presLayoutVars>
      </dgm:prSet>
      <dgm:spPr/>
      <dgm:t>
        <a:bodyPr/>
        <a:lstStyle/>
        <a:p>
          <a:endParaRPr lang="en-US"/>
        </a:p>
      </dgm:t>
    </dgm:pt>
    <dgm:pt modelId="{ED065482-B036-4130-9087-F7ABAF71809F}" type="pres">
      <dgm:prSet presAssocID="{48D12DAC-43CE-457D-B72F-EBCDF23CCD50}" presName="dummy" presStyleCnt="0"/>
      <dgm:spPr/>
    </dgm:pt>
    <dgm:pt modelId="{97407A61-9EF2-43BA-908E-97E9776DF271}" type="pres">
      <dgm:prSet presAssocID="{00EB7040-C1E2-41A3-9934-C05C230AAED5}" presName="sibTrans" presStyleLbl="sibTrans2D1" presStyleIdx="3" presStyleCnt="5" custScaleX="4346" custScaleY="51398" custLinFactNeighborX="34984" custLinFactNeighborY="30096"/>
      <dgm:spPr/>
      <dgm:t>
        <a:bodyPr/>
        <a:lstStyle/>
        <a:p>
          <a:endParaRPr lang="en-US"/>
        </a:p>
      </dgm:t>
    </dgm:pt>
    <dgm:pt modelId="{7C9B5BE9-F0C8-4BD4-A8AC-5594B48CFEC9}" type="pres">
      <dgm:prSet presAssocID="{978ED94B-62B2-42A6-8682-D3648DEEC6A2}" presName="node" presStyleLbl="node1" presStyleIdx="4" presStyleCnt="5" custScaleX="169680" custScaleY="139606" custRadScaleRad="131055" custRadScaleInc="-208826">
        <dgm:presLayoutVars>
          <dgm:bulletEnabled val="1"/>
        </dgm:presLayoutVars>
      </dgm:prSet>
      <dgm:spPr/>
      <dgm:t>
        <a:bodyPr/>
        <a:lstStyle/>
        <a:p>
          <a:endParaRPr lang="en-US"/>
        </a:p>
      </dgm:t>
    </dgm:pt>
    <dgm:pt modelId="{28B9F5BA-08C1-4209-9D73-2B9C91D397C9}" type="pres">
      <dgm:prSet presAssocID="{978ED94B-62B2-42A6-8682-D3648DEEC6A2}" presName="dummy" presStyleCnt="0"/>
      <dgm:spPr/>
    </dgm:pt>
    <dgm:pt modelId="{61157AC7-23C6-48E8-88F0-2925F374DC7B}" type="pres">
      <dgm:prSet presAssocID="{E04D0F6C-7740-44BE-8ADF-956F31FF6E88}" presName="sibTrans" presStyleLbl="sibTrans2D1" presStyleIdx="4" presStyleCnt="5" custLinFactNeighborX="-12187" custLinFactNeighborY="-6158"/>
      <dgm:spPr/>
      <dgm:t>
        <a:bodyPr/>
        <a:lstStyle/>
        <a:p>
          <a:endParaRPr lang="en-US"/>
        </a:p>
      </dgm:t>
    </dgm:pt>
  </dgm:ptLst>
  <dgm:cxnLst>
    <dgm:cxn modelId="{70DC5438-89EE-4B75-9935-5196F179ECEC}" srcId="{D44AC2EB-5A95-4BE2-A1EB-EDB13E2B3372}" destId="{48D12DAC-43CE-457D-B72F-EBCDF23CCD50}" srcOrd="3" destOrd="0" parTransId="{ED5EA8C5-EA0E-4FA3-9055-D9B950379A9E}" sibTransId="{00EB7040-C1E2-41A3-9934-C05C230AAED5}"/>
    <dgm:cxn modelId="{3097284F-02C3-417A-BB09-578ED5D8BC7F}" type="presOf" srcId="{99A65F4B-F210-4FE3-BDE0-778409107F89}" destId="{205A806D-21C7-4BE5-BBC5-8370156E3DA6}" srcOrd="0" destOrd="0" presId="urn:microsoft.com/office/officeart/2005/8/layout/radial6"/>
    <dgm:cxn modelId="{A29833C1-AA77-4E4E-8E4C-CBC3B2B95E10}" type="presOf" srcId="{978ED94B-62B2-42A6-8682-D3648DEEC6A2}" destId="{7C9B5BE9-F0C8-4BD4-A8AC-5594B48CFEC9}" srcOrd="0" destOrd="0" presId="urn:microsoft.com/office/officeart/2005/8/layout/radial6"/>
    <dgm:cxn modelId="{B3E5005B-DBB4-4692-B87E-9FB46A149E30}" srcId="{D44AC2EB-5A95-4BE2-A1EB-EDB13E2B3372}" destId="{9F9F8D0B-1717-4003-8C63-0F32243FC5EF}" srcOrd="2" destOrd="0" parTransId="{544A6EDD-2E5E-4566-B6F3-18749E1734B9}" sibTransId="{DBD791C0-C586-4FBF-B082-FECE9873BE8D}"/>
    <dgm:cxn modelId="{AC45164B-881F-4885-8103-7BBE9AFD384F}" type="presOf" srcId="{DBD791C0-C586-4FBF-B082-FECE9873BE8D}" destId="{94F143D9-B280-4240-B16C-19674F147108}" srcOrd="0" destOrd="0" presId="urn:microsoft.com/office/officeart/2005/8/layout/radial6"/>
    <dgm:cxn modelId="{C9B2C056-52EC-41BD-AF96-9C0E68C4D8CC}" srcId="{45810544-859D-432E-B15B-BEB1325BC86A}" destId="{FF33CB53-9918-4DA6-AE95-8D115EB2F0A1}" srcOrd="8" destOrd="0" parTransId="{E4016BFE-DA67-4B85-93B0-862520EE3B7D}" sibTransId="{D41D11FF-62F3-4076-87D8-957498B28C73}"/>
    <dgm:cxn modelId="{9FBF5785-6B14-465D-A4D9-3DDB4DA2485D}" srcId="{45810544-859D-432E-B15B-BEB1325BC86A}" destId="{D44AC2EB-5A95-4BE2-A1EB-EDB13E2B3372}" srcOrd="0" destOrd="0" parTransId="{6576D96E-A25B-4697-9BAD-B9131B4CEFC9}" sibTransId="{E933DFCC-4F80-4DDE-9FC0-3491344FCC28}"/>
    <dgm:cxn modelId="{E795A88C-688F-4414-B262-0D2FB2A3E04F}" type="presOf" srcId="{35890D39-FCF5-494D-AB4F-16F5E0271CA5}" destId="{4EE4E26D-2BAA-41E2-8596-E2A1D2AA1A1C}" srcOrd="0" destOrd="0" presId="urn:microsoft.com/office/officeart/2005/8/layout/radial6"/>
    <dgm:cxn modelId="{162640FD-A98D-4B2C-8299-7EC851A740D9}" srcId="{45810544-859D-432E-B15B-BEB1325BC86A}" destId="{E1AC421C-2719-4B5B-9B0C-8A56A16FBE9E}" srcOrd="6" destOrd="0" parTransId="{E239D0D2-3245-4C40-9578-0C5A4F611D56}" sibTransId="{6A54E775-9EEB-45BA-A3BD-0C8EBE03ED47}"/>
    <dgm:cxn modelId="{E6566221-C506-45AF-9AAE-27ACF40FF940}" type="presOf" srcId="{D44AC2EB-5A95-4BE2-A1EB-EDB13E2B3372}" destId="{CCA320EA-6733-4C56-9100-961DAB42ED98}" srcOrd="0" destOrd="0" presId="urn:microsoft.com/office/officeart/2005/8/layout/radial6"/>
    <dgm:cxn modelId="{531C3E07-EB74-43D1-906E-FE5417CF528E}" srcId="{45810544-859D-432E-B15B-BEB1325BC86A}" destId="{6AB76677-D7D2-459E-960C-2447DDCEA123}" srcOrd="7" destOrd="0" parTransId="{DFFBD525-32A4-4A71-889D-8A36D73A97AA}" sibTransId="{A16FE530-D43D-4BBD-A1E0-320A0ED8D636}"/>
    <dgm:cxn modelId="{44F97235-61A2-46A3-9179-8029DEAC6AE3}" srcId="{45810544-859D-432E-B15B-BEB1325BC86A}" destId="{DEC5A2BF-9E38-493D-BB25-4920BE84141A}" srcOrd="5" destOrd="0" parTransId="{8BA2DD0D-1C4C-4AE8-A2A0-F97DF7AE214D}" sibTransId="{92EBBE38-71F4-4E28-BBA1-44F02483F7A4}"/>
    <dgm:cxn modelId="{0D0454E9-0C2C-44A7-B397-2D0246A96A15}" type="presOf" srcId="{3DCABE54-B1D7-49DF-8A03-C9968A6BBFDB}" destId="{E3A9F9DC-8C73-431B-9859-37788EF7C249}" srcOrd="0" destOrd="0" presId="urn:microsoft.com/office/officeart/2005/8/layout/radial6"/>
    <dgm:cxn modelId="{5AD53427-031F-4390-A089-D5694377513B}" srcId="{45810544-859D-432E-B15B-BEB1325BC86A}" destId="{F3A79551-25AA-4C6C-9B90-80EBFFA37F5E}" srcOrd="3" destOrd="0" parTransId="{2D6F72B5-B624-4353-A105-EBA3F4069BC2}" sibTransId="{DC10E416-236B-4222-A69C-B77C76D3352F}"/>
    <dgm:cxn modelId="{947406F0-594C-4D35-9A80-F4FC0567B921}" type="presOf" srcId="{48D12DAC-43CE-457D-B72F-EBCDF23CCD50}" destId="{61A3F097-FFA6-41B6-A806-965D000E8EF3}" srcOrd="0" destOrd="0" presId="urn:microsoft.com/office/officeart/2005/8/layout/radial6"/>
    <dgm:cxn modelId="{B5BDB6B3-9F05-419B-9AFA-61229D5118B2}" type="presOf" srcId="{50DFA14F-9D09-4ABA-973A-94D58EB858F5}" destId="{5D61334D-6360-40FE-963B-7204BA576BAD}" srcOrd="0" destOrd="0" presId="urn:microsoft.com/office/officeart/2005/8/layout/radial6"/>
    <dgm:cxn modelId="{8B2B28BD-D6AB-4EE4-9D7A-9FA9D48B7C9B}" srcId="{D44AC2EB-5A95-4BE2-A1EB-EDB13E2B3372}" destId="{978ED94B-62B2-42A6-8682-D3648DEEC6A2}" srcOrd="4" destOrd="0" parTransId="{24CFFC01-7C4F-48FC-9D9C-9CBCD5C8E41B}" sibTransId="{E04D0F6C-7740-44BE-8ADF-956F31FF6E88}"/>
    <dgm:cxn modelId="{F29D3B26-A204-4356-9C1E-0600C40BFCAA}" srcId="{45810544-859D-432E-B15B-BEB1325BC86A}" destId="{5A83CF09-54C9-4C17-A1F0-2C767F057C0C}" srcOrd="4" destOrd="0" parTransId="{D14F4D7E-C2A6-420E-B605-DB88DBCAC31D}" sibTransId="{D8F7626D-3F39-45F5-A10C-C592446E12AA}"/>
    <dgm:cxn modelId="{5479E373-E9C2-4ED9-9336-31B513D98740}" srcId="{45810544-859D-432E-B15B-BEB1325BC86A}" destId="{67FD6F7D-96FA-4DB8-A0F2-3892F11620D6}" srcOrd="2" destOrd="0" parTransId="{8B4A68E7-5C7E-4729-B9D1-CEF31272FBC8}" sibTransId="{42F42B6F-5634-410C-8439-D0F660C0D66D}"/>
    <dgm:cxn modelId="{A9A4C2D6-9831-4B8D-854A-AA6D7F0ACE54}" type="presOf" srcId="{45810544-859D-432E-B15B-BEB1325BC86A}" destId="{B83551C1-0E36-4B99-9D62-95BCDC4A4F47}" srcOrd="0" destOrd="0" presId="urn:microsoft.com/office/officeart/2005/8/layout/radial6"/>
    <dgm:cxn modelId="{07A0EE0E-212C-434F-A66F-D142ED33981A}" srcId="{45810544-859D-432E-B15B-BEB1325BC86A}" destId="{B668659C-325A-4D07-8B1D-9B35448255EE}" srcOrd="1" destOrd="0" parTransId="{D1F3907D-0AA0-4260-828C-4CB2C147AA94}" sibTransId="{DBF2312E-2177-46C1-BC07-FA50A46914AA}"/>
    <dgm:cxn modelId="{F564A624-177B-4463-AE61-E7BE00EBBDFE}" type="presOf" srcId="{00EB7040-C1E2-41A3-9934-C05C230AAED5}" destId="{97407A61-9EF2-43BA-908E-97E9776DF271}" srcOrd="0" destOrd="0" presId="urn:microsoft.com/office/officeart/2005/8/layout/radial6"/>
    <dgm:cxn modelId="{DE142E95-7674-4719-8FEB-1C6A190FB035}" srcId="{D44AC2EB-5A95-4BE2-A1EB-EDB13E2B3372}" destId="{35890D39-FCF5-494D-AB4F-16F5E0271CA5}" srcOrd="0" destOrd="0" parTransId="{E3DFE82D-6DDD-4942-B62C-5E76BDB23712}" sibTransId="{50DFA14F-9D09-4ABA-973A-94D58EB858F5}"/>
    <dgm:cxn modelId="{9C82B993-A556-4579-868A-EEA437497439}" type="presOf" srcId="{9F9F8D0B-1717-4003-8C63-0F32243FC5EF}" destId="{12D26066-8FEC-43A3-9463-A04E948882C7}" srcOrd="0" destOrd="0" presId="urn:microsoft.com/office/officeart/2005/8/layout/radial6"/>
    <dgm:cxn modelId="{935CFABA-BA34-4CE3-AC3E-874362607F2B}" type="presOf" srcId="{E04D0F6C-7740-44BE-8ADF-956F31FF6E88}" destId="{61157AC7-23C6-48E8-88F0-2925F374DC7B}" srcOrd="0" destOrd="0" presId="urn:microsoft.com/office/officeart/2005/8/layout/radial6"/>
    <dgm:cxn modelId="{C26CB716-30F2-40BC-8719-2D58C8A73683}" srcId="{D44AC2EB-5A95-4BE2-A1EB-EDB13E2B3372}" destId="{99A65F4B-F210-4FE3-BDE0-778409107F89}" srcOrd="1" destOrd="0" parTransId="{ECEE524F-999E-4768-A3CE-8BB74B2FD8EA}" sibTransId="{3DCABE54-B1D7-49DF-8A03-C9968A6BBFDB}"/>
    <dgm:cxn modelId="{98495F7C-36BB-4126-9945-53D428326895}" type="presParOf" srcId="{B83551C1-0E36-4B99-9D62-95BCDC4A4F47}" destId="{CCA320EA-6733-4C56-9100-961DAB42ED98}" srcOrd="0" destOrd="0" presId="urn:microsoft.com/office/officeart/2005/8/layout/radial6"/>
    <dgm:cxn modelId="{571DD001-CF5E-43BE-9776-500DF9FD6A6D}" type="presParOf" srcId="{B83551C1-0E36-4B99-9D62-95BCDC4A4F47}" destId="{4EE4E26D-2BAA-41E2-8596-E2A1D2AA1A1C}" srcOrd="1" destOrd="0" presId="urn:microsoft.com/office/officeart/2005/8/layout/radial6"/>
    <dgm:cxn modelId="{9FEA7C62-8FFA-41D8-A417-31B48904F7A0}" type="presParOf" srcId="{B83551C1-0E36-4B99-9D62-95BCDC4A4F47}" destId="{BFCD0727-C9CC-4161-80A6-412376A311A8}" srcOrd="2" destOrd="0" presId="urn:microsoft.com/office/officeart/2005/8/layout/radial6"/>
    <dgm:cxn modelId="{25F26BB7-82AF-4C59-81D9-5FF7F716035D}" type="presParOf" srcId="{B83551C1-0E36-4B99-9D62-95BCDC4A4F47}" destId="{5D61334D-6360-40FE-963B-7204BA576BAD}" srcOrd="3" destOrd="0" presId="urn:microsoft.com/office/officeart/2005/8/layout/radial6"/>
    <dgm:cxn modelId="{D12B51C0-242B-44F0-8E36-F56EC0ADAF00}" type="presParOf" srcId="{B83551C1-0E36-4B99-9D62-95BCDC4A4F47}" destId="{205A806D-21C7-4BE5-BBC5-8370156E3DA6}" srcOrd="4" destOrd="0" presId="urn:microsoft.com/office/officeart/2005/8/layout/radial6"/>
    <dgm:cxn modelId="{E1D3BCDF-8F13-451C-BA84-6918FE8FD5E6}" type="presParOf" srcId="{B83551C1-0E36-4B99-9D62-95BCDC4A4F47}" destId="{9870AF27-CD4D-4647-9629-4CEDFEF2C29A}" srcOrd="5" destOrd="0" presId="urn:microsoft.com/office/officeart/2005/8/layout/radial6"/>
    <dgm:cxn modelId="{D050673B-8D49-470F-849E-53F63DE9D417}" type="presParOf" srcId="{B83551C1-0E36-4B99-9D62-95BCDC4A4F47}" destId="{E3A9F9DC-8C73-431B-9859-37788EF7C249}" srcOrd="6" destOrd="0" presId="urn:microsoft.com/office/officeart/2005/8/layout/radial6"/>
    <dgm:cxn modelId="{8286DD70-A0F8-4A63-9FD4-12ACB4DB4A96}" type="presParOf" srcId="{B83551C1-0E36-4B99-9D62-95BCDC4A4F47}" destId="{12D26066-8FEC-43A3-9463-A04E948882C7}" srcOrd="7" destOrd="0" presId="urn:microsoft.com/office/officeart/2005/8/layout/radial6"/>
    <dgm:cxn modelId="{50166335-C13B-43F2-B9C6-C5ED59612E65}" type="presParOf" srcId="{B83551C1-0E36-4B99-9D62-95BCDC4A4F47}" destId="{89AE9762-7BDD-4040-83B1-7BF1931BBE19}" srcOrd="8" destOrd="0" presId="urn:microsoft.com/office/officeart/2005/8/layout/radial6"/>
    <dgm:cxn modelId="{A0E9D9B8-78FB-4426-B132-54CD3DFF79DE}" type="presParOf" srcId="{B83551C1-0E36-4B99-9D62-95BCDC4A4F47}" destId="{94F143D9-B280-4240-B16C-19674F147108}" srcOrd="9" destOrd="0" presId="urn:microsoft.com/office/officeart/2005/8/layout/radial6"/>
    <dgm:cxn modelId="{91B4F605-A0E7-49D9-914D-8D4D12C0B7CD}" type="presParOf" srcId="{B83551C1-0E36-4B99-9D62-95BCDC4A4F47}" destId="{61A3F097-FFA6-41B6-A806-965D000E8EF3}" srcOrd="10" destOrd="0" presId="urn:microsoft.com/office/officeart/2005/8/layout/radial6"/>
    <dgm:cxn modelId="{5C5A998D-888D-427B-8AFA-E0B88D8FBF80}" type="presParOf" srcId="{B83551C1-0E36-4B99-9D62-95BCDC4A4F47}" destId="{ED065482-B036-4130-9087-F7ABAF71809F}" srcOrd="11" destOrd="0" presId="urn:microsoft.com/office/officeart/2005/8/layout/radial6"/>
    <dgm:cxn modelId="{C7E05592-9E43-44EA-8B28-29654E22C7B6}" type="presParOf" srcId="{B83551C1-0E36-4B99-9D62-95BCDC4A4F47}" destId="{97407A61-9EF2-43BA-908E-97E9776DF271}" srcOrd="12" destOrd="0" presId="urn:microsoft.com/office/officeart/2005/8/layout/radial6"/>
    <dgm:cxn modelId="{96EC43AE-B392-4FC4-B5AC-434D85F37085}" type="presParOf" srcId="{B83551C1-0E36-4B99-9D62-95BCDC4A4F47}" destId="{7C9B5BE9-F0C8-4BD4-A8AC-5594B48CFEC9}" srcOrd="13" destOrd="0" presId="urn:microsoft.com/office/officeart/2005/8/layout/radial6"/>
    <dgm:cxn modelId="{AA6EDE3A-F94E-4832-A88F-7F9AB0B77418}" type="presParOf" srcId="{B83551C1-0E36-4B99-9D62-95BCDC4A4F47}" destId="{28B9F5BA-08C1-4209-9D73-2B9C91D397C9}" srcOrd="14" destOrd="0" presId="urn:microsoft.com/office/officeart/2005/8/layout/radial6"/>
    <dgm:cxn modelId="{30B9854A-E062-4375-9F90-472228AAE6AC}" type="presParOf" srcId="{B83551C1-0E36-4B99-9D62-95BCDC4A4F47}" destId="{61157AC7-23C6-48E8-88F0-2925F374DC7B}" srcOrd="15" destOrd="0" presId="urn:microsoft.com/office/officeart/2005/8/layout/radial6"/>
  </dgm:cxnLst>
  <dgm:bg>
    <a:solidFill>
      <a:schemeClr val="bg1">
        <a:lumMod val="5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4CFE-1572-4B4B-AB92-2170D7E210AC}">
      <dsp:nvSpPr>
        <dsp:cNvPr id="0" name=""/>
        <dsp:cNvSpPr/>
      </dsp:nvSpPr>
      <dsp:spPr>
        <a:xfrm>
          <a:off x="2438405" y="2020331"/>
          <a:ext cx="2631281" cy="1060735"/>
        </a:xfrm>
        <a:prstGeom prst="roundRect">
          <a:avLst>
            <a:gd name="adj" fmla="val 10000"/>
          </a:avLst>
        </a:prstGeom>
        <a:solidFill>
          <a:schemeClr val="lt1"/>
        </a:solidFill>
        <a:ln w="25400" cap="flat" cmpd="sng" algn="ctr">
          <a:solidFill>
            <a:schemeClr val="accent6"/>
          </a:solidFill>
          <a:prstDash val="solid"/>
        </a:ln>
        <a:effectLst/>
        <a:sp3d extrusionH="381000"/>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a:latin typeface="Arial Narrow" panose="020B0606020202030204" pitchFamily="34" charset="0"/>
            </a:rPr>
            <a:t>ΔΥΣΛΕΙΤΟΥΡΓΙΚΕΣ ΣΥΜΠΕΡΙΦΟΡΕΣ ΥΓΕΙΑΣ (ΕΥΑΛΩΤΗ ΠΡΟΣΩΠΙΚΟΤΗΤΑ</a:t>
          </a:r>
          <a:r>
            <a:rPr lang="el-GR" sz="1500" kern="1200" dirty="0"/>
            <a:t>) </a:t>
          </a:r>
          <a:endParaRPr lang="en-US" sz="1500" kern="1200" dirty="0"/>
        </a:p>
      </dsp:txBody>
      <dsp:txXfrm>
        <a:off x="2469473" y="2051399"/>
        <a:ext cx="2569145" cy="998599"/>
      </dsp:txXfrm>
    </dsp:sp>
    <dsp:sp modelId="{E791FE7D-C110-4FFD-B3AE-C05D8F390266}">
      <dsp:nvSpPr>
        <dsp:cNvPr id="0" name=""/>
        <dsp:cNvSpPr/>
      </dsp:nvSpPr>
      <dsp:spPr>
        <a:xfrm rot="13460576">
          <a:off x="3356654" y="1836556"/>
          <a:ext cx="1997507" cy="32124"/>
        </a:xfrm>
        <a:custGeom>
          <a:avLst/>
          <a:gdLst/>
          <a:ahLst/>
          <a:cxnLst/>
          <a:rect l="0" t="0" r="0" b="0"/>
          <a:pathLst>
            <a:path>
              <a:moveTo>
                <a:pt x="0" y="16062"/>
              </a:moveTo>
              <a:lnTo>
                <a:pt x="1997507" y="16062"/>
              </a:lnTo>
            </a:path>
          </a:pathLst>
        </a:custGeom>
        <a:noFill/>
        <a:ln w="254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4305470" y="1802680"/>
        <a:ext cx="99875" cy="99875"/>
      </dsp:txXfrm>
    </dsp:sp>
    <dsp:sp modelId="{E6F4542D-6C33-4C1D-903C-0F7B61751FBC}">
      <dsp:nvSpPr>
        <dsp:cNvPr id="0" name=""/>
        <dsp:cNvSpPr/>
      </dsp:nvSpPr>
      <dsp:spPr>
        <a:xfrm>
          <a:off x="3641130" y="624170"/>
          <a:ext cx="2121470" cy="1060735"/>
        </a:xfrm>
        <a:prstGeom prst="roundRect">
          <a:avLst>
            <a:gd name="adj" fmla="val 10000"/>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a:sp3d extrusionH="381000"/>
      </dsp:spPr>
      <dsp:style>
        <a:lnRef idx="1">
          <a:schemeClr val="accent1"/>
        </a:lnRef>
        <a:fillRef idx="2">
          <a:schemeClr val="accent1"/>
        </a:fillRef>
        <a:effectRef idx="1">
          <a:schemeClr val="accent1"/>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l-GR" sz="1800" kern="1200" dirty="0">
              <a:latin typeface="Arial Narrow" panose="020B0606020202030204" pitchFamily="34" charset="0"/>
            </a:rPr>
            <a:t>ΔΡΟΥΝ ΩΣ ΣΤΡΕΣΟΓΟΝΟΙ ΠΑΡΑΓΟΝΤΕΣ</a:t>
          </a:r>
          <a:endParaRPr lang="en-US" sz="1800" kern="1200" dirty="0">
            <a:latin typeface="Arial Narrow" panose="020B0606020202030204" pitchFamily="34" charset="0"/>
          </a:endParaRPr>
        </a:p>
      </dsp:txBody>
      <dsp:txXfrm>
        <a:off x="3672198" y="655238"/>
        <a:ext cx="2059334" cy="998599"/>
      </dsp:txXfrm>
    </dsp:sp>
    <dsp:sp modelId="{697E3DE6-B146-4B20-A088-90E6DB1A1728}">
      <dsp:nvSpPr>
        <dsp:cNvPr id="0" name=""/>
        <dsp:cNvSpPr/>
      </dsp:nvSpPr>
      <dsp:spPr>
        <a:xfrm rot="19644582">
          <a:off x="5671624" y="827261"/>
          <a:ext cx="1155581" cy="32124"/>
        </a:xfrm>
        <a:custGeom>
          <a:avLst/>
          <a:gdLst/>
          <a:ahLst/>
          <a:cxnLst/>
          <a:rect l="0" t="0" r="0" b="0"/>
          <a:pathLst>
            <a:path>
              <a:moveTo>
                <a:pt x="0" y="16062"/>
              </a:moveTo>
              <a:lnTo>
                <a:pt x="1155581" y="16062"/>
              </a:lnTo>
            </a:path>
          </a:pathLst>
        </a:custGeom>
        <a:noFill/>
        <a:ln w="25400" cap="flat"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220525" y="814433"/>
        <a:ext cx="57779" cy="57779"/>
      </dsp:txXfrm>
    </dsp:sp>
    <dsp:sp modelId="{E85017A5-0CA6-4449-9932-E9BB66B03658}">
      <dsp:nvSpPr>
        <dsp:cNvPr id="0" name=""/>
        <dsp:cNvSpPr/>
      </dsp:nvSpPr>
      <dsp:spPr>
        <a:xfrm>
          <a:off x="6736228" y="1741"/>
          <a:ext cx="2121470" cy="1060735"/>
        </a:xfrm>
        <a:prstGeom prst="roundRect">
          <a:avLst>
            <a:gd name="adj" fmla="val 10000"/>
          </a:avLst>
        </a:prstGeom>
        <a:solidFill>
          <a:schemeClr val="lt1"/>
        </a:solidFill>
        <a:ln w="25400" cap="flat" cmpd="sng" algn="ctr">
          <a:solidFill>
            <a:schemeClr val="accent6"/>
          </a:solidFill>
          <a:prstDash val="solid"/>
        </a:ln>
        <a:effectLst/>
        <a:sp3d extrusionH="381000"/>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a:latin typeface="Arial Narrow" panose="020B0606020202030204" pitchFamily="34" charset="0"/>
            </a:rPr>
            <a:t>ΑΤΟΜΙΚΟΙ/ΒΙΟΛΟΓΙΚΟΙ ΠΑΡΑΓΟΝΤΕΣ ΚΙΝΔΥΝΟΥ </a:t>
          </a:r>
          <a:endParaRPr lang="en-US" sz="1600" kern="1200" dirty="0">
            <a:latin typeface="Arial Narrow" panose="020B0606020202030204" pitchFamily="34" charset="0"/>
          </a:endParaRPr>
        </a:p>
      </dsp:txBody>
      <dsp:txXfrm>
        <a:off x="6767296" y="32809"/>
        <a:ext cx="2059334" cy="998599"/>
      </dsp:txXfrm>
    </dsp:sp>
    <dsp:sp modelId="{BAB9D311-4DBD-4FA1-A56C-A8CA0811A7D6}">
      <dsp:nvSpPr>
        <dsp:cNvPr id="0" name=""/>
        <dsp:cNvSpPr/>
      </dsp:nvSpPr>
      <dsp:spPr>
        <a:xfrm rot="1885865">
          <a:off x="5678886" y="1435990"/>
          <a:ext cx="1141057" cy="32124"/>
        </a:xfrm>
        <a:custGeom>
          <a:avLst/>
          <a:gdLst/>
          <a:ahLst/>
          <a:cxnLst/>
          <a:rect l="0" t="0" r="0" b="0"/>
          <a:pathLst>
            <a:path>
              <a:moveTo>
                <a:pt x="0" y="16062"/>
              </a:moveTo>
              <a:lnTo>
                <a:pt x="1141057" y="16062"/>
              </a:lnTo>
            </a:path>
          </a:pathLst>
        </a:custGeom>
        <a:noFill/>
        <a:ln w="25400" cap="flat"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220888" y="1423526"/>
        <a:ext cx="57052" cy="57052"/>
      </dsp:txXfrm>
    </dsp:sp>
    <dsp:sp modelId="{8B545964-DF54-4C0A-ADAE-F89D4CFA1FB6}">
      <dsp:nvSpPr>
        <dsp:cNvPr id="0" name=""/>
        <dsp:cNvSpPr/>
      </dsp:nvSpPr>
      <dsp:spPr>
        <a:xfrm>
          <a:off x="6736228" y="1219200"/>
          <a:ext cx="2121470" cy="1060735"/>
        </a:xfrm>
        <a:prstGeom prst="roundRect">
          <a:avLst>
            <a:gd name="adj" fmla="val 10000"/>
          </a:avLst>
        </a:prstGeom>
        <a:solidFill>
          <a:schemeClr val="lt1"/>
        </a:solidFill>
        <a:ln w="25400" cap="flat" cmpd="sng" algn="ctr">
          <a:solidFill>
            <a:schemeClr val="accent6"/>
          </a:solidFill>
          <a:prstDash val="solid"/>
        </a:ln>
        <a:effectLst/>
        <a:sp3d extrusionH="381000"/>
      </dsp:spPr>
      <dsp:style>
        <a:lnRef idx="2">
          <a:schemeClr val="accent6"/>
        </a:lnRef>
        <a:fillRef idx="1">
          <a:schemeClr val="lt1"/>
        </a:fillRef>
        <a:effectRef idx="0">
          <a:schemeClr val="accent6"/>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l-GR" sz="1800" kern="1200" dirty="0"/>
            <a:t>ΟΙΚΟΓΕΝΕΙΑΚΟΙ ΠΑΡΑΓΟΝΤΕΣ ΚΙΝΔΥΝΟΥ</a:t>
          </a:r>
        </a:p>
      </dsp:txBody>
      <dsp:txXfrm>
        <a:off x="6767296" y="1250268"/>
        <a:ext cx="2059334" cy="998599"/>
      </dsp:txXfrm>
    </dsp:sp>
    <dsp:sp modelId="{14A90E79-A113-4698-BAA6-70D490127C9C}">
      <dsp:nvSpPr>
        <dsp:cNvPr id="0" name=""/>
        <dsp:cNvSpPr/>
      </dsp:nvSpPr>
      <dsp:spPr>
        <a:xfrm rot="7707751">
          <a:off x="3370089" y="3355110"/>
          <a:ext cx="2095676" cy="32124"/>
        </a:xfrm>
        <a:custGeom>
          <a:avLst/>
          <a:gdLst/>
          <a:ahLst/>
          <a:cxnLst/>
          <a:rect l="0" t="0" r="0" b="0"/>
          <a:pathLst>
            <a:path>
              <a:moveTo>
                <a:pt x="0" y="16062"/>
              </a:moveTo>
              <a:lnTo>
                <a:pt x="2095676" y="16062"/>
              </a:lnTo>
            </a:path>
          </a:pathLst>
        </a:custGeom>
        <a:noFill/>
        <a:ln w="254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4365536" y="3318780"/>
        <a:ext cx="104783" cy="104783"/>
      </dsp:txXfrm>
    </dsp:sp>
    <dsp:sp modelId="{5B8B7C9A-C708-44DD-85F0-C31A592E4241}">
      <dsp:nvSpPr>
        <dsp:cNvPr id="0" name=""/>
        <dsp:cNvSpPr/>
      </dsp:nvSpPr>
      <dsp:spPr>
        <a:xfrm>
          <a:off x="3766170" y="3661277"/>
          <a:ext cx="2121470" cy="1060735"/>
        </a:xfrm>
        <a:prstGeom prst="roundRect">
          <a:avLst>
            <a:gd name="adj" fmla="val 10000"/>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a:sp3d extrusionH="381000"/>
      </dsp:spPr>
      <dsp:style>
        <a:lnRef idx="1">
          <a:schemeClr val="accent1"/>
        </a:lnRef>
        <a:fillRef idx="2">
          <a:schemeClr val="accent1"/>
        </a:fillRef>
        <a:effectRef idx="1">
          <a:schemeClr val="accent1"/>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a:latin typeface="Arial Narrow" panose="020B0606020202030204" pitchFamily="34" charset="0"/>
            </a:rPr>
            <a:t>ΔΡΟΥΝ ΩΣ ΣΤΡΕΣΟΓΟΝΟΙ</a:t>
          </a:r>
        </a:p>
        <a:p>
          <a:pPr lvl="0" algn="ctr" defTabSz="711200">
            <a:lnSpc>
              <a:spcPct val="90000"/>
            </a:lnSpc>
            <a:spcBef>
              <a:spcPct val="0"/>
            </a:spcBef>
            <a:spcAft>
              <a:spcPct val="35000"/>
            </a:spcAft>
          </a:pPr>
          <a:r>
            <a:rPr lang="el-GR" sz="1600" kern="1200" dirty="0">
              <a:latin typeface="Arial Narrow" panose="020B0606020202030204" pitchFamily="34" charset="0"/>
            </a:rPr>
            <a:t>ΠΑΡΑΓΟΝΤΕΣ </a:t>
          </a:r>
          <a:endParaRPr lang="en-US" sz="1600" kern="1200" dirty="0">
            <a:latin typeface="Arial Narrow" panose="020B0606020202030204" pitchFamily="34" charset="0"/>
          </a:endParaRPr>
        </a:p>
      </dsp:txBody>
      <dsp:txXfrm>
        <a:off x="3797238" y="3692345"/>
        <a:ext cx="2059334" cy="998599"/>
      </dsp:txXfrm>
    </dsp:sp>
    <dsp:sp modelId="{BFEDF22A-C7B1-4A8B-AD1F-2A33F05B327C}">
      <dsp:nvSpPr>
        <dsp:cNvPr id="0" name=""/>
        <dsp:cNvSpPr/>
      </dsp:nvSpPr>
      <dsp:spPr>
        <a:xfrm rot="18289469">
          <a:off x="5568946" y="3565660"/>
          <a:ext cx="1485976" cy="32124"/>
        </a:xfrm>
        <a:custGeom>
          <a:avLst/>
          <a:gdLst/>
          <a:ahLst/>
          <a:cxnLst/>
          <a:rect l="0" t="0" r="0" b="0"/>
          <a:pathLst>
            <a:path>
              <a:moveTo>
                <a:pt x="0" y="16062"/>
              </a:moveTo>
              <a:lnTo>
                <a:pt x="1485976" y="16062"/>
              </a:lnTo>
            </a:path>
          </a:pathLst>
        </a:custGeom>
        <a:noFill/>
        <a:ln w="25400" cap="flat"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274785" y="3544573"/>
        <a:ext cx="74298" cy="74298"/>
      </dsp:txXfrm>
    </dsp:sp>
    <dsp:sp modelId="{CDEC51B4-A5AF-4252-97CD-1FB6FEACC753}">
      <dsp:nvSpPr>
        <dsp:cNvPr id="0" name=""/>
        <dsp:cNvSpPr/>
      </dsp:nvSpPr>
      <dsp:spPr>
        <a:xfrm>
          <a:off x="6736228" y="2441432"/>
          <a:ext cx="2121470" cy="1060735"/>
        </a:xfrm>
        <a:prstGeom prst="roundRect">
          <a:avLst>
            <a:gd name="adj" fmla="val 10000"/>
          </a:avLst>
        </a:prstGeom>
        <a:solidFill>
          <a:schemeClr val="lt1"/>
        </a:solidFill>
        <a:ln w="25400" cap="flat" cmpd="sng" algn="ctr">
          <a:solidFill>
            <a:schemeClr val="accent6"/>
          </a:solidFill>
          <a:prstDash val="solid"/>
        </a:ln>
        <a:effectLst/>
        <a:sp3d extrusionH="381000"/>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0" kern="1200" dirty="0">
              <a:latin typeface="Arial Narrow" panose="020B0606020202030204" pitchFamily="34" charset="0"/>
            </a:rPr>
            <a:t>ΣΧΟΛΙΚΟΙ/ΑΚΑΔΗΜΑΪ</a:t>
          </a:r>
          <a:r>
            <a:rPr lang="en-US" sz="1600" b="0" kern="1200" dirty="0">
              <a:latin typeface="Arial Narrow" panose="020B0606020202030204" pitchFamily="34" charset="0"/>
            </a:rPr>
            <a:t>K</a:t>
          </a:r>
          <a:r>
            <a:rPr lang="el-GR" sz="1600" b="0" kern="1200" dirty="0">
              <a:latin typeface="Arial Narrow" panose="020B0606020202030204" pitchFamily="34" charset="0"/>
            </a:rPr>
            <a:t>ΟΙ </a:t>
          </a:r>
          <a:r>
            <a:rPr lang="el-GR" sz="1600" kern="1200" dirty="0"/>
            <a:t>ΠΑΡΑΓΟΝΤΕΣ ΚΙΝΔΥΝΟΥ </a:t>
          </a:r>
          <a:endParaRPr lang="en-US" sz="1600" kern="1200" dirty="0"/>
        </a:p>
      </dsp:txBody>
      <dsp:txXfrm>
        <a:off x="6767296" y="2472500"/>
        <a:ext cx="2059334" cy="998599"/>
      </dsp:txXfrm>
    </dsp:sp>
    <dsp:sp modelId="{1E26F187-58D5-4196-99CC-CB3D6189E8B5}">
      <dsp:nvSpPr>
        <dsp:cNvPr id="0" name=""/>
        <dsp:cNvSpPr/>
      </dsp:nvSpPr>
      <dsp:spPr>
        <a:xfrm>
          <a:off x="5887640" y="4175583"/>
          <a:ext cx="854316" cy="32124"/>
        </a:xfrm>
        <a:custGeom>
          <a:avLst/>
          <a:gdLst/>
          <a:ahLst/>
          <a:cxnLst/>
          <a:rect l="0" t="0" r="0" b="0"/>
          <a:pathLst>
            <a:path>
              <a:moveTo>
                <a:pt x="0" y="16062"/>
              </a:moveTo>
              <a:lnTo>
                <a:pt x="854316" y="16062"/>
              </a:lnTo>
            </a:path>
          </a:pathLst>
        </a:custGeom>
        <a:noFill/>
        <a:ln w="25400" cap="flat"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293440" y="4170287"/>
        <a:ext cx="42715" cy="42715"/>
      </dsp:txXfrm>
    </dsp:sp>
    <dsp:sp modelId="{878DD259-3CC3-49A6-8652-A6FDB7F4B2C8}">
      <dsp:nvSpPr>
        <dsp:cNvPr id="0" name=""/>
        <dsp:cNvSpPr/>
      </dsp:nvSpPr>
      <dsp:spPr>
        <a:xfrm>
          <a:off x="6741956" y="3661277"/>
          <a:ext cx="2121470" cy="1060735"/>
        </a:xfrm>
        <a:prstGeom prst="roundRect">
          <a:avLst>
            <a:gd name="adj" fmla="val 10000"/>
          </a:avLst>
        </a:prstGeom>
        <a:solidFill>
          <a:schemeClr val="lt1"/>
        </a:solidFill>
        <a:ln w="25400" cap="flat" cmpd="sng" algn="ctr">
          <a:solidFill>
            <a:schemeClr val="accent6"/>
          </a:solidFill>
          <a:prstDash val="solid"/>
        </a:ln>
        <a:effectLst/>
        <a:sp3d extrusionH="381000"/>
      </dsp:spPr>
      <dsp:style>
        <a:lnRef idx="2">
          <a:schemeClr val="accent6"/>
        </a:lnRef>
        <a:fillRef idx="1">
          <a:schemeClr val="lt1"/>
        </a:fillRef>
        <a:effectRef idx="0">
          <a:schemeClr val="accent6"/>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l-GR" sz="1800" kern="1200" dirty="0"/>
            <a:t>ΠΑΡΑΓΟΝΤΕΣ ΚΙΝΔΥΝΟΥ ΠΟΥ ΑΦΟΡΟΥΝΤΟ ΤΟ ΕΠΙΠΕΔΟ ΥΓΕΙΑΣ </a:t>
          </a:r>
          <a:endParaRPr lang="en-US" sz="1800" kern="1200" dirty="0"/>
        </a:p>
      </dsp:txBody>
      <dsp:txXfrm>
        <a:off x="6773024" y="3692345"/>
        <a:ext cx="2059334" cy="998599"/>
      </dsp:txXfrm>
    </dsp:sp>
    <dsp:sp modelId="{89444B66-1F96-4F79-A510-18072273F911}">
      <dsp:nvSpPr>
        <dsp:cNvPr id="0" name=""/>
        <dsp:cNvSpPr/>
      </dsp:nvSpPr>
      <dsp:spPr>
        <a:xfrm rot="3211138">
          <a:off x="5579648" y="4786376"/>
          <a:ext cx="1519285" cy="32124"/>
        </a:xfrm>
        <a:custGeom>
          <a:avLst/>
          <a:gdLst/>
          <a:ahLst/>
          <a:cxnLst/>
          <a:rect l="0" t="0" r="0" b="0"/>
          <a:pathLst>
            <a:path>
              <a:moveTo>
                <a:pt x="0" y="16062"/>
              </a:moveTo>
              <a:lnTo>
                <a:pt x="1519285" y="16062"/>
              </a:lnTo>
            </a:path>
          </a:pathLst>
        </a:custGeom>
        <a:noFill/>
        <a:ln w="25400" cap="flat" cmpd="sng" algn="ctr">
          <a:solidFill>
            <a:schemeClr val="accent1">
              <a:shade val="8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301308" y="4764456"/>
        <a:ext cx="75964" cy="75964"/>
      </dsp:txXfrm>
    </dsp:sp>
    <dsp:sp modelId="{6871709C-635C-4525-80B0-7F2CF4C08A43}">
      <dsp:nvSpPr>
        <dsp:cNvPr id="0" name=""/>
        <dsp:cNvSpPr/>
      </dsp:nvSpPr>
      <dsp:spPr>
        <a:xfrm>
          <a:off x="6790941" y="4882864"/>
          <a:ext cx="2121470" cy="1060735"/>
        </a:xfrm>
        <a:prstGeom prst="roundRect">
          <a:avLst>
            <a:gd name="adj" fmla="val 10000"/>
          </a:avLst>
        </a:prstGeom>
        <a:solidFill>
          <a:schemeClr val="lt1"/>
        </a:solidFill>
        <a:ln w="25400" cap="flat" cmpd="sng" algn="ctr">
          <a:solidFill>
            <a:schemeClr val="accent6"/>
          </a:solidFill>
          <a:prstDash val="solid"/>
        </a:ln>
        <a:effectLst/>
        <a:sp3d extrusionH="381000"/>
      </dsp:spPr>
      <dsp:style>
        <a:lnRef idx="2">
          <a:schemeClr val="accent6"/>
        </a:lnRef>
        <a:fillRef idx="1">
          <a:schemeClr val="lt1"/>
        </a:fillRef>
        <a:effectRef idx="0">
          <a:schemeClr val="accent6"/>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a:latin typeface="Arial Narrow" panose="020B0606020202030204" pitchFamily="34" charset="0"/>
            </a:rPr>
            <a:t>ΣΤΡΕΣΟΓΟΝΑ ΓΕΓΟΝΟΤΑ ΖΩΗΣ (ΜΕΓΑΛΑ, ΚΑΘΗΜΕΡΙΝΑ)</a:t>
          </a:r>
          <a:endParaRPr lang="en-US" sz="1600" kern="1200" dirty="0">
            <a:latin typeface="Arial Narrow" panose="020B0606020202030204" pitchFamily="34" charset="0"/>
          </a:endParaRPr>
        </a:p>
      </dsp:txBody>
      <dsp:txXfrm>
        <a:off x="6822009" y="4913932"/>
        <a:ext cx="2059334" cy="998599"/>
      </dsp:txXfrm>
    </dsp:sp>
    <dsp:sp modelId="{F11A2AE3-2408-49AC-9E8A-D070C974395B}">
      <dsp:nvSpPr>
        <dsp:cNvPr id="0" name=""/>
        <dsp:cNvSpPr/>
      </dsp:nvSpPr>
      <dsp:spPr>
        <a:xfrm>
          <a:off x="8" y="1142996"/>
          <a:ext cx="1770494" cy="2311681"/>
        </a:xfrm>
        <a:prstGeom prst="roundRect">
          <a:avLst>
            <a:gd name="adj" fmla="val 10000"/>
          </a:avLst>
        </a:prstGeom>
        <a:gradFill rotWithShape="1">
          <a:gsLst>
            <a:gs pos="0">
              <a:schemeClr val="dk1">
                <a:tint val="30000"/>
                <a:satMod val="250000"/>
              </a:schemeClr>
            </a:gs>
            <a:gs pos="72000">
              <a:schemeClr val="dk1">
                <a:tint val="75000"/>
                <a:satMod val="210000"/>
              </a:schemeClr>
            </a:gs>
            <a:gs pos="100000">
              <a:schemeClr val="dk1">
                <a:tint val="85000"/>
                <a:satMod val="210000"/>
              </a:schemeClr>
            </a:gs>
          </a:gsLst>
          <a:lin ang="5400000" scaled="1"/>
        </a:gradFill>
        <a:ln w="10000" cap="flat" cmpd="sng" algn="ctr">
          <a:solidFill>
            <a:schemeClr val="dk1"/>
          </a:solidFill>
          <a:prstDash val="solid"/>
        </a:ln>
        <a:effectLst>
          <a:outerShdw blurRad="76200" dist="50800" dir="5400000" rotWithShape="0">
            <a:srgbClr val="4E3B30">
              <a:alpha val="60000"/>
            </a:srgbClr>
          </a:outerShdw>
        </a:effectLst>
        <a:sp3d extrusionH="381000"/>
      </dsp:spPr>
      <dsp:style>
        <a:lnRef idx="1">
          <a:schemeClr val="dk1"/>
        </a:lnRef>
        <a:fillRef idx="2">
          <a:schemeClr val="dk1"/>
        </a:fillRef>
        <a:effectRef idx="1">
          <a:schemeClr val="dk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l-GR" sz="1400" b="1" i="1" u="sng" kern="1200" dirty="0"/>
            <a:t>ΨΥΧΟΠΑΘΟΛΟΓΙΚΗ </a:t>
          </a:r>
          <a:r>
            <a:rPr lang="el-GR" sz="1600" b="1" i="1" u="sng" kern="1200" dirty="0">
              <a:latin typeface="Arial Narrow" panose="020B0606020202030204" pitchFamily="34" charset="0"/>
            </a:rPr>
            <a:t>ΣΥΜΠΤΩΜΑΤ</a:t>
          </a:r>
          <a:r>
            <a:rPr lang="el-GR" sz="1400" b="1" i="1" u="sng" kern="1200" dirty="0"/>
            <a:t>ΟΛΟΓΙΑ</a:t>
          </a:r>
          <a:endParaRPr lang="en-US" sz="1400" b="1" i="1" u="sng" kern="1200" dirty="0"/>
        </a:p>
      </dsp:txBody>
      <dsp:txXfrm>
        <a:off x="51864" y="1194852"/>
        <a:ext cx="1666782" cy="22079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157AC7-23C6-48E8-88F0-2925F374DC7B}">
      <dsp:nvSpPr>
        <dsp:cNvPr id="0" name=""/>
        <dsp:cNvSpPr/>
      </dsp:nvSpPr>
      <dsp:spPr>
        <a:xfrm>
          <a:off x="381015" y="76221"/>
          <a:ext cx="4953804" cy="4953804"/>
        </a:xfrm>
        <a:prstGeom prst="blockArc">
          <a:avLst>
            <a:gd name="adj1" fmla="val 7835101"/>
            <a:gd name="adj2" fmla="val 17847138"/>
            <a:gd name="adj3" fmla="val 4640"/>
          </a:avLst>
        </a:prstGeom>
        <a:gradFill rotWithShape="0">
          <a:gsLst>
            <a:gs pos="0">
              <a:schemeClr val="accent6">
                <a:hueOff val="0"/>
                <a:satOff val="0"/>
                <a:lumOff val="0"/>
                <a:alphaOff val="0"/>
                <a:tint val="30000"/>
                <a:satMod val="250000"/>
              </a:schemeClr>
            </a:gs>
            <a:gs pos="72000">
              <a:schemeClr val="accent6">
                <a:hueOff val="0"/>
                <a:satOff val="0"/>
                <a:lumOff val="0"/>
                <a:alphaOff val="0"/>
                <a:tint val="75000"/>
                <a:satMod val="210000"/>
              </a:schemeClr>
            </a:gs>
            <a:gs pos="100000">
              <a:schemeClr val="accent6">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dsp:spPr>
      <dsp:style>
        <a:lnRef idx="0">
          <a:scrgbClr r="0" g="0" b="0"/>
        </a:lnRef>
        <a:fillRef idx="2">
          <a:scrgbClr r="0" g="0" b="0"/>
        </a:fillRef>
        <a:effectRef idx="1">
          <a:scrgbClr r="0" g="0" b="0"/>
        </a:effectRef>
        <a:fontRef idx="minor">
          <a:schemeClr val="dk1"/>
        </a:fontRef>
      </dsp:style>
    </dsp:sp>
    <dsp:sp modelId="{97407A61-9EF2-43BA-908E-97E9776DF271}">
      <dsp:nvSpPr>
        <dsp:cNvPr id="0" name=""/>
        <dsp:cNvSpPr/>
      </dsp:nvSpPr>
      <dsp:spPr>
        <a:xfrm>
          <a:off x="1427092" y="3687587"/>
          <a:ext cx="215292" cy="2546156"/>
        </a:xfrm>
        <a:prstGeom prst="blockArc">
          <a:avLst>
            <a:gd name="adj1" fmla="val 18916953"/>
            <a:gd name="adj2" fmla="val 1826495"/>
            <a:gd name="adj3" fmla="val 4640"/>
          </a:avLst>
        </a:prstGeom>
        <a:gradFill rotWithShape="0">
          <a:gsLst>
            <a:gs pos="0">
              <a:schemeClr val="accent5">
                <a:hueOff val="0"/>
                <a:satOff val="0"/>
                <a:lumOff val="0"/>
                <a:alphaOff val="0"/>
                <a:tint val="30000"/>
                <a:satMod val="250000"/>
              </a:schemeClr>
            </a:gs>
            <a:gs pos="72000">
              <a:schemeClr val="accent5">
                <a:hueOff val="0"/>
                <a:satOff val="0"/>
                <a:lumOff val="0"/>
                <a:alphaOff val="0"/>
                <a:tint val="75000"/>
                <a:satMod val="210000"/>
              </a:schemeClr>
            </a:gs>
            <a:gs pos="100000">
              <a:schemeClr val="accent5">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dsp:spPr>
      <dsp:style>
        <a:lnRef idx="0">
          <a:scrgbClr r="0" g="0" b="0"/>
        </a:lnRef>
        <a:fillRef idx="2">
          <a:scrgbClr r="0" g="0" b="0"/>
        </a:fillRef>
        <a:effectRef idx="1">
          <a:scrgbClr r="0" g="0" b="0"/>
        </a:effectRef>
        <a:fontRef idx="minor">
          <a:schemeClr val="dk1"/>
        </a:fontRef>
      </dsp:style>
    </dsp:sp>
    <dsp:sp modelId="{94F143D9-B280-4240-B16C-19674F147108}">
      <dsp:nvSpPr>
        <dsp:cNvPr id="0" name=""/>
        <dsp:cNvSpPr/>
      </dsp:nvSpPr>
      <dsp:spPr>
        <a:xfrm>
          <a:off x="562466" y="-81676"/>
          <a:ext cx="6183476" cy="6183476"/>
        </a:xfrm>
        <a:prstGeom prst="blockArc">
          <a:avLst>
            <a:gd name="adj1" fmla="val 1872339"/>
            <a:gd name="adj2" fmla="val 12672339"/>
            <a:gd name="adj3" fmla="val 3717"/>
          </a:avLst>
        </a:prstGeom>
        <a:gradFill rotWithShape="0">
          <a:gsLst>
            <a:gs pos="0">
              <a:schemeClr val="accent4">
                <a:hueOff val="0"/>
                <a:satOff val="0"/>
                <a:lumOff val="0"/>
                <a:alphaOff val="0"/>
                <a:tint val="30000"/>
                <a:satMod val="250000"/>
              </a:schemeClr>
            </a:gs>
            <a:gs pos="72000">
              <a:schemeClr val="accent4">
                <a:hueOff val="0"/>
                <a:satOff val="0"/>
                <a:lumOff val="0"/>
                <a:alphaOff val="0"/>
                <a:tint val="75000"/>
                <a:satMod val="210000"/>
              </a:schemeClr>
            </a:gs>
            <a:gs pos="100000">
              <a:schemeClr val="accent4">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dsp:spPr>
      <dsp:style>
        <a:lnRef idx="0">
          <a:scrgbClr r="0" g="0" b="0"/>
        </a:lnRef>
        <a:fillRef idx="2">
          <a:scrgbClr r="0" g="0" b="0"/>
        </a:fillRef>
        <a:effectRef idx="1">
          <a:scrgbClr r="0" g="0" b="0"/>
        </a:effectRef>
        <a:fontRef idx="minor">
          <a:schemeClr val="dk1"/>
        </a:fontRef>
      </dsp:style>
    </dsp:sp>
    <dsp:sp modelId="{E3A9F9DC-8C73-431B-9859-37788EF7C249}">
      <dsp:nvSpPr>
        <dsp:cNvPr id="0" name=""/>
        <dsp:cNvSpPr/>
      </dsp:nvSpPr>
      <dsp:spPr>
        <a:xfrm>
          <a:off x="3962406" y="482210"/>
          <a:ext cx="4953804" cy="4953804"/>
        </a:xfrm>
        <a:prstGeom prst="blockArc">
          <a:avLst>
            <a:gd name="adj1" fmla="val 20547958"/>
            <a:gd name="adj2" fmla="val 3244636"/>
            <a:gd name="adj3" fmla="val 4640"/>
          </a:avLst>
        </a:prstGeom>
        <a:gradFill rotWithShape="0">
          <a:gsLst>
            <a:gs pos="0">
              <a:schemeClr val="accent3">
                <a:hueOff val="0"/>
                <a:satOff val="0"/>
                <a:lumOff val="0"/>
                <a:alphaOff val="0"/>
                <a:tint val="30000"/>
                <a:satMod val="250000"/>
              </a:schemeClr>
            </a:gs>
            <a:gs pos="72000">
              <a:schemeClr val="accent3">
                <a:hueOff val="0"/>
                <a:satOff val="0"/>
                <a:lumOff val="0"/>
                <a:alphaOff val="0"/>
                <a:tint val="75000"/>
                <a:satMod val="210000"/>
              </a:schemeClr>
            </a:gs>
            <a:gs pos="100000">
              <a:schemeClr val="accent3">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dsp:spPr>
      <dsp:style>
        <a:lnRef idx="0">
          <a:scrgbClr r="0" g="0" b="0"/>
        </a:lnRef>
        <a:fillRef idx="2">
          <a:scrgbClr r="0" g="0" b="0"/>
        </a:fillRef>
        <a:effectRef idx="1">
          <a:scrgbClr r="0" g="0" b="0"/>
        </a:effectRef>
        <a:fontRef idx="minor">
          <a:schemeClr val="dk1"/>
        </a:fontRef>
      </dsp:style>
    </dsp:sp>
    <dsp:sp modelId="{5D61334D-6360-40FE-963B-7204BA576BAD}">
      <dsp:nvSpPr>
        <dsp:cNvPr id="0" name=""/>
        <dsp:cNvSpPr/>
      </dsp:nvSpPr>
      <dsp:spPr>
        <a:xfrm>
          <a:off x="3657621" y="76216"/>
          <a:ext cx="4953804" cy="4953804"/>
        </a:xfrm>
        <a:prstGeom prst="blockArc">
          <a:avLst>
            <a:gd name="adj1" fmla="val 15137371"/>
            <a:gd name="adj2" fmla="val 20452718"/>
            <a:gd name="adj3" fmla="val 4640"/>
          </a:avLst>
        </a:prstGeom>
        <a:gradFill rotWithShape="0">
          <a:gsLst>
            <a:gs pos="0">
              <a:schemeClr val="accent2">
                <a:hueOff val="0"/>
                <a:satOff val="0"/>
                <a:lumOff val="0"/>
                <a:alphaOff val="0"/>
                <a:tint val="30000"/>
                <a:satMod val="250000"/>
              </a:schemeClr>
            </a:gs>
            <a:gs pos="72000">
              <a:schemeClr val="accent2">
                <a:hueOff val="0"/>
                <a:satOff val="0"/>
                <a:lumOff val="0"/>
                <a:alphaOff val="0"/>
                <a:tint val="75000"/>
                <a:satMod val="210000"/>
              </a:schemeClr>
            </a:gs>
            <a:gs pos="100000">
              <a:schemeClr val="accent2">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dsp:spPr>
      <dsp:style>
        <a:lnRef idx="0">
          <a:scrgbClr r="0" g="0" b="0"/>
        </a:lnRef>
        <a:fillRef idx="2">
          <a:scrgbClr r="0" g="0" b="0"/>
        </a:fillRef>
        <a:effectRef idx="1">
          <a:scrgbClr r="0" g="0" b="0"/>
        </a:effectRef>
        <a:fontRef idx="minor">
          <a:schemeClr val="dk1"/>
        </a:fontRef>
      </dsp:style>
    </dsp:sp>
    <dsp:sp modelId="{CCA320EA-6733-4C56-9100-961DAB42ED98}">
      <dsp:nvSpPr>
        <dsp:cNvPr id="0" name=""/>
        <dsp:cNvSpPr/>
      </dsp:nvSpPr>
      <dsp:spPr>
        <a:xfrm>
          <a:off x="2895587" y="1731552"/>
          <a:ext cx="3173226" cy="2383243"/>
        </a:xfrm>
        <a:prstGeom prst="ellipse">
          <a:avLst/>
        </a:prstGeom>
        <a:gradFill rotWithShape="0">
          <a:gsLst>
            <a:gs pos="0">
              <a:schemeClr val="accent1">
                <a:hueOff val="0"/>
                <a:satOff val="0"/>
                <a:lumOff val="0"/>
                <a:alphaOff val="0"/>
                <a:tint val="30000"/>
                <a:satMod val="250000"/>
              </a:schemeClr>
            </a:gs>
            <a:gs pos="72000">
              <a:schemeClr val="accent1">
                <a:hueOff val="0"/>
                <a:satOff val="0"/>
                <a:lumOff val="0"/>
                <a:alphaOff val="0"/>
                <a:tint val="75000"/>
                <a:satMod val="210000"/>
              </a:schemeClr>
            </a:gs>
            <a:gs pos="100000">
              <a:schemeClr val="accent1">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l" defTabSz="622300">
            <a:lnSpc>
              <a:spcPct val="90000"/>
            </a:lnSpc>
            <a:spcBef>
              <a:spcPct val="0"/>
            </a:spcBef>
            <a:spcAft>
              <a:spcPct val="35000"/>
            </a:spcAft>
          </a:pPr>
          <a:endParaRPr lang="el-GR" sz="1400" kern="1200" dirty="0">
            <a:latin typeface="Arial Narrow" panose="020B0606020202030204" pitchFamily="34" charset="0"/>
          </a:endParaRPr>
        </a:p>
        <a:p>
          <a:pPr lvl="0" algn="l" defTabSz="622300">
            <a:lnSpc>
              <a:spcPct val="90000"/>
            </a:lnSpc>
            <a:spcBef>
              <a:spcPct val="0"/>
            </a:spcBef>
            <a:spcAft>
              <a:spcPct val="35000"/>
            </a:spcAft>
          </a:pPr>
          <a:endParaRPr lang="el-GR" sz="1400" kern="1200" dirty="0">
            <a:latin typeface="Arial Narrow" panose="020B0606020202030204" pitchFamily="34" charset="0"/>
          </a:endParaRPr>
        </a:p>
        <a:p>
          <a:pPr lvl="0" algn="l" defTabSz="622300">
            <a:lnSpc>
              <a:spcPct val="90000"/>
            </a:lnSpc>
            <a:spcBef>
              <a:spcPct val="0"/>
            </a:spcBef>
            <a:spcAft>
              <a:spcPct val="35000"/>
            </a:spcAft>
          </a:pPr>
          <a:endParaRPr lang="el-GR" sz="1400" kern="1200" dirty="0">
            <a:latin typeface="Arial Narrow" panose="020B0606020202030204" pitchFamily="34" charset="0"/>
          </a:endParaRPr>
        </a:p>
        <a:p>
          <a:pPr lvl="0" algn="ctr" defTabSz="622300">
            <a:lnSpc>
              <a:spcPct val="90000"/>
            </a:lnSpc>
            <a:spcBef>
              <a:spcPct val="0"/>
            </a:spcBef>
            <a:spcAft>
              <a:spcPct val="35000"/>
            </a:spcAft>
          </a:pPr>
          <a:endParaRPr lang="el-GR" sz="1400" kern="1200" dirty="0">
            <a:latin typeface="Arial Narrow" panose="020B0606020202030204" pitchFamily="34" charset="0"/>
          </a:endParaRPr>
        </a:p>
        <a:p>
          <a:pPr lvl="0" algn="ctr" defTabSz="622300">
            <a:lnSpc>
              <a:spcPct val="90000"/>
            </a:lnSpc>
            <a:spcBef>
              <a:spcPct val="0"/>
            </a:spcBef>
            <a:spcAft>
              <a:spcPct val="35000"/>
            </a:spcAft>
          </a:pPr>
          <a:r>
            <a:rPr lang="el-GR" sz="1400" kern="1200" dirty="0">
              <a:latin typeface="Arial Narrow" panose="020B0606020202030204" pitchFamily="34" charset="0"/>
            </a:rPr>
            <a:t>Αναπτύξη ισχυρών μηχανισμών αντιμετώπισης στρεσογόνων καταστάσεων</a:t>
          </a:r>
        </a:p>
        <a:p>
          <a:pPr lvl="0" algn="ctr" defTabSz="622300">
            <a:lnSpc>
              <a:spcPct val="90000"/>
            </a:lnSpc>
            <a:spcBef>
              <a:spcPct val="0"/>
            </a:spcBef>
            <a:spcAft>
              <a:spcPct val="35000"/>
            </a:spcAft>
          </a:pPr>
          <a:r>
            <a:rPr lang="el-GR" sz="1400" kern="1200" dirty="0">
              <a:latin typeface="Arial Narrow" panose="020B0606020202030204" pitchFamily="34" charset="0"/>
            </a:rPr>
            <a:t>Ανάπτυξη  ατομικών και κοινωνικών  υποστηρικτικών δικτύων</a:t>
          </a:r>
        </a:p>
        <a:p>
          <a:pPr lvl="0" algn="ctr" defTabSz="622300">
            <a:lnSpc>
              <a:spcPct val="90000"/>
            </a:lnSpc>
            <a:spcBef>
              <a:spcPct val="0"/>
            </a:spcBef>
            <a:spcAft>
              <a:spcPct val="35000"/>
            </a:spcAft>
          </a:pPr>
          <a:r>
            <a:rPr lang="el-GR" sz="1400" kern="1200" dirty="0">
              <a:latin typeface="Arial Narrow" panose="020B0606020202030204" pitchFamily="34" charset="0"/>
            </a:rPr>
            <a:t>Ανάπτυξη ισχυρών προσωπικοτήτων </a:t>
          </a:r>
        </a:p>
        <a:p>
          <a:pPr lvl="0" algn="l" defTabSz="622300">
            <a:lnSpc>
              <a:spcPct val="90000"/>
            </a:lnSpc>
            <a:spcBef>
              <a:spcPct val="0"/>
            </a:spcBef>
            <a:spcAft>
              <a:spcPct val="35000"/>
            </a:spcAft>
          </a:pPr>
          <a:endParaRPr lang="el-GR" sz="1400" kern="1200" dirty="0">
            <a:latin typeface="Arial Narrow" panose="020B0606020202030204" pitchFamily="34" charset="0"/>
          </a:endParaRPr>
        </a:p>
        <a:p>
          <a:pPr lvl="0" algn="l" defTabSz="622300">
            <a:lnSpc>
              <a:spcPct val="90000"/>
            </a:lnSpc>
            <a:spcBef>
              <a:spcPct val="0"/>
            </a:spcBef>
            <a:spcAft>
              <a:spcPct val="35000"/>
            </a:spcAft>
          </a:pPr>
          <a:endParaRPr lang="el-GR" sz="1400" kern="1200" dirty="0">
            <a:latin typeface="Arial Narrow" panose="020B0606020202030204" pitchFamily="34" charset="0"/>
          </a:endParaRPr>
        </a:p>
        <a:p>
          <a:pPr lvl="0" algn="ctr" defTabSz="622300">
            <a:lnSpc>
              <a:spcPct val="90000"/>
            </a:lnSpc>
            <a:spcBef>
              <a:spcPct val="0"/>
            </a:spcBef>
            <a:spcAft>
              <a:spcPct val="35000"/>
            </a:spcAft>
          </a:pPr>
          <a:endParaRPr lang="el-GR" sz="1400" kern="1200" dirty="0">
            <a:latin typeface="Arial Narrow" panose="020B0606020202030204" pitchFamily="34" charset="0"/>
          </a:endParaRPr>
        </a:p>
        <a:p>
          <a:pPr lvl="0" algn="ctr" defTabSz="622300">
            <a:lnSpc>
              <a:spcPct val="90000"/>
            </a:lnSpc>
            <a:spcBef>
              <a:spcPct val="0"/>
            </a:spcBef>
            <a:spcAft>
              <a:spcPct val="35000"/>
            </a:spcAft>
          </a:pPr>
          <a:r>
            <a:rPr lang="el-GR" sz="1400" kern="1200" dirty="0">
              <a:latin typeface="Arial Narrow" panose="020B0606020202030204" pitchFamily="34" charset="0"/>
            </a:rPr>
            <a:t> </a:t>
          </a:r>
          <a:r>
            <a:rPr lang="en-US" sz="1400" kern="1200" dirty="0">
              <a:latin typeface="Arial Narrow" panose="020B0606020202030204" pitchFamily="34" charset="0"/>
            </a:rPr>
            <a:t> </a:t>
          </a:r>
          <a:endParaRPr lang="el-GR" sz="1400" kern="1200" dirty="0">
            <a:latin typeface="Arial Narrow" panose="020B0606020202030204" pitchFamily="34" charset="0"/>
          </a:endParaRPr>
        </a:p>
      </dsp:txBody>
      <dsp:txXfrm>
        <a:off x="3360295" y="2080570"/>
        <a:ext cx="2243810" cy="1685207"/>
      </dsp:txXfrm>
    </dsp:sp>
    <dsp:sp modelId="{4EE4E26D-2BAA-41E2-8596-E2A1D2AA1A1C}">
      <dsp:nvSpPr>
        <dsp:cNvPr id="0" name=""/>
        <dsp:cNvSpPr/>
      </dsp:nvSpPr>
      <dsp:spPr>
        <a:xfrm>
          <a:off x="2992513" y="-136761"/>
          <a:ext cx="3169019" cy="1695884"/>
        </a:xfrm>
        <a:prstGeom prst="ellipse">
          <a:avLst/>
        </a:prstGeom>
        <a:gradFill rotWithShape="0">
          <a:gsLst>
            <a:gs pos="0">
              <a:schemeClr val="accent2">
                <a:hueOff val="0"/>
                <a:satOff val="0"/>
                <a:lumOff val="0"/>
                <a:alphaOff val="0"/>
                <a:tint val="30000"/>
                <a:satMod val="250000"/>
              </a:schemeClr>
            </a:gs>
            <a:gs pos="72000">
              <a:schemeClr val="accent2">
                <a:hueOff val="0"/>
                <a:satOff val="0"/>
                <a:lumOff val="0"/>
                <a:alphaOff val="0"/>
                <a:tint val="75000"/>
                <a:satMod val="210000"/>
              </a:schemeClr>
            </a:gs>
            <a:gs pos="100000">
              <a:schemeClr val="accent2">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latin typeface="Arial Narrow" panose="020B0606020202030204" pitchFamily="34" charset="0"/>
            </a:rPr>
            <a:t>Ενίσχυση των κέντρων  ψυχολογικής συμβουλευτικής των σχολείων και των πανεπιστημίων με εξιδικευμένους επαγελματίες ψυχικής υγείας  </a:t>
          </a:r>
        </a:p>
      </dsp:txBody>
      <dsp:txXfrm>
        <a:off x="3456605" y="111595"/>
        <a:ext cx="2240835" cy="1199172"/>
      </dsp:txXfrm>
    </dsp:sp>
    <dsp:sp modelId="{205A806D-21C7-4BE5-BBC5-8370156E3DA6}">
      <dsp:nvSpPr>
        <dsp:cNvPr id="0" name=""/>
        <dsp:cNvSpPr/>
      </dsp:nvSpPr>
      <dsp:spPr>
        <a:xfrm>
          <a:off x="6170815" y="1159635"/>
          <a:ext cx="2856339" cy="2127561"/>
        </a:xfrm>
        <a:prstGeom prst="ellipse">
          <a:avLst/>
        </a:prstGeom>
        <a:gradFill rotWithShape="0">
          <a:gsLst>
            <a:gs pos="0">
              <a:schemeClr val="accent3">
                <a:hueOff val="0"/>
                <a:satOff val="0"/>
                <a:lumOff val="0"/>
                <a:alphaOff val="0"/>
                <a:tint val="30000"/>
                <a:satMod val="250000"/>
              </a:schemeClr>
            </a:gs>
            <a:gs pos="72000">
              <a:schemeClr val="accent3">
                <a:hueOff val="0"/>
                <a:satOff val="0"/>
                <a:lumOff val="0"/>
                <a:alphaOff val="0"/>
                <a:tint val="75000"/>
                <a:satMod val="210000"/>
              </a:schemeClr>
            </a:gs>
            <a:gs pos="100000">
              <a:schemeClr val="accent3">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l-GR" sz="1200" kern="1200" dirty="0">
            <a:latin typeface="+mj-lt"/>
          </a:endParaRPr>
        </a:p>
        <a:p>
          <a:pPr lvl="0" algn="ctr" defTabSz="533400">
            <a:lnSpc>
              <a:spcPct val="90000"/>
            </a:lnSpc>
            <a:spcBef>
              <a:spcPct val="0"/>
            </a:spcBef>
            <a:spcAft>
              <a:spcPct val="35000"/>
            </a:spcAft>
          </a:pPr>
          <a:r>
            <a:rPr lang="el-GR" sz="1400" kern="1200" dirty="0">
              <a:latin typeface="Arial Narrow" panose="020B0606020202030204" pitchFamily="34" charset="0"/>
            </a:rPr>
            <a:t>Ψυχοεκπαίδευση όλων των μαθητών και φοιτητών  για ανάπτυξη ατομικών και κοινωνικών δεξιοτήτων για προετοιμασία στούς νέους ρόλους που έχουν και θα αναλάβουν στο μέλλον </a:t>
          </a:r>
        </a:p>
        <a:p>
          <a:pPr lvl="0" algn="ctr" defTabSz="533400">
            <a:lnSpc>
              <a:spcPct val="90000"/>
            </a:lnSpc>
            <a:spcBef>
              <a:spcPct val="0"/>
            </a:spcBef>
            <a:spcAft>
              <a:spcPct val="35000"/>
            </a:spcAft>
          </a:pPr>
          <a:endParaRPr lang="el-GR" sz="1400" kern="1200" dirty="0">
            <a:latin typeface="Arial Narrow" panose="020B0606020202030204" pitchFamily="34" charset="0"/>
          </a:endParaRPr>
        </a:p>
      </dsp:txBody>
      <dsp:txXfrm>
        <a:off x="6589116" y="1471209"/>
        <a:ext cx="2019737" cy="1504413"/>
      </dsp:txXfrm>
    </dsp:sp>
    <dsp:sp modelId="{12D26066-8FEC-43A3-9463-A04E948882C7}">
      <dsp:nvSpPr>
        <dsp:cNvPr id="0" name=""/>
        <dsp:cNvSpPr/>
      </dsp:nvSpPr>
      <dsp:spPr>
        <a:xfrm>
          <a:off x="5178227" y="4036882"/>
          <a:ext cx="3066400" cy="1749453"/>
        </a:xfrm>
        <a:prstGeom prst="ellipse">
          <a:avLst/>
        </a:prstGeom>
        <a:gradFill rotWithShape="0">
          <a:gsLst>
            <a:gs pos="0">
              <a:schemeClr val="accent4">
                <a:hueOff val="0"/>
                <a:satOff val="0"/>
                <a:lumOff val="0"/>
                <a:alphaOff val="0"/>
                <a:tint val="30000"/>
                <a:satMod val="250000"/>
              </a:schemeClr>
            </a:gs>
            <a:gs pos="72000">
              <a:schemeClr val="accent4">
                <a:hueOff val="0"/>
                <a:satOff val="0"/>
                <a:lumOff val="0"/>
                <a:alphaOff val="0"/>
                <a:tint val="75000"/>
                <a:satMod val="210000"/>
              </a:schemeClr>
            </a:gs>
            <a:gs pos="100000">
              <a:schemeClr val="accent4">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latin typeface="Arial Narrow" panose="020B0606020202030204" pitchFamily="34" charset="0"/>
            </a:rPr>
            <a:t>Ενσωμάτωση στα αναλυτικά προγράμματα σπουδών στοχευμένα και διαχρονικά προγράματα  πρωτογενούς πρόληψης,  αγωγής και προαγωγής γείας  </a:t>
          </a:r>
        </a:p>
      </dsp:txBody>
      <dsp:txXfrm>
        <a:off x="5627291" y="4293083"/>
        <a:ext cx="2168272" cy="1237051"/>
      </dsp:txXfrm>
    </dsp:sp>
    <dsp:sp modelId="{61A3F097-FFA6-41B6-A806-965D000E8EF3}">
      <dsp:nvSpPr>
        <dsp:cNvPr id="0" name=""/>
        <dsp:cNvSpPr/>
      </dsp:nvSpPr>
      <dsp:spPr>
        <a:xfrm>
          <a:off x="0" y="457190"/>
          <a:ext cx="3041834" cy="2620469"/>
        </a:xfrm>
        <a:prstGeom prst="ellipse">
          <a:avLst/>
        </a:prstGeom>
        <a:gradFill rotWithShape="0">
          <a:gsLst>
            <a:gs pos="0">
              <a:schemeClr val="accent5">
                <a:hueOff val="0"/>
                <a:satOff val="0"/>
                <a:lumOff val="0"/>
                <a:alphaOff val="0"/>
                <a:tint val="30000"/>
                <a:satMod val="250000"/>
              </a:schemeClr>
            </a:gs>
            <a:gs pos="72000">
              <a:schemeClr val="accent5">
                <a:hueOff val="0"/>
                <a:satOff val="0"/>
                <a:lumOff val="0"/>
                <a:alphaOff val="0"/>
                <a:tint val="75000"/>
                <a:satMod val="210000"/>
              </a:schemeClr>
            </a:gs>
            <a:gs pos="100000">
              <a:schemeClr val="accent5">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latin typeface="Arial Narrow" panose="020B0606020202030204" pitchFamily="34" charset="0"/>
            </a:rPr>
            <a:t>Ανάπτυξη ενημερωτικών προγραμμάτων απο των κέντρων  ψυχολογικής συμβουλευτικής των σχολείων και των πανεπιστημίων για γονείς, δασκάλους, καθηγητές  και ακαδημαϊκους για εγκαίρη και σωστή αναγνώριση τυχών αποκλείνουσας και  ψυχοπαθολογικής συμπεριφοράς</a:t>
          </a:r>
        </a:p>
      </dsp:txBody>
      <dsp:txXfrm>
        <a:off x="445466" y="840949"/>
        <a:ext cx="2150902" cy="1852951"/>
      </dsp:txXfrm>
    </dsp:sp>
    <dsp:sp modelId="{7C9B5BE9-F0C8-4BD4-A8AC-5594B48CFEC9}">
      <dsp:nvSpPr>
        <dsp:cNvPr id="0" name=""/>
        <dsp:cNvSpPr/>
      </dsp:nvSpPr>
      <dsp:spPr>
        <a:xfrm>
          <a:off x="533391" y="3581404"/>
          <a:ext cx="2708435" cy="2228393"/>
        </a:xfrm>
        <a:prstGeom prst="ellipse">
          <a:avLst/>
        </a:prstGeom>
        <a:gradFill rotWithShape="0">
          <a:gsLst>
            <a:gs pos="0">
              <a:schemeClr val="accent6">
                <a:hueOff val="0"/>
                <a:satOff val="0"/>
                <a:lumOff val="0"/>
                <a:alphaOff val="0"/>
                <a:tint val="30000"/>
                <a:satMod val="250000"/>
              </a:schemeClr>
            </a:gs>
            <a:gs pos="72000">
              <a:schemeClr val="accent6">
                <a:hueOff val="0"/>
                <a:satOff val="0"/>
                <a:lumOff val="0"/>
                <a:alphaOff val="0"/>
                <a:tint val="75000"/>
                <a:satMod val="210000"/>
              </a:schemeClr>
            </a:gs>
            <a:gs pos="100000">
              <a:schemeClr val="accent6">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latin typeface="Arial Narrow" panose="020B0606020202030204" pitchFamily="34" charset="0"/>
            </a:rPr>
            <a:t>Σχεδιασμός και αναπτύξη κατάλληλων  προγραμμάτων  για αλλλαγή στασέων, αποψέων και πεποιθήσεων  επικίνδυνων συμπεριφορών υγείας γιά υιοθέτηση νέων και ασφαλών τρόπων ζωής </a:t>
          </a:r>
        </a:p>
      </dsp:txBody>
      <dsp:txXfrm>
        <a:off x="930032" y="3907745"/>
        <a:ext cx="1915153" cy="157571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0.95194</cdr:y>
    </cdr:from>
    <cdr:to>
      <cdr:x>1</cdr:x>
      <cdr:y>1</cdr:y>
    </cdr:to>
    <cdr:sp macro="" textlink="">
      <cdr:nvSpPr>
        <cdr:cNvPr id="2" name="직사각형 23">
          <a:extLst xmlns:a="http://schemas.openxmlformats.org/drawingml/2006/main">
            <a:ext uri="{FF2B5EF4-FFF2-40B4-BE49-F238E27FC236}">
              <a16:creationId xmlns:a16="http://schemas.microsoft.com/office/drawing/2014/main" xmlns="" id="{BD7CBA1C-C127-4DC8-99C9-0D6006DFDC2E}"/>
            </a:ext>
          </a:extLst>
        </cdr:cNvPr>
        <cdr:cNvSpPr/>
      </cdr:nvSpPr>
      <cdr:spPr>
        <a:xfrm xmlns:a="http://schemas.openxmlformats.org/drawingml/2006/main">
          <a:off x="2184400" y="2184400"/>
          <a:ext cx="904772" cy="47161"/>
        </a:xfrm>
        <a:prstGeom xmlns:a="http://schemas.openxmlformats.org/drawingml/2006/main" prst="rect">
          <a:avLst/>
        </a:prstGeom>
        <a:solidFill xmlns:a="http://schemas.openxmlformats.org/drawingml/2006/main">
          <a:schemeClr val="accent3"/>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endParaRPr lang="ko-KR" altLang="en-US" sz="135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0.95039</cdr:y>
    </cdr:from>
    <cdr:to>
      <cdr:x>1</cdr:x>
      <cdr:y>1</cdr:y>
    </cdr:to>
    <cdr:sp macro="" textlink="">
      <cdr:nvSpPr>
        <cdr:cNvPr id="2" name="직사각형 21">
          <a:extLst xmlns:a="http://schemas.openxmlformats.org/drawingml/2006/main">
            <a:ext uri="{FF2B5EF4-FFF2-40B4-BE49-F238E27FC236}">
              <a16:creationId xmlns:a16="http://schemas.microsoft.com/office/drawing/2014/main" xmlns="" id="{4CA47493-DD7A-49F0-BCC2-B5EE2F9F2143}"/>
            </a:ext>
          </a:extLst>
        </cdr:cNvPr>
        <cdr:cNvSpPr/>
      </cdr:nvSpPr>
      <cdr:spPr>
        <a:xfrm xmlns:a="http://schemas.openxmlformats.org/drawingml/2006/main">
          <a:off x="1574800" y="3175000"/>
          <a:ext cx="904772" cy="47161"/>
        </a:xfrm>
        <a:prstGeom xmlns:a="http://schemas.openxmlformats.org/drawingml/2006/main" prst="rect">
          <a:avLst/>
        </a:prstGeom>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endParaRPr lang="ko-KR" altLang="en-US" sz="135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055FB0A3-9DCC-4C14-9B69-3D0AC6E68148}" type="datetimeFigureOut">
              <a:rPr lang="el-GR" smtClean="0"/>
              <a:pPr/>
              <a:t>20/5/2025</a:t>
            </a:fld>
            <a:endParaRPr lang="el-GR"/>
          </a:p>
        </p:txBody>
      </p:sp>
      <p:sp>
        <p:nvSpPr>
          <p:cNvPr id="4" name="Footer Placeholder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BDD9B8B4-764B-4F84-959D-36E41F552090}" type="slidenum">
              <a:rPr lang="el-GR" smtClean="0"/>
              <a:pPr/>
              <a:t>‹#›</a:t>
            </a:fld>
            <a:endParaRPr lang="el-GR"/>
          </a:p>
        </p:txBody>
      </p:sp>
    </p:spTree>
    <p:extLst>
      <p:ext uri="{BB962C8B-B14F-4D97-AF65-F5344CB8AC3E}">
        <p14:creationId xmlns:p14="http://schemas.microsoft.com/office/powerpoint/2010/main" val="2283908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54450" y="0"/>
            <a:ext cx="2949575"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BCE8AE2-B30C-4190-BA4A-AF4CCFC5AB82}" type="datetimeFigureOut">
              <a:rPr lang="en-US"/>
              <a:pPr>
                <a:defRPr/>
              </a:pPr>
              <a:t>5/20/2025</a:t>
            </a:fld>
            <a:endParaRPr lang="en-US"/>
          </a:p>
        </p:txBody>
      </p:sp>
      <p:sp>
        <p:nvSpPr>
          <p:cNvPr id="4" name="Slide Image Placeholder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1038" y="4721225"/>
            <a:ext cx="5443537" cy="447198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54450" y="9440863"/>
            <a:ext cx="2949575"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C87D503-611C-4AB6-AC1F-A13AA9B2B61A}" type="slidenum">
              <a:rPr lang="en-US"/>
              <a:pPr>
                <a:defRPr/>
              </a:pPr>
              <a:t>‹#›</a:t>
            </a:fld>
            <a:endParaRPr lang="en-US"/>
          </a:p>
        </p:txBody>
      </p:sp>
    </p:spTree>
    <p:extLst>
      <p:ext uri="{BB962C8B-B14F-4D97-AF65-F5344CB8AC3E}">
        <p14:creationId xmlns:p14="http://schemas.microsoft.com/office/powerpoint/2010/main" val="35216960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pPr>
              <a:defRPr/>
            </a:pPr>
            <a:fld id="{7C87D503-611C-4AB6-AC1F-A13AA9B2B61A}" type="slidenum">
              <a:rPr lang="en-US" smtClean="0"/>
              <a:pPr>
                <a:defRPr/>
              </a:pPr>
              <a:t>7</a:t>
            </a:fld>
            <a:endParaRPr lang="en-US"/>
          </a:p>
        </p:txBody>
      </p:sp>
    </p:spTree>
    <p:extLst>
      <p:ext uri="{BB962C8B-B14F-4D97-AF65-F5344CB8AC3E}">
        <p14:creationId xmlns:p14="http://schemas.microsoft.com/office/powerpoint/2010/main" val="3849405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C87D503-611C-4AB6-AC1F-A13AA9B2B61A}" type="slidenum">
              <a:rPr lang="en-US" smtClean="0"/>
              <a:pPr>
                <a:defRPr/>
              </a:pPr>
              <a:t>17</a:t>
            </a:fld>
            <a:endParaRPr lang="en-US"/>
          </a:p>
        </p:txBody>
      </p:sp>
    </p:spTree>
    <p:extLst>
      <p:ext uri="{BB962C8B-B14F-4D97-AF65-F5344CB8AC3E}">
        <p14:creationId xmlns:p14="http://schemas.microsoft.com/office/powerpoint/2010/main" val="967277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a:t>Click to edit Master title style</a:t>
            </a:r>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16" name="Date Placeholder 15"/>
          <p:cNvSpPr>
            <a:spLocks noGrp="1"/>
          </p:cNvSpPr>
          <p:nvPr>
            <p:ph type="dt" sz="half" idx="10"/>
          </p:nvPr>
        </p:nvSpPr>
        <p:spPr/>
        <p:txBody>
          <a:bodyPr/>
          <a:lstStyle/>
          <a:p>
            <a:pPr>
              <a:defRPr/>
            </a:pPr>
            <a:fld id="{BBA75795-E51C-472F-8168-2E02AEC56776}" type="datetimeFigureOut">
              <a:rPr lang="en-US" smtClean="0"/>
              <a:pPr>
                <a:defRPr/>
              </a:pPr>
              <a:t>5/20/2025</a:t>
            </a:fld>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4075C073-254E-4558-A621-B78E46E4FACC}" type="slidenum">
              <a:rPr lang="en-US" smtClean="0"/>
              <a:pPr>
                <a:defRPr/>
              </a:pPr>
              <a:t>‹#›</a:t>
            </a:fld>
            <a:endParaRPr lang="en-U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7DDD0FA3-A727-475E-A43C-DB79ADEB5F89}" type="datetimeFigureOut">
              <a:rPr lang="en-US" smtClean="0"/>
              <a:pPr>
                <a:defRPr/>
              </a:pPr>
              <a:t>5/20/2025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A8DB56E-4DAD-4495-9DEE-69409415EF5C}" type="slidenum">
              <a:rPr lang="en-US" smtClean="0"/>
              <a:pPr>
                <a:defRPr/>
              </a:pPr>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A0F15CAD-F915-40D0-8DDD-B7607491531C}" type="datetimeFigureOut">
              <a:rPr lang="en-US" smtClean="0"/>
              <a:pPr>
                <a:defRPr/>
              </a:pPr>
              <a:t>5/20/2025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9C92047-AFE3-4372-B18F-F54CECB0D0C1}" type="slidenum">
              <a:rPr lang="en-US" smtClean="0"/>
              <a:pPr>
                <a:defRPr/>
              </a:pPr>
              <a:t>‹#›</a:t>
            </a:fld>
            <a:endParaRPr lang="en-US"/>
          </a:p>
        </p:txBody>
      </p:sp>
    </p:spTree>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242647" y="339510"/>
            <a:ext cx="8679898" cy="724247"/>
          </a:xfrm>
          <a:prstGeom prst="rect">
            <a:avLst/>
          </a:prstGeom>
        </p:spPr>
        <p:txBody>
          <a:bodyPr anchor="ctr"/>
          <a:lstStyle>
            <a:lvl1pPr marL="0" indent="0" algn="ctr">
              <a:buNone/>
              <a:defRPr sz="405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165760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a:t>Click to edit Master title style</a:t>
            </a:r>
          </a:p>
        </p:txBody>
      </p:sp>
      <p:sp>
        <p:nvSpPr>
          <p:cNvPr id="27" name="Content Placeholder 26"/>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Date Placeholder 24"/>
          <p:cNvSpPr>
            <a:spLocks noGrp="1"/>
          </p:cNvSpPr>
          <p:nvPr>
            <p:ph type="dt" sz="half" idx="10"/>
          </p:nvPr>
        </p:nvSpPr>
        <p:spPr/>
        <p:txBody>
          <a:bodyPr/>
          <a:lstStyle/>
          <a:p>
            <a:pPr>
              <a:defRPr/>
            </a:pPr>
            <a:fld id="{FF1144A9-CC3C-4781-9EFA-3A30C44155D4}" type="datetimeFigureOut">
              <a:rPr lang="en-US" smtClean="0"/>
              <a:pPr>
                <a:defRPr/>
              </a:pPr>
              <a:t>5/20/2025</a:t>
            </a:fld>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A12C4143-5DF4-4E16-BDC4-E73305039EE9}" type="slidenum">
              <a:rPr lang="en-US" smtClean="0"/>
              <a:pPr>
                <a:defRPr/>
              </a:pPr>
              <a:t>‹#›</a:t>
            </a:fld>
            <a:endParaRPr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9" name="Date Placeholder 18"/>
          <p:cNvSpPr>
            <a:spLocks noGrp="1"/>
          </p:cNvSpPr>
          <p:nvPr>
            <p:ph type="dt" sz="half" idx="10"/>
          </p:nvPr>
        </p:nvSpPr>
        <p:spPr/>
        <p:txBody>
          <a:bodyPr/>
          <a:lstStyle/>
          <a:p>
            <a:pPr>
              <a:defRPr/>
            </a:pPr>
            <a:fld id="{C30815F2-B820-4AD5-939C-8A5013D07AC1}" type="datetimeFigureOut">
              <a:rPr lang="en-US" smtClean="0"/>
              <a:pPr>
                <a:defRPr/>
              </a:pPr>
              <a:t>5/20/2025</a:t>
            </a:fld>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EBE9D2D2-7A72-4CCE-B9F3-D7ACB54AF559}"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a:t>Click to edit Master title style</a:t>
            </a:r>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0"/>
          </p:nvPr>
        </p:nvSpPr>
        <p:spPr/>
        <p:txBody>
          <a:bodyPr/>
          <a:lstStyle/>
          <a:p>
            <a:pPr>
              <a:defRPr/>
            </a:pPr>
            <a:fld id="{27BDE550-33D2-4939-96C7-7F2D980D80B2}" type="datetimeFigureOut">
              <a:rPr lang="en-US" smtClean="0"/>
              <a:pPr>
                <a:defRPr/>
              </a:pPr>
              <a:t>5/20/2025</a:t>
            </a:fld>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CA4B117A-4423-457D-B20A-6A7B858C610C}" type="slidenum">
              <a:rPr lang="en-US" smtClean="0"/>
              <a:pPr>
                <a:defRPr/>
              </a:pPr>
              <a:t>‹#›</a:t>
            </a:fld>
            <a:endParaRPr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a:t>Click to edit Master title style</a:t>
            </a:r>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0"/>
          </p:nvPr>
        </p:nvSpPr>
        <p:spPr/>
        <p:txBody>
          <a:bodyPr/>
          <a:lstStyle/>
          <a:p>
            <a:pPr>
              <a:defRPr/>
            </a:pPr>
            <a:fld id="{3C467784-9C8A-4ECA-9A1C-6D7EFA24715A}" type="datetimeFigureOut">
              <a:rPr lang="en-US" smtClean="0"/>
              <a:pPr>
                <a:defRPr/>
              </a:pPr>
              <a:t>5/20/2025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381E1FB9-E750-4174-8EF4-BE8526B521B7}"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a:t>Click to edit Master title style</a:t>
            </a:r>
          </a:p>
        </p:txBody>
      </p:sp>
      <p:sp>
        <p:nvSpPr>
          <p:cNvPr id="12" name="Date Placeholder 11"/>
          <p:cNvSpPr>
            <a:spLocks noGrp="1"/>
          </p:cNvSpPr>
          <p:nvPr>
            <p:ph type="dt" sz="half" idx="10"/>
          </p:nvPr>
        </p:nvSpPr>
        <p:spPr/>
        <p:txBody>
          <a:bodyPr/>
          <a:lstStyle/>
          <a:p>
            <a:pPr>
              <a:defRPr/>
            </a:pPr>
            <a:fld id="{EC1A7920-A433-418B-90BA-0773F2D822B9}" type="datetimeFigureOut">
              <a:rPr lang="en-US" smtClean="0"/>
              <a:pPr>
                <a:defRPr/>
              </a:pPr>
              <a:t>5/20/2025</a:t>
            </a:fld>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5E4AC4-4DB3-44D1-81B2-A86E081ABF88}" type="slidenum">
              <a:rPr lang="en-US" smtClean="0"/>
              <a:pPr>
                <a:defRPr/>
              </a:pPr>
              <a:t>‹#›</a:t>
            </a:fld>
            <a:endParaRPr lang="en-U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C6679CD3-AA5C-41D6-BFC6-AA619FBB3E7A}" type="datetimeFigureOut">
              <a:rPr lang="en-US" smtClean="0"/>
              <a:pPr>
                <a:defRPr/>
              </a:pPr>
              <a:t>5/20/2025</a:t>
            </a:fld>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BC4A499-8356-49BA-AB3C-5BC0B9B82395}" type="slidenum">
              <a:rPr lang="en-US" smtClean="0"/>
              <a:pPr>
                <a:defRPr/>
              </a:pPr>
              <a:t>‹#›</a:t>
            </a:fld>
            <a:endParaRPr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a:t>Click to edit Master title style</a:t>
            </a:r>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Date Placeholder 24"/>
          <p:cNvSpPr>
            <a:spLocks noGrp="1"/>
          </p:cNvSpPr>
          <p:nvPr>
            <p:ph type="dt" sz="half" idx="10"/>
          </p:nvPr>
        </p:nvSpPr>
        <p:spPr/>
        <p:txBody>
          <a:bodyPr/>
          <a:lstStyle/>
          <a:p>
            <a:pPr>
              <a:defRPr/>
            </a:pPr>
            <a:fld id="{465F6854-DAB2-4518-A9E9-67079441D84A}" type="datetimeFigureOut">
              <a:rPr lang="en-US" smtClean="0"/>
              <a:pPr>
                <a:defRPr/>
              </a:pPr>
              <a:t>5/20/2025</a:t>
            </a:fld>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9EA751-E51C-43E0-97FE-24D618D1B711}" type="slidenum">
              <a:rPr lang="en-US" smtClean="0"/>
              <a:pPr>
                <a:defRPr/>
              </a:pPr>
              <a:t>‹#›</a:t>
            </a:fld>
            <a:endParaRPr lang="en-U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a:t>Click icon to add picture</a:t>
            </a:r>
            <a:endParaRPr kumimoji="0" lang="en-US" dirty="0"/>
          </a:p>
        </p:txBody>
      </p:sp>
      <p:sp>
        <p:nvSpPr>
          <p:cNvPr id="7" name="Date Placeholder 6"/>
          <p:cNvSpPr>
            <a:spLocks noGrp="1"/>
          </p:cNvSpPr>
          <p:nvPr>
            <p:ph type="dt" sz="half" idx="10"/>
          </p:nvPr>
        </p:nvSpPr>
        <p:spPr/>
        <p:txBody>
          <a:bodyPr/>
          <a:lstStyle/>
          <a:p>
            <a:pPr>
              <a:defRPr/>
            </a:pPr>
            <a:fld id="{A08B704E-9AF7-41A5-AF9C-8A79D0F71CBE}" type="datetimeFigureOut">
              <a:rPr lang="en-US" smtClean="0"/>
              <a:pPr>
                <a:defRPr/>
              </a:pPr>
              <a:t>5/20/2025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702141E5-459A-4D43-BDEB-709D43F4CF1E}"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a:t>Click to edit Master title style</a:t>
            </a:r>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BC6A9763-E943-4843-820A-1305E2395879}" type="datetimeFigureOut">
              <a:rPr lang="en-US" smtClean="0"/>
              <a:pPr>
                <a:defRPr/>
              </a:pPr>
              <a:t>5/20/2025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3D786ECB-557A-4234-B400-ED2752351461}"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a:t>Click to edit Master title style</a:t>
            </a:r>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Lst>
  <p:transition>
    <p:wedge/>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kalimeristherapist.com/%CE%B9%CE%B4%CE%B5%CE%BF%CF%88%CF%85%CF%87%CE%B1%CE%BD%CE%B1%CE%B3%CE%BA%CE%B1%CF%83%CF%84%CE%B9%CE%BA%CE%AE-%CE%B4%CE%B9%CE%B1%CF%84%CE%B1%CF%81%CE%B1%CF%87%CE%AE/" TargetMode="Externa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cy/url?sa=i&amp;rct=j&amp;q=&amp;esrc=s&amp;frm=1&amp;source=images&amp;cd=&amp;cad=rja&amp;docid=F39f3ezlI3aGMM&amp;tbnid=3sR2zAjXVbr0ZM:&amp;ved=0CAUQjRw&amp;url=http://ebooks.edu.gr/modules/ebook/show.php/DSGL100/418/2820,10639/&amp;ei=tknlUqrTN6aw0QWtmYHQAg&amp;bvm=bv.59930103,d.bGE&amp;psig=AFQjCNHmCpbOxCcXz_Y-ApadsLCjQmrCrg&amp;ust=1390844659209702"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A881ADC-B4FB-4A31-B2AD-1CD8618322C1}"/>
              </a:ext>
            </a:extLst>
          </p:cNvPr>
          <p:cNvSpPr>
            <a:spLocks noGrp="1"/>
          </p:cNvSpPr>
          <p:nvPr>
            <p:ph idx="1"/>
          </p:nvPr>
        </p:nvSpPr>
        <p:spPr/>
        <p:txBody>
          <a:bodyPr lIns="51435" tIns="25718" rIns="51435" bIns="25718"/>
          <a:lstStyle/>
          <a:p>
            <a:endParaRPr lang="el-GR"/>
          </a:p>
        </p:txBody>
      </p:sp>
      <p:pic>
        <p:nvPicPr>
          <p:cNvPr id="4" name="Picture 3">
            <a:extLst>
              <a:ext uri="{FF2B5EF4-FFF2-40B4-BE49-F238E27FC236}">
                <a16:creationId xmlns:a16="http://schemas.microsoft.com/office/drawing/2014/main" xmlns="" id="{FDA21230-4CE7-4E53-B615-CD0E2C18D241}"/>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4302"/>
                    </a14:imgEffect>
                    <a14:imgEffect>
                      <a14:saturation sat="107000"/>
                    </a14:imgEffect>
                  </a14:imgLayer>
                </a14:imgProps>
              </a:ext>
            </a:extLst>
          </a:blip>
          <a:stretch>
            <a:fillRect/>
          </a:stretch>
        </p:blipFill>
        <p:spPr>
          <a:xfrm>
            <a:off x="76217" y="688576"/>
            <a:ext cx="9272125" cy="5446147"/>
          </a:xfrm>
          <a:prstGeom prst="rect">
            <a:avLst/>
          </a:prstGeom>
          <a:gradFill>
            <a:gsLst>
              <a:gs pos="0">
                <a:schemeClr val="bg1">
                  <a:lumMod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reflection endPos="0" dist="38100" dir="5400000" sy="-100000" algn="bl" rotWithShape="0"/>
            <a:softEdge rad="393700"/>
          </a:effectLst>
        </p:spPr>
      </p:pic>
      <p:pic>
        <p:nvPicPr>
          <p:cNvPr id="5" name="Picture 4">
            <a:extLst>
              <a:ext uri="{FF2B5EF4-FFF2-40B4-BE49-F238E27FC236}">
                <a16:creationId xmlns:a16="http://schemas.microsoft.com/office/drawing/2014/main" xmlns="" id="{AA78BFF5-A65D-4B63-BF8F-65C32BCBD37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76217" y="20482"/>
            <a:ext cx="2021000" cy="689289"/>
          </a:xfrm>
          <a:prstGeom prst="rect">
            <a:avLst/>
          </a:prstGeom>
          <a:blipFill>
            <a:blip r:embed="rId6"/>
            <a:stretch>
              <a:fillRect/>
            </a:stretch>
          </a:blipFill>
        </p:spPr>
      </p:pic>
      <p:sp>
        <p:nvSpPr>
          <p:cNvPr id="6" name="Rectangle 5">
            <a:extLst>
              <a:ext uri="{FF2B5EF4-FFF2-40B4-BE49-F238E27FC236}">
                <a16:creationId xmlns:a16="http://schemas.microsoft.com/office/drawing/2014/main" xmlns="" id="{304B4C95-2ABE-4915-8747-B2436CA27ADC}"/>
              </a:ext>
            </a:extLst>
          </p:cNvPr>
          <p:cNvSpPr/>
          <p:nvPr/>
        </p:nvSpPr>
        <p:spPr>
          <a:xfrm>
            <a:off x="1860619" y="129280"/>
            <a:ext cx="6087317" cy="1159934"/>
          </a:xfrm>
          <a:prstGeom prst="rect">
            <a:avLst/>
          </a:prstGeom>
        </p:spPr>
        <p:txBody>
          <a:bodyPr wrap="square" lIns="51435" tIns="25718" rIns="51435" bIns="25718">
            <a:spAutoFit/>
          </a:bodyPr>
          <a:lstStyle/>
          <a:p>
            <a:pPr algn="ctr"/>
            <a:r>
              <a:rPr lang="el-GR" b="1" dirty="0"/>
              <a:t>2η Επιστημονική Ημερίδα Ψυχικής Υγείας Παιδιών, Εφήβων και Νεαρών Ενηλίκων</a:t>
            </a:r>
            <a:br>
              <a:rPr lang="el-GR" b="1" dirty="0"/>
            </a:br>
            <a:r>
              <a:rPr lang="el-GR" b="1" dirty="0"/>
              <a:t/>
            </a:r>
            <a:br>
              <a:rPr lang="el-GR" b="1" dirty="0"/>
            </a:br>
            <a:endParaRPr lang="el-GR" b="1" dirty="0"/>
          </a:p>
        </p:txBody>
      </p:sp>
      <p:pic>
        <p:nvPicPr>
          <p:cNvPr id="7" name="Picture 6" descr="CyNMA">
            <a:extLst>
              <a:ext uri="{FF2B5EF4-FFF2-40B4-BE49-F238E27FC236}">
                <a16:creationId xmlns:a16="http://schemas.microsoft.com/office/drawing/2014/main" xmlns="" id="{F7406D6A-D500-49E3-97E3-9EA1B8653110}"/>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7711337" y="4507"/>
            <a:ext cx="1343025" cy="706503"/>
          </a:xfrm>
          <a:prstGeom prst="rect">
            <a:avLst/>
          </a:prstGeom>
          <a:noFill/>
          <a:ln>
            <a:noFill/>
          </a:ln>
        </p:spPr>
      </p:pic>
      <p:sp>
        <p:nvSpPr>
          <p:cNvPr id="10" name="Rectangle 9">
            <a:extLst>
              <a:ext uri="{FF2B5EF4-FFF2-40B4-BE49-F238E27FC236}">
                <a16:creationId xmlns:a16="http://schemas.microsoft.com/office/drawing/2014/main" xmlns="" id="{A2D2EA58-254A-4624-A5F8-8D2BC6B44B0C}"/>
              </a:ext>
            </a:extLst>
          </p:cNvPr>
          <p:cNvSpPr/>
          <p:nvPr/>
        </p:nvSpPr>
        <p:spPr>
          <a:xfrm>
            <a:off x="5013907" y="1228883"/>
            <a:ext cx="4301231" cy="667491"/>
          </a:xfrm>
          <a:prstGeom prst="rect">
            <a:avLst/>
          </a:prstGeom>
        </p:spPr>
        <p:txBody>
          <a:bodyPr wrap="square" lIns="51435" tIns="25718" rIns="51435" bIns="25718">
            <a:spAutoFit/>
          </a:bodyPr>
          <a:lstStyle/>
          <a:p>
            <a:pPr>
              <a:defRPr sz="2400">
                <a:solidFill>
                  <a:srgbClr val="505050"/>
                </a:solidFill>
              </a:defRPr>
            </a:pPr>
            <a:r>
              <a:rPr lang="el-GR" sz="2000" dirty="0">
                <a:solidFill>
                  <a:schemeClr val="accent6">
                    <a:lumMod val="50000"/>
                  </a:schemeClr>
                </a:solidFill>
              </a:rPr>
              <a:t>Προσεγγίζουμε την Ψυχική Υγεία των Νέων Γενεών</a:t>
            </a:r>
          </a:p>
        </p:txBody>
      </p:sp>
      <p:sp>
        <p:nvSpPr>
          <p:cNvPr id="11" name="TextBox 10">
            <a:extLst>
              <a:ext uri="{FF2B5EF4-FFF2-40B4-BE49-F238E27FC236}">
                <a16:creationId xmlns:a16="http://schemas.microsoft.com/office/drawing/2014/main" xmlns="" id="{6ABDB270-4221-4D0B-A446-0FB3DC3D30B4}"/>
              </a:ext>
            </a:extLst>
          </p:cNvPr>
          <p:cNvSpPr txBox="1"/>
          <p:nvPr/>
        </p:nvSpPr>
        <p:spPr>
          <a:xfrm>
            <a:off x="4528444" y="778310"/>
            <a:ext cx="4305299" cy="405881"/>
          </a:xfrm>
          <a:prstGeom prst="rect">
            <a:avLst/>
          </a:prstGeom>
          <a:noFill/>
        </p:spPr>
        <p:txBody>
          <a:bodyPr wrap="square" lIns="51435" tIns="25718" rIns="51435" bIns="25718">
            <a:spAutoFit/>
          </a:bodyPr>
          <a:lstStyle/>
          <a:p>
            <a:pPr>
              <a:defRPr sz="4000" b="1">
                <a:solidFill>
                  <a:srgbClr val="003366"/>
                </a:solidFill>
              </a:defRPr>
            </a:pPr>
            <a:r>
              <a:rPr lang="el-GR" sz="2300" dirty="0" err="1">
                <a:solidFill>
                  <a:srgbClr val="FF0000"/>
                </a:solidFill>
              </a:rPr>
              <a:t>Αφουγκράζοντας</a:t>
            </a:r>
            <a:r>
              <a:rPr lang="el-GR" sz="2300" dirty="0">
                <a:solidFill>
                  <a:srgbClr val="FF0000"/>
                </a:solidFill>
              </a:rPr>
              <a:t> τις σιωπές…</a:t>
            </a:r>
            <a:endParaRPr sz="2300" dirty="0">
              <a:solidFill>
                <a:srgbClr val="FF0000"/>
              </a:solidFill>
            </a:endParaRPr>
          </a:p>
        </p:txBody>
      </p:sp>
      <p:sp>
        <p:nvSpPr>
          <p:cNvPr id="13" name="Rectangle 12">
            <a:extLst>
              <a:ext uri="{FF2B5EF4-FFF2-40B4-BE49-F238E27FC236}">
                <a16:creationId xmlns:a16="http://schemas.microsoft.com/office/drawing/2014/main" xmlns="" id="{54011700-73A4-4544-87F1-C8426C670AAB}"/>
              </a:ext>
            </a:extLst>
          </p:cNvPr>
          <p:cNvSpPr/>
          <p:nvPr/>
        </p:nvSpPr>
        <p:spPr>
          <a:xfrm>
            <a:off x="6933625" y="1773455"/>
            <a:ext cx="2196968" cy="1344600"/>
          </a:xfrm>
          <a:prstGeom prst="rect">
            <a:avLst/>
          </a:prstGeom>
        </p:spPr>
        <p:txBody>
          <a:bodyPr wrap="square" lIns="51435" tIns="25718" rIns="51435" bIns="25718">
            <a:spAutoFit/>
          </a:bodyPr>
          <a:lstStyle/>
          <a:p>
            <a:r>
              <a:rPr lang="el-GR" sz="1100" dirty="0"/>
              <a:t>“</a:t>
            </a:r>
            <a:r>
              <a:rPr lang="el-GR" sz="1200" dirty="0"/>
              <a:t>Η ψυχική υγεία συνεπάγεται συμπεριφορά θερμή, γενναιόδωρη και γεμάτη κατανόηση, συναίσθημα τρυφερό, στάση εγκάρδια και πράξεις αλληλεγγύης…”</a:t>
            </a:r>
          </a:p>
          <a:p>
            <a:pPr algn="r"/>
            <a:r>
              <a:rPr lang="el-GR" sz="1200" dirty="0" err="1"/>
              <a:t>Χόρχε</a:t>
            </a:r>
            <a:r>
              <a:rPr lang="el-GR" sz="1200" dirty="0"/>
              <a:t> </a:t>
            </a:r>
            <a:r>
              <a:rPr lang="el-GR" sz="1200" dirty="0" err="1"/>
              <a:t>Μπουκάι</a:t>
            </a:r>
            <a:r>
              <a:rPr lang="el-GR" sz="1200" dirty="0"/>
              <a:t> </a:t>
            </a:r>
            <a:r>
              <a:rPr lang="el-GR" sz="1100" dirty="0"/>
              <a:t> </a:t>
            </a:r>
          </a:p>
        </p:txBody>
      </p:sp>
      <p:sp>
        <p:nvSpPr>
          <p:cNvPr id="2" name="Rectangle 1"/>
          <p:cNvSpPr/>
          <p:nvPr/>
        </p:nvSpPr>
        <p:spPr>
          <a:xfrm>
            <a:off x="76216" y="5657671"/>
            <a:ext cx="9067783" cy="1231106"/>
          </a:xfrm>
          <a:prstGeom prst="rect">
            <a:avLst/>
          </a:prstGeom>
        </p:spPr>
        <p:txBody>
          <a:bodyPr wrap="square">
            <a:spAutoFit/>
          </a:bodyPr>
          <a:lstStyle/>
          <a:p>
            <a:pPr algn="just"/>
            <a:r>
              <a:rPr lang="en-US" sz="2000" b="1" dirty="0" err="1">
                <a:latin typeface="Arial Narrow" panose="020B0606020202030204" pitchFamily="34" charset="0"/>
                <a:ea typeface="Times New Roman" panose="02020603050405020304" pitchFamily="18" charset="0"/>
                <a:cs typeface="Arial" panose="020B0604020202020204" pitchFamily="34" charset="0"/>
              </a:rPr>
              <a:t>Dr</a:t>
            </a:r>
            <a:r>
              <a:rPr lang="en-US" sz="2000" b="1" dirty="0">
                <a:latin typeface="Arial Narrow" panose="020B0606020202030204" pitchFamily="34" charset="0"/>
                <a:ea typeface="Times New Roman" panose="02020603050405020304" pitchFamily="18" charset="0"/>
                <a:cs typeface="Arial" panose="020B0604020202020204" pitchFamily="34" charset="0"/>
              </a:rPr>
              <a:t> </a:t>
            </a:r>
            <a:r>
              <a:rPr lang="en-US" sz="2000" b="1" dirty="0" err="1">
                <a:latin typeface="Arial Narrow" panose="020B0606020202030204" pitchFamily="34" charset="0"/>
                <a:ea typeface="Times New Roman" panose="02020603050405020304" pitchFamily="18" charset="0"/>
                <a:cs typeface="Arial" panose="020B0604020202020204" pitchFamily="34" charset="0"/>
              </a:rPr>
              <a:t>Sokratis</a:t>
            </a:r>
            <a:r>
              <a:rPr lang="en-US" sz="2000" b="1" dirty="0">
                <a:latin typeface="Arial Narrow" panose="020B0606020202030204" pitchFamily="34" charset="0"/>
                <a:ea typeface="Times New Roman" panose="02020603050405020304" pitchFamily="18" charset="0"/>
                <a:cs typeface="Arial" panose="020B0604020202020204" pitchFamily="34" charset="0"/>
              </a:rPr>
              <a:t> </a:t>
            </a:r>
            <a:r>
              <a:rPr lang="en-US" sz="2000" b="1" dirty="0" err="1">
                <a:latin typeface="Arial Narrow" panose="020B0606020202030204" pitchFamily="34" charset="0"/>
                <a:ea typeface="Times New Roman" panose="02020603050405020304" pitchFamily="18" charset="0"/>
                <a:cs typeface="Arial" panose="020B0604020202020204" pitchFamily="34" charset="0"/>
              </a:rPr>
              <a:t>Sokratous</a:t>
            </a:r>
            <a:r>
              <a:rPr lang="el-GR" b="1" dirty="0">
                <a:latin typeface="Arial Narrow" panose="020B0606020202030204" pitchFamily="34" charset="0"/>
                <a:ea typeface="Times New Roman" panose="02020603050405020304" pitchFamily="18" charset="0"/>
                <a:cs typeface="Arial" panose="020B0604020202020204" pitchFamily="34" charset="0"/>
              </a:rPr>
              <a:t>, </a:t>
            </a:r>
            <a:endParaRPr lang="en-US" b="1" dirty="0">
              <a:latin typeface="Arial Narrow" panose="020B0606020202030204" pitchFamily="34" charset="0"/>
              <a:ea typeface="Times New Roman" panose="02020603050405020304" pitchFamily="18" charset="0"/>
              <a:cs typeface="Arial" panose="020B0604020202020204" pitchFamily="34" charset="0"/>
            </a:endParaRPr>
          </a:p>
          <a:p>
            <a:pPr algn="just"/>
            <a:r>
              <a:rPr lang="en-US" b="1" dirty="0">
                <a:latin typeface="Arial Narrow" panose="020B0606020202030204" pitchFamily="34" charset="0"/>
                <a:ea typeface="Times New Roman" panose="02020603050405020304" pitchFamily="18" charset="0"/>
                <a:cs typeface="Arial" panose="020B0604020202020204" pitchFamily="34" charset="0"/>
              </a:rPr>
              <a:t>Assistant professor, specialized in </a:t>
            </a:r>
            <a:r>
              <a:rPr lang="en-US" b="1" i="1" dirty="0">
                <a:latin typeface="Arial Narrow" panose="020B0606020202030204" pitchFamily="34" charset="0"/>
                <a:ea typeface="Times New Roman" panose="02020603050405020304" pitchFamily="18" charset="0"/>
                <a:cs typeface="Arial" panose="020B0604020202020204" pitchFamily="34" charset="0"/>
              </a:rPr>
              <a:t>Mental Health nursing and mental health  among children, </a:t>
            </a:r>
            <a:r>
              <a:rPr lang="en-US" b="1" i="1" dirty="0" err="1">
                <a:latin typeface="Arial Narrow" panose="020B0606020202030204" pitchFamily="34" charset="0"/>
                <a:ea typeface="Times New Roman" panose="02020603050405020304" pitchFamily="18" charset="0"/>
                <a:cs typeface="Arial" panose="020B0604020202020204" pitchFamily="34" charset="0"/>
              </a:rPr>
              <a:t>adolences</a:t>
            </a:r>
            <a:r>
              <a:rPr lang="en-US" b="1" i="1" dirty="0">
                <a:latin typeface="Arial Narrow" panose="020B0606020202030204" pitchFamily="34" charset="0"/>
                <a:ea typeface="Times New Roman" panose="02020603050405020304" pitchFamily="18" charset="0"/>
                <a:cs typeface="Arial" panose="020B0604020202020204" pitchFamily="34" charset="0"/>
              </a:rPr>
              <a:t> and young population, neuropsychiatric, neurocognitive and neurodegenerative research</a:t>
            </a:r>
            <a:r>
              <a:rPr lang="en-US" b="1" dirty="0">
                <a:latin typeface="Arial Narrow" panose="020B0606020202030204" pitchFamily="34" charset="0"/>
                <a:ea typeface="Times New Roman" panose="02020603050405020304" pitchFamily="18" charset="0"/>
                <a:cs typeface="Arial" panose="020B0604020202020204" pitchFamily="34" charset="0"/>
              </a:rPr>
              <a:t>.  Erasmus co-</a:t>
            </a:r>
            <a:r>
              <a:rPr lang="en-US" b="1" dirty="0" err="1">
                <a:latin typeface="Arial Narrow" panose="020B0606020202030204" pitchFamily="34" charset="0"/>
                <a:ea typeface="Times New Roman" panose="02020603050405020304" pitchFamily="18" charset="0"/>
                <a:cs typeface="Arial" panose="020B0604020202020204" pitchFamily="34" charset="0"/>
              </a:rPr>
              <a:t>ordinator</a:t>
            </a:r>
            <a:r>
              <a:rPr lang="en-US" b="1" dirty="0">
                <a:latin typeface="Arial Narrow" panose="020B0606020202030204" pitchFamily="34" charset="0"/>
                <a:ea typeface="Times New Roman" panose="02020603050405020304" pitchFamily="18" charset="0"/>
                <a:cs typeface="Arial" panose="020B0604020202020204" pitchFamily="34" charset="0"/>
              </a:rPr>
              <a:t>, Department of Nursing School of Health Sciences, CUT</a:t>
            </a:r>
            <a:endParaRPr lang="en-US" b="1" dirty="0"/>
          </a:p>
        </p:txBody>
      </p:sp>
    </p:spTree>
    <p:extLst>
      <p:ext uri="{BB962C8B-B14F-4D97-AF65-F5344CB8AC3E}">
        <p14:creationId xmlns:p14="http://schemas.microsoft.com/office/powerpoint/2010/main" val="3424321889"/>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609600"/>
          </a:xfrm>
        </p:spPr>
        <p:txBody>
          <a:bodyPr>
            <a:noAutofit/>
          </a:bodyPr>
          <a:lstStyle/>
          <a:p>
            <a:pPr algn="ctr"/>
            <a:r>
              <a:rPr lang="el-GR" sz="2000" dirty="0" err="1">
                <a:latin typeface="Arial Narrow" panose="020B0606020202030204" pitchFamily="34" charset="0"/>
              </a:rPr>
              <a:t>ΨΥΧικ</a:t>
            </a:r>
            <a:r>
              <a:rPr lang="en-US" sz="2000" dirty="0">
                <a:latin typeface="Arial Narrow" panose="020B0606020202030204" pitchFamily="34" charset="0"/>
              </a:rPr>
              <a:t>h </a:t>
            </a:r>
            <a:r>
              <a:rPr lang="el-GR" sz="2000" dirty="0">
                <a:latin typeface="Arial Narrow" panose="020B0606020202030204" pitchFamily="34" charset="0"/>
              </a:rPr>
              <a:t>υγειΑ    </a:t>
            </a:r>
            <a:r>
              <a:rPr lang="en-US" sz="2000" dirty="0" err="1">
                <a:latin typeface="Arial Narrow" panose="020B0606020202030204" pitchFamily="34" charset="0"/>
              </a:rPr>
              <a:t>vs</a:t>
            </a:r>
            <a:r>
              <a:rPr lang="el-GR" sz="2000" dirty="0">
                <a:latin typeface="Arial Narrow" panose="020B0606020202030204" pitchFamily="34" charset="0"/>
              </a:rPr>
              <a:t>       ΨΥΧΟΠαθολογια</a:t>
            </a:r>
            <a:endParaRPr lang="en-US" sz="2000" dirty="0"/>
          </a:p>
        </p:txBody>
      </p:sp>
      <p:sp>
        <p:nvSpPr>
          <p:cNvPr id="4" name="Flowchart: Alternate Process 3"/>
          <p:cNvSpPr/>
          <p:nvPr/>
        </p:nvSpPr>
        <p:spPr>
          <a:xfrm>
            <a:off x="4495800" y="1055914"/>
            <a:ext cx="4572000" cy="351608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b="1" i="1" u="sng" dirty="0">
                <a:solidFill>
                  <a:schemeClr val="tx1"/>
                </a:solidFill>
                <a:latin typeface="Arial Narrow" panose="020B0606020202030204" pitchFamily="34" charset="0"/>
              </a:rPr>
              <a:t>Ψυχοπαθολογία</a:t>
            </a:r>
          </a:p>
          <a:p>
            <a:pPr algn="ctr"/>
            <a:r>
              <a:rPr lang="el-GR" altLang="el-GR" b="1" i="1" dirty="0">
                <a:solidFill>
                  <a:schemeClr val="bg1"/>
                </a:solidFill>
                <a:latin typeface="Arial Narrow" panose="020B0606020202030204" pitchFamily="34" charset="0"/>
              </a:rPr>
              <a:t>Οι ψυχικές </a:t>
            </a:r>
            <a:r>
              <a:rPr lang="el-GR" altLang="el-GR" b="1" i="1" dirty="0" err="1">
                <a:solidFill>
                  <a:schemeClr val="bg1"/>
                </a:solidFill>
                <a:latin typeface="Arial Narrow" panose="020B0606020202030204" pitchFamily="34" charset="0"/>
              </a:rPr>
              <a:t>συμπεριφορικές</a:t>
            </a:r>
            <a:r>
              <a:rPr lang="en-US" altLang="el-GR" b="1" i="1" dirty="0">
                <a:solidFill>
                  <a:schemeClr val="bg1"/>
                </a:solidFill>
                <a:latin typeface="Arial Narrow" panose="020B0606020202030204" pitchFamily="34" charset="0"/>
              </a:rPr>
              <a:t> </a:t>
            </a:r>
            <a:r>
              <a:rPr lang="el-GR" altLang="el-GR" b="1" i="1" dirty="0">
                <a:solidFill>
                  <a:schemeClr val="bg1"/>
                </a:solidFill>
                <a:latin typeface="Arial Narrow" panose="020B0606020202030204" pitchFamily="34" charset="0"/>
              </a:rPr>
              <a:t> και </a:t>
            </a:r>
            <a:r>
              <a:rPr lang="el-GR" altLang="el-GR" b="1" i="1" dirty="0" err="1">
                <a:solidFill>
                  <a:schemeClr val="bg1"/>
                </a:solidFill>
                <a:latin typeface="Arial Narrow" panose="020B0606020202030204" pitchFamily="34" charset="0"/>
              </a:rPr>
              <a:t>νευροαναπτυξιακές</a:t>
            </a:r>
            <a:r>
              <a:rPr lang="el-GR" altLang="el-GR" b="1" i="1" dirty="0">
                <a:solidFill>
                  <a:schemeClr val="bg1"/>
                </a:solidFill>
                <a:latin typeface="Arial Narrow" panose="020B0606020202030204" pitchFamily="34" charset="0"/>
              </a:rPr>
              <a:t> διαταραχές είναι</a:t>
            </a:r>
            <a:r>
              <a:rPr lang="en-US" altLang="el-GR" sz="1600" b="1" i="1" dirty="0">
                <a:solidFill>
                  <a:schemeClr val="bg1"/>
                </a:solidFill>
                <a:latin typeface="Arial Narrow" panose="020B0606020202030204" pitchFamily="34" charset="0"/>
              </a:rPr>
              <a:t>:</a:t>
            </a:r>
            <a:r>
              <a:rPr lang="el-GR" altLang="el-GR" sz="1600" b="1" i="1" dirty="0">
                <a:solidFill>
                  <a:schemeClr val="bg1"/>
                </a:solidFill>
                <a:latin typeface="Arial Narrow" panose="020B0606020202030204" pitchFamily="34" charset="0"/>
              </a:rPr>
              <a:t> </a:t>
            </a:r>
            <a:endParaRPr lang="el-GR" altLang="el-GR" b="1" i="1" dirty="0">
              <a:solidFill>
                <a:schemeClr val="bg1"/>
              </a:solidFill>
              <a:latin typeface="Arial Narrow" panose="020B0606020202030204" pitchFamily="34" charset="0"/>
            </a:endParaRPr>
          </a:p>
          <a:p>
            <a:pPr algn="ctr"/>
            <a:r>
              <a:rPr lang="en-US" altLang="el-GR" i="1" dirty="0">
                <a:solidFill>
                  <a:schemeClr val="accent2">
                    <a:lumMod val="50000"/>
                  </a:schemeClr>
                </a:solidFill>
                <a:latin typeface="Arial Narrow" panose="020B0606020202030204" pitchFamily="34" charset="0"/>
              </a:rPr>
              <a:t>“</a:t>
            </a:r>
            <a:r>
              <a:rPr lang="el-GR" altLang="el-GR" i="1" dirty="0">
                <a:solidFill>
                  <a:schemeClr val="accent2">
                    <a:lumMod val="50000"/>
                  </a:schemeClr>
                </a:solidFill>
                <a:latin typeface="Arial Narrow" panose="020B0606020202030204" pitchFamily="34" charset="0"/>
              </a:rPr>
              <a:t>σύνδρομα που χαρακτηρίζονται από κλινικά σημαντική διαταραχή της γνώσης, της συναισθηματικής ρύθμισης ή της συμπεριφοράς ενός ατόμου, που αντανακλά μια δυσλειτουργία στις ψυχολογικές, βιολογικές ή αναπτυξιακές διεργασίες, που αποτελούν τη βάση της ψυχικής και </a:t>
            </a:r>
            <a:r>
              <a:rPr lang="el-GR" altLang="el-GR" i="1" dirty="0" err="1">
                <a:solidFill>
                  <a:schemeClr val="accent2">
                    <a:lumMod val="50000"/>
                  </a:schemeClr>
                </a:solidFill>
                <a:latin typeface="Arial Narrow" panose="020B0606020202030204" pitchFamily="34" charset="0"/>
              </a:rPr>
              <a:t>συμπεριφορικής</a:t>
            </a:r>
            <a:r>
              <a:rPr lang="el-GR" altLang="el-GR" i="1" dirty="0">
                <a:solidFill>
                  <a:schemeClr val="accent2">
                    <a:lumMod val="50000"/>
                  </a:schemeClr>
                </a:solidFill>
                <a:latin typeface="Arial Narrow" panose="020B0606020202030204" pitchFamily="34" charset="0"/>
              </a:rPr>
              <a:t> λειτουργίας</a:t>
            </a:r>
            <a:r>
              <a:rPr lang="en-US" altLang="el-GR" i="1" dirty="0">
                <a:solidFill>
                  <a:schemeClr val="accent2">
                    <a:lumMod val="50000"/>
                  </a:schemeClr>
                </a:solidFill>
                <a:latin typeface="Arial Narrow" panose="020B0606020202030204" pitchFamily="34" charset="0"/>
              </a:rPr>
              <a:t>”</a:t>
            </a:r>
            <a:r>
              <a:rPr lang="el-GR" altLang="el-GR" i="1" dirty="0">
                <a:solidFill>
                  <a:schemeClr val="accent2">
                    <a:lumMod val="50000"/>
                  </a:schemeClr>
                </a:solidFill>
                <a:latin typeface="Arial Narrow" panose="020B0606020202030204" pitchFamily="34" charset="0"/>
              </a:rPr>
              <a:t> </a:t>
            </a:r>
          </a:p>
        </p:txBody>
      </p:sp>
      <p:sp>
        <p:nvSpPr>
          <p:cNvPr id="8" name="Flowchart: Alternate Process 7"/>
          <p:cNvSpPr/>
          <p:nvPr/>
        </p:nvSpPr>
        <p:spPr>
          <a:xfrm>
            <a:off x="0" y="1143000"/>
            <a:ext cx="4076700" cy="25908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i="1" u="sng" dirty="0">
                <a:solidFill>
                  <a:schemeClr val="tx1"/>
                </a:solidFill>
                <a:latin typeface="Arial Narrow" panose="020B0606020202030204" pitchFamily="34" charset="0"/>
              </a:rPr>
              <a:t>ψυχική υγεία  </a:t>
            </a:r>
          </a:p>
          <a:p>
            <a:pPr algn="ctr"/>
            <a:r>
              <a:rPr lang="el-GR" i="1" dirty="0">
                <a:solidFill>
                  <a:schemeClr val="accent2">
                    <a:lumMod val="50000"/>
                  </a:schemeClr>
                </a:solidFill>
                <a:latin typeface="Arial Narrow" panose="020B0606020202030204" pitchFamily="34" charset="0"/>
              </a:rPr>
              <a:t>«μια κατάσταση ευεξίας στην οποία το άτομο συνειδητοποιεί τις δικές του ικανότητες, μπορεί να αντιμετωπίσει το φυσιολογικό στρες της ζωής, μπορεί να εργαστεί παραγωγικά και γόνιμα  και είναι σε θέση να συνεισφέρει στην κοινότητά του/της»</a:t>
            </a:r>
            <a:r>
              <a:rPr lang="en-US" i="1" dirty="0">
                <a:solidFill>
                  <a:schemeClr val="accent2">
                    <a:lumMod val="50000"/>
                  </a:schemeClr>
                </a:solidFill>
                <a:latin typeface="Arial Narrow" panose="020B0606020202030204" pitchFamily="34" charset="0"/>
              </a:rPr>
              <a:t> (WHO, 202</a:t>
            </a:r>
            <a:r>
              <a:rPr lang="en-US" dirty="0">
                <a:solidFill>
                  <a:schemeClr val="accent2">
                    <a:lumMod val="50000"/>
                  </a:schemeClr>
                </a:solidFill>
                <a:latin typeface="Arial Narrow" panose="020B0606020202030204" pitchFamily="34" charset="0"/>
              </a:rPr>
              <a:t>3)</a:t>
            </a:r>
            <a:r>
              <a:rPr lang="el-GR" dirty="0">
                <a:solidFill>
                  <a:schemeClr val="accent2">
                    <a:lumMod val="50000"/>
                  </a:schemeClr>
                </a:solidFill>
                <a:latin typeface="Arial Narrow" panose="020B0606020202030204" pitchFamily="34" charset="0"/>
              </a:rPr>
              <a:t> </a:t>
            </a:r>
          </a:p>
        </p:txBody>
      </p:sp>
      <p:sp>
        <p:nvSpPr>
          <p:cNvPr id="10" name="Up Arrow Callout 9"/>
          <p:cNvSpPr/>
          <p:nvPr/>
        </p:nvSpPr>
        <p:spPr>
          <a:xfrm>
            <a:off x="4495800" y="4521654"/>
            <a:ext cx="4648200" cy="2336346"/>
          </a:xfrm>
          <a:prstGeom prst="upArrowCallout">
            <a:avLst>
              <a:gd name="adj1" fmla="val 25000"/>
              <a:gd name="adj2" fmla="val 25000"/>
              <a:gd name="adj3" fmla="val 25000"/>
              <a:gd name="adj4" fmla="val 681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600" b="1" i="1" u="sng" dirty="0">
                <a:solidFill>
                  <a:schemeClr val="accent2">
                    <a:lumMod val="50000"/>
                  </a:schemeClr>
                </a:solidFill>
                <a:latin typeface="Arial Narrow" panose="020B0606020202030204" pitchFamily="34" charset="0"/>
              </a:rPr>
              <a:t>Αυτές οι διαταραχές συνήθως συνδέονται</a:t>
            </a:r>
            <a:r>
              <a:rPr lang="en-US" altLang="el-GR" sz="1600" b="1" i="1" u="sng" dirty="0">
                <a:solidFill>
                  <a:schemeClr val="accent2">
                    <a:lumMod val="50000"/>
                  </a:schemeClr>
                </a:solidFill>
                <a:latin typeface="Arial Narrow" panose="020B0606020202030204" pitchFamily="34" charset="0"/>
              </a:rPr>
              <a:t>:</a:t>
            </a:r>
            <a:endParaRPr lang="el-GR" altLang="el-GR" sz="1600" b="1" i="1" u="sng" dirty="0">
              <a:solidFill>
                <a:schemeClr val="accent2">
                  <a:lumMod val="50000"/>
                </a:schemeClr>
              </a:solidFill>
              <a:latin typeface="Arial Narrow" panose="020B0606020202030204" pitchFamily="34" charset="0"/>
            </a:endParaRPr>
          </a:p>
          <a:p>
            <a:pPr algn="ctr"/>
            <a:r>
              <a:rPr lang="el-GR" altLang="el-GR" sz="1600" dirty="0">
                <a:solidFill>
                  <a:schemeClr val="accent2">
                    <a:lumMod val="50000"/>
                  </a:schemeClr>
                </a:solidFill>
                <a:latin typeface="Arial Narrow" panose="020B0606020202030204" pitchFamily="34" charset="0"/>
              </a:rPr>
              <a:t>«Συνδέονται με </a:t>
            </a:r>
            <a:r>
              <a:rPr lang="el-GR" altLang="el-GR" sz="1600" b="1" dirty="0">
                <a:solidFill>
                  <a:schemeClr val="bg1"/>
                </a:solidFill>
                <a:latin typeface="Arial Narrow" panose="020B0606020202030204" pitchFamily="34" charset="0"/>
              </a:rPr>
              <a:t>σταθερή, διαχρονική</a:t>
            </a:r>
            <a:r>
              <a:rPr lang="en-US" altLang="el-GR" sz="1600" b="1" dirty="0">
                <a:solidFill>
                  <a:schemeClr val="bg1"/>
                </a:solidFill>
                <a:latin typeface="Arial Narrow" panose="020B0606020202030204" pitchFamily="34" charset="0"/>
              </a:rPr>
              <a:t>,</a:t>
            </a:r>
            <a:r>
              <a:rPr lang="el-GR" altLang="el-GR" sz="1600" b="1" dirty="0">
                <a:solidFill>
                  <a:schemeClr val="bg1"/>
                </a:solidFill>
                <a:latin typeface="Arial Narrow" panose="020B0606020202030204" pitchFamily="34" charset="0"/>
              </a:rPr>
              <a:t> διακριτή και διαφοροποιημένη παθολογική συμπεριφορα και με δυσφορία ή βλάβη </a:t>
            </a:r>
            <a:r>
              <a:rPr lang="el-GR" altLang="el-GR" sz="1600" dirty="0">
                <a:solidFill>
                  <a:schemeClr val="accent2">
                    <a:lumMod val="50000"/>
                  </a:schemeClr>
                </a:solidFill>
                <a:latin typeface="Arial Narrow" panose="020B0606020202030204" pitchFamily="34" charset="0"/>
              </a:rPr>
              <a:t>σε </a:t>
            </a:r>
            <a:r>
              <a:rPr lang="el-GR" altLang="el-GR" sz="1600" i="1" dirty="0">
                <a:solidFill>
                  <a:schemeClr val="accent2">
                    <a:lumMod val="50000"/>
                  </a:schemeClr>
                </a:solidFill>
                <a:latin typeface="Arial Narrow" panose="020B0606020202030204" pitchFamily="34" charset="0"/>
              </a:rPr>
              <a:t>προσωπικούς, οικογενειακούς, κοινωνικούς, εκπαιδευτικούς, επαγγελματικούς </a:t>
            </a:r>
            <a:r>
              <a:rPr lang="el-GR" altLang="el-GR" sz="1600" dirty="0">
                <a:solidFill>
                  <a:schemeClr val="accent2">
                    <a:lumMod val="50000"/>
                  </a:schemeClr>
                </a:solidFill>
                <a:latin typeface="Arial Narrow" panose="020B0606020202030204" pitchFamily="34" charset="0"/>
              </a:rPr>
              <a:t>ή άλλους </a:t>
            </a:r>
            <a:r>
              <a:rPr lang="el-GR" altLang="el-GR" sz="1600" i="1" dirty="0">
                <a:solidFill>
                  <a:schemeClr val="accent2">
                    <a:lumMod val="50000"/>
                  </a:schemeClr>
                </a:solidFill>
                <a:latin typeface="Arial Narrow" panose="020B0606020202030204" pitchFamily="34" charset="0"/>
              </a:rPr>
              <a:t>σημαντικούς τομείς λειτουργίας</a:t>
            </a:r>
            <a:r>
              <a:rPr lang="en-US" altLang="el-GR" sz="1600" i="1" dirty="0">
                <a:solidFill>
                  <a:schemeClr val="accent2">
                    <a:lumMod val="50000"/>
                  </a:schemeClr>
                </a:solidFill>
                <a:latin typeface="Arial Narrow" panose="020B0606020202030204" pitchFamily="34" charset="0"/>
              </a:rPr>
              <a:t>”</a:t>
            </a:r>
            <a:r>
              <a:rPr lang="en-US" altLang="el-GR" sz="1600" b="1" dirty="0">
                <a:solidFill>
                  <a:schemeClr val="accent2">
                    <a:lumMod val="50000"/>
                  </a:schemeClr>
                </a:solidFill>
                <a:latin typeface="Arial Narrow" panose="020B0606020202030204" pitchFamily="34" charset="0"/>
              </a:rPr>
              <a:t>   </a:t>
            </a:r>
            <a:endParaRPr lang="el-GR" altLang="el-GR" sz="1600" b="1" dirty="0">
              <a:solidFill>
                <a:schemeClr val="accent2">
                  <a:lumMod val="50000"/>
                </a:schemeClr>
              </a:solidFill>
              <a:latin typeface="Arial Narrow" panose="020B0606020202030204" pitchFamily="34" charset="0"/>
            </a:endParaRPr>
          </a:p>
        </p:txBody>
      </p:sp>
      <p:pic>
        <p:nvPicPr>
          <p:cNvPr id="3" name="Picture 2"/>
          <p:cNvPicPr>
            <a:picLocks noChangeAspect="1"/>
          </p:cNvPicPr>
          <p:nvPr/>
        </p:nvPicPr>
        <p:blipFill>
          <a:blip r:embed="rId2"/>
          <a:stretch>
            <a:fillRect/>
          </a:stretch>
        </p:blipFill>
        <p:spPr>
          <a:xfrm>
            <a:off x="0" y="4114800"/>
            <a:ext cx="3276600" cy="27294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a:stretch>
            <a:fillRect/>
          </a:stretch>
        </p:blipFill>
        <p:spPr>
          <a:xfrm>
            <a:off x="2688771" y="3635829"/>
            <a:ext cx="2362200" cy="1771650"/>
          </a:xfrm>
          <a:prstGeom prst="rect">
            <a:avLst/>
          </a:prstGeom>
        </p:spPr>
      </p:pic>
    </p:spTree>
    <p:extLst>
      <p:ext uri="{BB962C8B-B14F-4D97-AF65-F5344CB8AC3E}">
        <p14:creationId xmlns:p14="http://schemas.microsoft.com/office/powerpoint/2010/main" val="31923239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atic.scientificamerican.com/blogs/cache/file/6E30B8F8-A671-4C30-ABBA7F9B17CFA102_source.jpg?w=600">
            <a:extLst>
              <a:ext uri="{FF2B5EF4-FFF2-40B4-BE49-F238E27FC236}">
                <a16:creationId xmlns:a16="http://schemas.microsoft.com/office/drawing/2014/main" xmlns="" id="{5570B7FE-6505-4F6D-8D22-CE8F3E9A0F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28753"/>
            <a:ext cx="9144000" cy="601071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xmlns="" id="{664E9C2D-E673-4C20-8D5C-5CBBE3DC6DA4}"/>
              </a:ext>
            </a:extLst>
          </p:cNvPr>
          <p:cNvSpPr/>
          <p:nvPr/>
        </p:nvSpPr>
        <p:spPr>
          <a:xfrm>
            <a:off x="44042" y="0"/>
            <a:ext cx="9028652" cy="984885"/>
          </a:xfrm>
          <a:prstGeom prst="rect">
            <a:avLst/>
          </a:prstGeom>
        </p:spPr>
        <p:txBody>
          <a:bodyPr wrap="square">
            <a:spAutoFit/>
          </a:bodyPr>
          <a:lstStyle/>
          <a:p>
            <a:pPr algn="ctr"/>
            <a:endParaRPr lang="el-GR" b="1" i="0" dirty="0">
              <a:solidFill>
                <a:srgbClr val="333333"/>
              </a:solidFill>
              <a:effectLst/>
              <a:latin typeface="var(--font-heading)"/>
            </a:endParaRPr>
          </a:p>
          <a:p>
            <a:pPr algn="ctr"/>
            <a:r>
              <a:rPr lang="el-GR" sz="2000" dirty="0">
                <a:solidFill>
                  <a:srgbClr val="333333"/>
                </a:solidFill>
                <a:latin typeface="Arial Narrow" panose="020B0606020202030204" pitchFamily="34" charset="0"/>
              </a:rPr>
              <a:t> Η ΨΥΧΙΚΗ  ΑΣΘΕΝΕΙΑ </a:t>
            </a:r>
            <a:r>
              <a:rPr lang="en-US" sz="2000" dirty="0">
                <a:solidFill>
                  <a:srgbClr val="333333"/>
                </a:solidFill>
                <a:latin typeface="Arial Narrow" panose="020B0606020202030204" pitchFamily="34" charset="0"/>
              </a:rPr>
              <a:t>VS</a:t>
            </a:r>
            <a:r>
              <a:rPr lang="el-GR" sz="2000" dirty="0">
                <a:solidFill>
                  <a:srgbClr val="333333"/>
                </a:solidFill>
                <a:latin typeface="Arial Narrow" panose="020B0606020202030204" pitchFamily="34" charset="0"/>
              </a:rPr>
              <a:t> ΠΑΙΔΙΑ ΕΦΗΒΟΙ ΚΑΙ ΦΟΙΤΗΤΕΣ</a:t>
            </a:r>
            <a:r>
              <a:rPr lang="en-US" sz="2000" dirty="0">
                <a:solidFill>
                  <a:srgbClr val="333333"/>
                </a:solidFill>
                <a:latin typeface="Arial Narrow" panose="020B0606020202030204" pitchFamily="34" charset="0"/>
              </a:rPr>
              <a:t> </a:t>
            </a:r>
            <a:r>
              <a:rPr lang="el-GR" sz="2000" dirty="0">
                <a:solidFill>
                  <a:srgbClr val="333333"/>
                </a:solidFill>
                <a:latin typeface="Arial Narrow" panose="020B0606020202030204" pitchFamily="34" charset="0"/>
              </a:rPr>
              <a:t>  </a:t>
            </a:r>
            <a:endParaRPr lang="en-US" sz="2000" dirty="0">
              <a:solidFill>
                <a:srgbClr val="333333"/>
              </a:solidFill>
              <a:latin typeface="Arial Narrow" panose="020B0606020202030204" pitchFamily="34" charset="0"/>
            </a:endParaRPr>
          </a:p>
          <a:p>
            <a:endParaRPr lang="en-US" sz="2000" b="0" i="0" dirty="0">
              <a:solidFill>
                <a:srgbClr val="333333"/>
              </a:solidFill>
              <a:effectLst/>
              <a:latin typeface="Arial Narrow" panose="020B0606020202030204" pitchFamily="34" charset="0"/>
            </a:endParaRPr>
          </a:p>
        </p:txBody>
      </p:sp>
      <p:sp>
        <p:nvSpPr>
          <p:cNvPr id="2" name="Rectangle 1"/>
          <p:cNvSpPr/>
          <p:nvPr/>
        </p:nvSpPr>
        <p:spPr>
          <a:xfrm>
            <a:off x="44042" y="1066800"/>
            <a:ext cx="3003958" cy="3970318"/>
          </a:xfrm>
          <a:prstGeom prst="rect">
            <a:avLst/>
          </a:prstGeom>
          <a:ln w="12700">
            <a:solidFill>
              <a:schemeClr val="tx1"/>
            </a:solidFill>
          </a:ln>
        </p:spPr>
        <p:txBody>
          <a:bodyPr wrap="square">
            <a:spAutoFit/>
          </a:bodyPr>
          <a:lstStyle/>
          <a:p>
            <a:pPr algn="ctr"/>
            <a:r>
              <a:rPr lang="el-GR" b="1" dirty="0">
                <a:solidFill>
                  <a:srgbClr val="333333"/>
                </a:solidFill>
                <a:latin typeface="Arial Narrow" panose="020B0606020202030204" pitchFamily="34" charset="0"/>
              </a:rPr>
              <a:t>Η ψυχική ασθένεια</a:t>
            </a:r>
            <a:r>
              <a:rPr lang="en-US" b="1" dirty="0">
                <a:solidFill>
                  <a:srgbClr val="333333"/>
                </a:solidFill>
                <a:latin typeface="Arial Narrow" panose="020B0606020202030204" pitchFamily="34" charset="0"/>
              </a:rPr>
              <a:t> </a:t>
            </a:r>
            <a:r>
              <a:rPr lang="el-GR" b="1" dirty="0">
                <a:solidFill>
                  <a:srgbClr val="333333"/>
                </a:solidFill>
                <a:latin typeface="Arial Narrow" panose="020B0606020202030204" pitchFamily="34" charset="0"/>
              </a:rPr>
              <a:t>εμφανίζεται πολύ πιο συχνή από ό,τι γνωρίζαμε</a:t>
            </a:r>
            <a:r>
              <a:rPr lang="en-US" b="1" dirty="0">
                <a:solidFill>
                  <a:srgbClr val="333333"/>
                </a:solidFill>
                <a:latin typeface="Arial Narrow" panose="020B0606020202030204" pitchFamily="34" charset="0"/>
              </a:rPr>
              <a:t> </a:t>
            </a:r>
            <a:endParaRPr lang="el-GR" b="1" dirty="0">
              <a:solidFill>
                <a:srgbClr val="333333"/>
              </a:solidFill>
              <a:latin typeface="Arial Narrow" panose="020B0606020202030204" pitchFamily="34" charset="0"/>
            </a:endParaRPr>
          </a:p>
          <a:p>
            <a:pPr algn="just"/>
            <a:endParaRPr lang="el-GR" dirty="0">
              <a:solidFill>
                <a:srgbClr val="333333"/>
              </a:solidFill>
              <a:latin typeface="Arial Narrow" panose="020B0606020202030204" pitchFamily="34" charset="0"/>
            </a:endParaRPr>
          </a:p>
          <a:p>
            <a:r>
              <a:rPr lang="el-GR" b="1" dirty="0">
                <a:solidFill>
                  <a:srgbClr val="7030A0"/>
                </a:solidFill>
                <a:latin typeface="Arial Narrow" panose="020B0606020202030204" pitchFamily="34" charset="0"/>
              </a:rPr>
              <a:t>Τα</a:t>
            </a:r>
            <a:r>
              <a:rPr lang="en-US" b="1" dirty="0">
                <a:solidFill>
                  <a:srgbClr val="7030A0"/>
                </a:solidFill>
                <a:latin typeface="Arial Narrow" panose="020B0606020202030204" pitchFamily="34" charset="0"/>
              </a:rPr>
              <a:t> </a:t>
            </a:r>
            <a:r>
              <a:rPr lang="el-GR" b="1" dirty="0">
                <a:solidFill>
                  <a:srgbClr val="7030A0"/>
                </a:solidFill>
                <a:latin typeface="Arial Narrow" panose="020B0606020202030204" pitchFamily="34" charset="0"/>
              </a:rPr>
              <a:t>παγκόσμια  ερευνητικά δεδομένα δείχνουν ότι</a:t>
            </a:r>
            <a:r>
              <a:rPr lang="en-US" b="1" dirty="0">
                <a:solidFill>
                  <a:srgbClr val="7030A0"/>
                </a:solidFill>
                <a:latin typeface="Arial Narrow" panose="020B0606020202030204" pitchFamily="34" charset="0"/>
              </a:rPr>
              <a:t>:</a:t>
            </a:r>
          </a:p>
          <a:p>
            <a:pPr marL="342900" indent="-342900">
              <a:buFont typeface="Wingdings" panose="05000000000000000000" pitchFamily="2" charset="2"/>
              <a:buChar char="ü"/>
            </a:pPr>
            <a:r>
              <a:rPr lang="el-GR" i="1" dirty="0">
                <a:solidFill>
                  <a:srgbClr val="7030A0"/>
                </a:solidFill>
                <a:latin typeface="Arial Narrow" panose="020B0606020202030204" pitchFamily="34" charset="0"/>
              </a:rPr>
              <a:t>σχεδόν όλος ο πληθυσμός  </a:t>
            </a:r>
            <a:r>
              <a:rPr lang="el-GR" dirty="0">
                <a:solidFill>
                  <a:srgbClr val="333333"/>
                </a:solidFill>
                <a:latin typeface="Arial Narrow" panose="020B0606020202030204" pitchFamily="34" charset="0"/>
              </a:rPr>
              <a:t>θα αναπτύξει μια ψυχολογική διαταραχή σε κάποια ηλικιακή φάση στη ζωή του</a:t>
            </a:r>
            <a:endParaRPr lang="en-US" dirty="0">
              <a:solidFill>
                <a:srgbClr val="333333"/>
              </a:solidFill>
              <a:latin typeface="Arial Narrow" panose="020B0606020202030204" pitchFamily="34" charset="0"/>
            </a:endParaRPr>
          </a:p>
          <a:p>
            <a:pPr marL="342900" indent="-342900">
              <a:buFont typeface="Wingdings" panose="05000000000000000000" pitchFamily="2" charset="2"/>
              <a:buChar char="ü"/>
            </a:pPr>
            <a:r>
              <a:rPr lang="el-GR" dirty="0">
                <a:solidFill>
                  <a:srgbClr val="333333"/>
                </a:solidFill>
                <a:latin typeface="Arial Narrow" panose="020B0606020202030204" pitchFamily="34" charset="0"/>
              </a:rPr>
              <a:t>Αλλά</a:t>
            </a:r>
            <a:r>
              <a:rPr lang="en-US" dirty="0">
                <a:solidFill>
                  <a:srgbClr val="333333"/>
                </a:solidFill>
                <a:latin typeface="Arial Narrow" panose="020B0606020202030204" pitchFamily="34" charset="0"/>
              </a:rPr>
              <a:t>,</a:t>
            </a:r>
            <a:r>
              <a:rPr lang="el-GR" dirty="0">
                <a:solidFill>
                  <a:srgbClr val="333333"/>
                </a:solidFill>
                <a:latin typeface="Arial Narrow" panose="020B0606020202030204" pitchFamily="34" charset="0"/>
              </a:rPr>
              <a:t> για τους περισσότερους, η διαταραχή θα </a:t>
            </a:r>
            <a:r>
              <a:rPr lang="el-GR" i="1" dirty="0">
                <a:solidFill>
                  <a:srgbClr val="7030A0"/>
                </a:solidFill>
                <a:latin typeface="Arial Narrow" panose="020B0606020202030204" pitchFamily="34" charset="0"/>
              </a:rPr>
              <a:t>είναι προσωρινή και θεραπεύσιμη </a:t>
            </a:r>
            <a:endParaRPr lang="en-US" i="1" dirty="0">
              <a:solidFill>
                <a:srgbClr val="7030A0"/>
              </a:solidFill>
              <a:latin typeface="Arial Narrow" panose="020B0606020202030204" pitchFamily="34" charset="0"/>
            </a:endParaRPr>
          </a:p>
        </p:txBody>
      </p:sp>
    </p:spTree>
    <p:extLst>
      <p:ext uri="{BB962C8B-B14F-4D97-AF65-F5344CB8AC3E}">
        <p14:creationId xmlns:p14="http://schemas.microsoft.com/office/powerpoint/2010/main" val="28083541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ight Arrow Callout 9"/>
          <p:cNvSpPr/>
          <p:nvPr/>
        </p:nvSpPr>
        <p:spPr>
          <a:xfrm>
            <a:off x="0" y="3200400"/>
            <a:ext cx="4572000" cy="1600200"/>
          </a:xfrm>
          <a:prstGeom prst="rightArrowCallout">
            <a:avLst/>
          </a:prstGeom>
        </p:spPr>
        <p:style>
          <a:lnRef idx="1">
            <a:schemeClr val="accent1"/>
          </a:lnRef>
          <a:fillRef idx="2">
            <a:schemeClr val="accent1"/>
          </a:fillRef>
          <a:effectRef idx="1">
            <a:schemeClr val="accent1"/>
          </a:effectRef>
          <a:fontRef idx="minor">
            <a:schemeClr val="dk1"/>
          </a:fontRef>
        </p:style>
        <p:txBody>
          <a:bodyPr rtlCol="0" anchor="ctr"/>
          <a:lstStyle/>
          <a:p>
            <a:r>
              <a:rPr lang="el-GR" sz="1400" b="1" u="sng" dirty="0">
                <a:solidFill>
                  <a:schemeClr val="tx1"/>
                </a:solidFill>
                <a:latin typeface="Arial Narrow" panose="020B0606020202030204" pitchFamily="34" charset="0"/>
              </a:rPr>
              <a:t>ΔΙΑΤΑΡΑΧΕΣ ΣΧΕΤΙΖΟΜΕΝΕΣ ΜΕ ΣΤΡΕΣ ΚΑΙ ΤΡΑΥΜΑ </a:t>
            </a:r>
          </a:p>
          <a:p>
            <a:endParaRPr lang="el-GR" sz="1400" u="sng" dirty="0">
              <a:solidFill>
                <a:schemeClr val="tx1"/>
              </a:solidFill>
              <a:latin typeface="Arial Narrow" panose="020B0606020202030204" pitchFamily="34" charset="0"/>
            </a:endParaRPr>
          </a:p>
          <a:p>
            <a:pPr marL="285750" indent="-285750">
              <a:buFont typeface="Wingdings" panose="05000000000000000000" pitchFamily="2" charset="2"/>
              <a:buChar char="ü"/>
            </a:pPr>
            <a:r>
              <a:rPr lang="el-GR" sz="1400" i="1" dirty="0">
                <a:solidFill>
                  <a:schemeClr val="accent2">
                    <a:lumMod val="50000"/>
                  </a:schemeClr>
                </a:solidFill>
                <a:latin typeface="Arial Narrow" panose="020B0606020202030204" pitchFamily="34" charset="0"/>
              </a:rPr>
              <a:t>Πρώιμες στρεσογόνες /τραυματικές εμπειρίες ζωής (παιδικό τραύμα)</a:t>
            </a:r>
          </a:p>
          <a:p>
            <a:pPr marL="285750" indent="-285750">
              <a:buFont typeface="Wingdings" panose="05000000000000000000" pitchFamily="2" charset="2"/>
              <a:buChar char="ü"/>
            </a:pPr>
            <a:endParaRPr lang="el-GR" sz="1400" i="1" dirty="0">
              <a:solidFill>
                <a:schemeClr val="accent2">
                  <a:lumMod val="50000"/>
                </a:schemeClr>
              </a:solidFill>
              <a:latin typeface="Arial Narrow" panose="020B0606020202030204" pitchFamily="34" charset="0"/>
            </a:endParaRPr>
          </a:p>
          <a:p>
            <a:pPr marL="285750" indent="-285750">
              <a:buFont typeface="Wingdings" panose="05000000000000000000" pitchFamily="2" charset="2"/>
              <a:buChar char="ü"/>
            </a:pPr>
            <a:r>
              <a:rPr lang="el-GR" sz="1400" i="1" dirty="0" err="1">
                <a:solidFill>
                  <a:schemeClr val="accent2">
                    <a:lumMod val="50000"/>
                  </a:schemeClr>
                </a:solidFill>
                <a:latin typeface="Arial Narrow" panose="020B0606020202030204" pitchFamily="34" charset="0"/>
              </a:rPr>
              <a:t>Μετατραυματικό</a:t>
            </a:r>
            <a:r>
              <a:rPr lang="el-GR" sz="1400" i="1" dirty="0">
                <a:solidFill>
                  <a:schemeClr val="accent2">
                    <a:lumMod val="50000"/>
                  </a:schemeClr>
                </a:solidFill>
                <a:latin typeface="Arial Narrow" panose="020B0606020202030204" pitchFamily="34" charset="0"/>
              </a:rPr>
              <a:t> στρες</a:t>
            </a:r>
            <a:endParaRPr lang="en-US" sz="1400" i="1" dirty="0">
              <a:solidFill>
                <a:schemeClr val="accent2">
                  <a:lumMod val="50000"/>
                </a:schemeClr>
              </a:solidFill>
              <a:latin typeface="Arial Narrow" panose="020B0606020202030204" pitchFamily="34" charset="0"/>
            </a:endParaRPr>
          </a:p>
        </p:txBody>
      </p:sp>
      <p:sp>
        <p:nvSpPr>
          <p:cNvPr id="5" name="Title 1">
            <a:extLst>
              <a:ext uri="{FF2B5EF4-FFF2-40B4-BE49-F238E27FC236}">
                <a16:creationId xmlns:a16="http://schemas.microsoft.com/office/drawing/2014/main" xmlns="" id="{F906705D-A026-488A-92ED-75D9BBBF2944}"/>
              </a:ext>
            </a:extLst>
          </p:cNvPr>
          <p:cNvSpPr>
            <a:spLocks noGrp="1"/>
          </p:cNvSpPr>
          <p:nvPr>
            <p:ph type="title"/>
          </p:nvPr>
        </p:nvSpPr>
        <p:spPr>
          <a:xfrm>
            <a:off x="0" y="0"/>
            <a:ext cx="9144000" cy="838200"/>
          </a:xfrm>
        </p:spPr>
        <p:txBody>
          <a:bodyPr>
            <a:normAutofit fontScale="90000"/>
          </a:bodyPr>
          <a:lstStyle/>
          <a:p>
            <a:pPr algn="ctr"/>
            <a:r>
              <a:rPr lang="el-GR" sz="2000" dirty="0"/>
              <a:t/>
            </a:r>
            <a:br>
              <a:rPr lang="el-GR" sz="2000" dirty="0"/>
            </a:br>
            <a:r>
              <a:rPr lang="en-US" sz="2000" dirty="0"/>
              <a:t/>
            </a:r>
            <a:br>
              <a:rPr lang="en-US" sz="2000" dirty="0"/>
            </a:br>
            <a:r>
              <a:rPr lang="el-GR" sz="2200" dirty="0">
                <a:latin typeface="Arial Narrow" panose="020B0606020202030204" pitchFamily="34" charset="0"/>
              </a:rPr>
              <a:t>ΨΥΧΙΚΕΣ ΔΙΑΤΑΡΑΧΕΣ </a:t>
            </a:r>
            <a:r>
              <a:rPr lang="en-US" sz="2200" dirty="0">
                <a:latin typeface="Arial Narrow" panose="020B0606020202030204" pitchFamily="34" charset="0"/>
              </a:rPr>
              <a:t> </a:t>
            </a:r>
            <a:r>
              <a:rPr lang="el-GR" sz="2200" dirty="0">
                <a:latin typeface="Arial Narrow" panose="020B0606020202030204" pitchFamily="34" charset="0"/>
              </a:rPr>
              <a:t>ΣΤΑ ΠΑΙΔΙΑ</a:t>
            </a:r>
            <a:r>
              <a:rPr lang="en-US" sz="2200" dirty="0">
                <a:latin typeface="Arial Narrow" panose="020B0606020202030204" pitchFamily="34" charset="0"/>
              </a:rPr>
              <a:t> </a:t>
            </a:r>
            <a:r>
              <a:rPr lang="el-GR" sz="2200" dirty="0">
                <a:latin typeface="Arial Narrow" panose="020B0606020202030204" pitchFamily="34" charset="0"/>
              </a:rPr>
              <a:t>ΕΦΗΒΟΥΣ Και φοιτητεσ</a:t>
            </a:r>
            <a:br>
              <a:rPr lang="el-GR" sz="2200" dirty="0">
                <a:latin typeface="Arial Narrow" panose="020B0606020202030204" pitchFamily="34" charset="0"/>
              </a:rPr>
            </a:br>
            <a:endParaRPr lang="el-GR" sz="2200" dirty="0">
              <a:latin typeface="Arial Narrow" panose="020B0606020202030204" pitchFamily="34" charset="0"/>
            </a:endParaRPr>
          </a:p>
        </p:txBody>
      </p:sp>
      <p:sp>
        <p:nvSpPr>
          <p:cNvPr id="7" name="Down Arrow Callout 6"/>
          <p:cNvSpPr/>
          <p:nvPr/>
        </p:nvSpPr>
        <p:spPr>
          <a:xfrm>
            <a:off x="33867" y="1066800"/>
            <a:ext cx="9121588" cy="2819400"/>
          </a:xfrm>
          <a:prstGeom prst="downArrow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400" b="1" u="sng" dirty="0">
                <a:solidFill>
                  <a:schemeClr val="tx1"/>
                </a:solidFill>
                <a:latin typeface="Arial Narrow" panose="020B0606020202030204" pitchFamily="34" charset="0"/>
              </a:rPr>
              <a:t>ΝΕΥΡΟΑΝΑΠΤΥΞΙΑΚΕΣ ΔΙΑΤΑΡΑΧΕΣ </a:t>
            </a:r>
            <a:endParaRPr lang="el-GR" sz="1400" u="sng" dirty="0">
              <a:solidFill>
                <a:schemeClr val="tx1"/>
              </a:solidFill>
              <a:latin typeface="Arial Narrow" panose="020B0606020202030204" pitchFamily="34" charset="0"/>
            </a:endParaRPr>
          </a:p>
          <a:p>
            <a:pPr marL="285750" indent="-285750" algn="just">
              <a:buFont typeface="Wingdings" panose="05000000000000000000" pitchFamily="2" charset="2"/>
              <a:buChar char="ü"/>
            </a:pPr>
            <a:r>
              <a:rPr lang="el-GR" sz="1400" b="1" dirty="0">
                <a:solidFill>
                  <a:schemeClr val="accent2">
                    <a:lumMod val="50000"/>
                  </a:schemeClr>
                </a:solidFill>
                <a:latin typeface="Arial Narrow" panose="020B0606020202030204" pitchFamily="34" charset="0"/>
              </a:rPr>
              <a:t>Νοητική Υστέρηση: </a:t>
            </a:r>
            <a:r>
              <a:rPr lang="el-GR" sz="1400" dirty="0">
                <a:solidFill>
                  <a:schemeClr val="accent2">
                    <a:lumMod val="50000"/>
                  </a:schemeClr>
                </a:solidFill>
                <a:latin typeface="Arial Narrow" panose="020B0606020202030204" pitchFamily="34" charset="0"/>
              </a:rPr>
              <a:t>Τα παιδιά 5-15 χρ.  με ΝΥ παρουσιάζουν πιο συχνά κάποια ψυχική διαταραχή (39% </a:t>
            </a:r>
            <a:r>
              <a:rPr lang="en-US" sz="1400" dirty="0">
                <a:solidFill>
                  <a:schemeClr val="accent2">
                    <a:lumMod val="50000"/>
                  </a:schemeClr>
                </a:solidFill>
                <a:latin typeface="Arial Narrow" panose="020B0606020202030204" pitchFamily="34" charset="0"/>
              </a:rPr>
              <a:t>vs 8%</a:t>
            </a:r>
            <a:r>
              <a:rPr lang="el-GR" sz="1400" dirty="0">
                <a:solidFill>
                  <a:schemeClr val="accent2">
                    <a:lumMod val="50000"/>
                  </a:schemeClr>
                </a:solidFill>
                <a:latin typeface="Arial Narrow" panose="020B0606020202030204" pitchFamily="34" charset="0"/>
              </a:rPr>
              <a:t>). Τα Παιδία με ΝΣ παρουσιάζουν συν-νοσηρότητα με ΔΑΦ σε ποσοστό 70%) </a:t>
            </a:r>
          </a:p>
          <a:p>
            <a:pPr marL="285750" indent="-285750" algn="just">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                                 </a:t>
            </a:r>
          </a:p>
          <a:p>
            <a:pPr marL="285750" indent="-285750" algn="just">
              <a:buFont typeface="Wingdings" panose="05000000000000000000" pitchFamily="2" charset="2"/>
              <a:buChar char="ü"/>
            </a:pPr>
            <a:r>
              <a:rPr lang="el-GR" sz="1400" b="1" dirty="0">
                <a:solidFill>
                  <a:schemeClr val="accent2">
                    <a:lumMod val="50000"/>
                  </a:schemeClr>
                </a:solidFill>
                <a:latin typeface="Arial Narrow" panose="020B0606020202030204" pitchFamily="34" charset="0"/>
              </a:rPr>
              <a:t>Διαταραχές αυτιστικού φάσματος: </a:t>
            </a:r>
            <a:r>
              <a:rPr lang="el-GR" sz="1400" dirty="0">
                <a:solidFill>
                  <a:schemeClr val="accent2">
                    <a:lumMod val="50000"/>
                  </a:schemeClr>
                </a:solidFill>
                <a:latin typeface="Arial Narrow" panose="020B0606020202030204" pitchFamily="34" charset="0"/>
              </a:rPr>
              <a:t>(1 στα 59 παιδιά σε ηλικία 8 ετών)</a:t>
            </a:r>
          </a:p>
          <a:p>
            <a:pPr marL="285750" indent="-285750" algn="just">
              <a:buFont typeface="Wingdings" panose="05000000000000000000" pitchFamily="2" charset="2"/>
              <a:buChar char="ü"/>
            </a:pPr>
            <a:endParaRPr lang="el-GR" sz="1400" dirty="0">
              <a:solidFill>
                <a:schemeClr val="accent2">
                  <a:lumMod val="50000"/>
                </a:schemeClr>
              </a:solidFill>
              <a:latin typeface="Arial Narrow" panose="020B0606020202030204" pitchFamily="34" charset="0"/>
            </a:endParaRPr>
          </a:p>
          <a:p>
            <a:pPr marL="285750" indent="-285750" algn="just">
              <a:buFont typeface="Wingdings" panose="05000000000000000000" pitchFamily="2" charset="2"/>
              <a:buChar char="ü"/>
            </a:pPr>
            <a:r>
              <a:rPr lang="el-GR" sz="1400" b="1" dirty="0">
                <a:solidFill>
                  <a:schemeClr val="accent2">
                    <a:lumMod val="50000"/>
                  </a:schemeClr>
                </a:solidFill>
                <a:latin typeface="Arial Narrow" panose="020B0606020202030204" pitchFamily="34" charset="0"/>
              </a:rPr>
              <a:t>Διαταραχή ελλειμματικής προσοχής υπερκινητικότητας (ΔΕΠΥ): </a:t>
            </a:r>
            <a:r>
              <a:rPr lang="el-GR" sz="1400" dirty="0">
                <a:solidFill>
                  <a:schemeClr val="accent2">
                    <a:lumMod val="50000"/>
                  </a:schemeClr>
                </a:solidFill>
                <a:latin typeface="Arial Narrow" panose="020B0606020202030204" pitchFamily="34" charset="0"/>
              </a:rPr>
              <a:t>εμφανίζεται στο 3,1% των παιδιών 10-14 ετών και στο 2,4% των νέων 15-19 ετών </a:t>
            </a:r>
            <a:endParaRPr lang="en-US" sz="1400" dirty="0">
              <a:solidFill>
                <a:schemeClr val="accent2">
                  <a:lumMod val="50000"/>
                </a:schemeClr>
              </a:solidFill>
              <a:latin typeface="Arial Narrow" panose="020B0606020202030204" pitchFamily="34" charset="0"/>
            </a:endParaRPr>
          </a:p>
        </p:txBody>
      </p:sp>
      <p:sp>
        <p:nvSpPr>
          <p:cNvPr id="8" name="Left Arrow Callout 7"/>
          <p:cNvSpPr/>
          <p:nvPr/>
        </p:nvSpPr>
        <p:spPr>
          <a:xfrm>
            <a:off x="5562600" y="3124200"/>
            <a:ext cx="3581400" cy="1828800"/>
          </a:xfrm>
          <a:prstGeom prst="leftArrow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l-GR" sz="1400" b="1" u="sng" dirty="0">
                <a:solidFill>
                  <a:schemeClr val="tx1"/>
                </a:solidFill>
                <a:latin typeface="Arial Narrow" panose="020B0606020202030204" pitchFamily="34" charset="0"/>
              </a:rPr>
              <a:t>ΨΥΧΩΣΕΙΣ</a:t>
            </a:r>
          </a:p>
          <a:p>
            <a:pPr algn="ctr"/>
            <a:r>
              <a:rPr lang="el-GR" sz="1400" b="1" u="sng" dirty="0">
                <a:solidFill>
                  <a:schemeClr val="accent2">
                    <a:lumMod val="50000"/>
                  </a:schemeClr>
                </a:solidFill>
                <a:latin typeface="Arial Narrow" panose="020B0606020202030204" pitchFamily="34" charset="0"/>
              </a:rPr>
              <a:t>Σχιζοφρένια </a:t>
            </a:r>
          </a:p>
          <a:p>
            <a:pPr algn="ctr"/>
            <a:r>
              <a:rPr lang="el-GR" sz="1400" i="1" dirty="0">
                <a:solidFill>
                  <a:schemeClr val="accent2">
                    <a:lumMod val="50000"/>
                  </a:schemeClr>
                </a:solidFill>
                <a:latin typeface="Arial Narrow" panose="020B0606020202030204" pitchFamily="34" charset="0"/>
              </a:rPr>
              <a:t>Ενάρξη μετά το 13 έτος και επιπολασμός 0.5%. </a:t>
            </a:r>
          </a:p>
          <a:p>
            <a:pPr algn="ctr"/>
            <a:endParaRPr lang="el-GR" sz="1400" i="1" dirty="0">
              <a:solidFill>
                <a:schemeClr val="accent2">
                  <a:lumMod val="50000"/>
                </a:schemeClr>
              </a:solidFill>
              <a:latin typeface="Arial Narrow" panose="020B0606020202030204" pitchFamily="34" charset="0"/>
            </a:endParaRPr>
          </a:p>
          <a:p>
            <a:pPr algn="ctr"/>
            <a:r>
              <a:rPr lang="el-GR" sz="1400" i="1" dirty="0">
                <a:solidFill>
                  <a:schemeClr val="accent2">
                    <a:lumMod val="50000"/>
                  </a:schemeClr>
                </a:solidFill>
                <a:latin typeface="Arial Narrow" panose="020B0606020202030204" pitchFamily="34" charset="0"/>
              </a:rPr>
              <a:t>Σε παιδική ηλικία πολύ σπανία και ποσοστό 0.01% -0.04%,  εφηβική /νεανική ηλικία 0.5- 1%)</a:t>
            </a:r>
          </a:p>
        </p:txBody>
      </p:sp>
      <p:sp>
        <p:nvSpPr>
          <p:cNvPr id="9" name="Up Arrow Callout 8"/>
          <p:cNvSpPr/>
          <p:nvPr/>
        </p:nvSpPr>
        <p:spPr>
          <a:xfrm>
            <a:off x="-19921" y="4191000"/>
            <a:ext cx="9175376" cy="2667000"/>
          </a:xfrm>
          <a:prstGeom prst="upArrow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400" u="sng" dirty="0">
                <a:solidFill>
                  <a:schemeClr val="accent2">
                    <a:lumMod val="50000"/>
                  </a:schemeClr>
                </a:solidFill>
                <a:latin typeface="Arial Narrow" panose="020B0606020202030204" pitchFamily="34" charset="0"/>
              </a:rPr>
              <a:t> </a:t>
            </a:r>
          </a:p>
          <a:p>
            <a:pPr algn="ctr"/>
            <a:endParaRPr lang="el-GR" sz="1400" b="1" u="sng" dirty="0">
              <a:solidFill>
                <a:schemeClr val="accent2">
                  <a:lumMod val="50000"/>
                </a:schemeClr>
              </a:solidFill>
              <a:latin typeface="Arial Narrow" panose="020B0606020202030204" pitchFamily="34" charset="0"/>
            </a:endParaRPr>
          </a:p>
          <a:p>
            <a:pPr algn="ctr"/>
            <a:r>
              <a:rPr lang="el-GR" sz="1400" b="1" u="sng" dirty="0">
                <a:solidFill>
                  <a:schemeClr val="tx1"/>
                </a:solidFill>
                <a:latin typeface="Arial Narrow" panose="020B0606020202030204" pitchFamily="34" charset="0"/>
              </a:rPr>
              <a:t>ΔΙΑΤΑΡΑΧΕΣ ΣΥΝΑΙΣΘΗΜΑΤΟΣ ΚΑΙ ΣΥΜΠΕΡΙΦΟΡΑΣ </a:t>
            </a:r>
            <a:endParaRPr lang="el-GR" sz="1400" u="sng" dirty="0">
              <a:solidFill>
                <a:schemeClr val="tx1"/>
              </a:solidFill>
              <a:latin typeface="Arial Narrow" panose="020B0606020202030204" pitchFamily="34" charset="0"/>
            </a:endParaRPr>
          </a:p>
          <a:p>
            <a:pPr marL="285750" indent="-285750" algn="just">
              <a:buFont typeface="Wingdings" panose="05000000000000000000" pitchFamily="2" charset="2"/>
              <a:buChar char="ü"/>
            </a:pPr>
            <a:r>
              <a:rPr lang="el-GR" sz="1400" b="1" dirty="0">
                <a:solidFill>
                  <a:schemeClr val="accent2">
                    <a:lumMod val="50000"/>
                  </a:schemeClr>
                </a:solidFill>
                <a:latin typeface="Arial Narrow" panose="020B0606020202030204" pitchFamily="34" charset="0"/>
              </a:rPr>
              <a:t>Αγχώδεις διαταραχές:</a:t>
            </a:r>
            <a:r>
              <a:rPr lang="el-GR" sz="1400" dirty="0">
                <a:solidFill>
                  <a:schemeClr val="accent2">
                    <a:lumMod val="50000"/>
                  </a:schemeClr>
                </a:solidFill>
                <a:latin typeface="Arial Narrow" panose="020B0606020202030204" pitchFamily="34" charset="0"/>
              </a:rPr>
              <a:t>Υπολογίζεται ότι το 3,6% των νέων 10-14 ετών και το 4,6% των νέων 15-19 ετών εμφανίζουν αγχώδη διαταραχή</a:t>
            </a:r>
          </a:p>
          <a:p>
            <a:pPr marL="285750" indent="-285750" algn="just">
              <a:buFont typeface="Wingdings" panose="05000000000000000000" pitchFamily="2" charset="2"/>
              <a:buChar char="ü"/>
            </a:pPr>
            <a:r>
              <a:rPr lang="el-GR" sz="1400" b="1" dirty="0">
                <a:solidFill>
                  <a:schemeClr val="accent2">
                    <a:lumMod val="50000"/>
                  </a:schemeClr>
                </a:solidFill>
                <a:latin typeface="Arial Narrow" panose="020B0606020202030204" pitchFamily="34" charset="0"/>
              </a:rPr>
              <a:t>Κατάθλιψη /αυτοκτονικότητα: </a:t>
            </a:r>
            <a:r>
              <a:rPr lang="el-GR" sz="1400" dirty="0">
                <a:solidFill>
                  <a:schemeClr val="accent2">
                    <a:lumMod val="50000"/>
                  </a:schemeClr>
                </a:solidFill>
                <a:latin typeface="Arial Narrow" panose="020B0606020202030204" pitchFamily="34" charset="0"/>
              </a:rPr>
              <a:t>1,1% των εφήβων 10-14 ετών και στο 2,8% 15-19 ετών</a:t>
            </a:r>
          </a:p>
          <a:p>
            <a:pPr marL="285750" indent="-285750" algn="just">
              <a:buFont typeface="Wingdings" panose="05000000000000000000" pitchFamily="2" charset="2"/>
              <a:buChar char="ü"/>
            </a:pPr>
            <a:r>
              <a:rPr lang="el-GR" sz="1400" b="1" dirty="0">
                <a:solidFill>
                  <a:schemeClr val="accent2">
                    <a:lumMod val="50000"/>
                  </a:schemeClr>
                </a:solidFill>
                <a:latin typeface="Arial Narrow" panose="020B0606020202030204" pitchFamily="34" charset="0"/>
              </a:rPr>
              <a:t>Διαταραχή διαγωγής: </a:t>
            </a:r>
            <a:r>
              <a:rPr lang="el-GR" sz="1400" dirty="0">
                <a:solidFill>
                  <a:schemeClr val="accent2">
                    <a:lumMod val="50000"/>
                  </a:schemeClr>
                </a:solidFill>
                <a:latin typeface="Arial Narrow" panose="020B0606020202030204" pitchFamily="34" charset="0"/>
              </a:rPr>
              <a:t>(συμπτώματα καταστροφικής ή προκλητικής συμπεριφοράς) εμφανίζεται στο 3,6% των νέων 10-14 ετών και στο 2,4% των νέων 15-19 ετών</a:t>
            </a:r>
            <a:endParaRPr lang="en-US" sz="1400" dirty="0">
              <a:solidFill>
                <a:schemeClr val="accent2">
                  <a:lumMod val="50000"/>
                </a:schemeClr>
              </a:solidFill>
              <a:latin typeface="Arial Narrow" panose="020B0606020202030204" pitchFamily="34" charset="0"/>
            </a:endParaRPr>
          </a:p>
        </p:txBody>
      </p:sp>
      <p:pic>
        <p:nvPicPr>
          <p:cNvPr id="4" name="Content Placeholder 3"/>
          <p:cNvPicPr>
            <a:picLocks noGrp="1" noChangeAspect="1"/>
          </p:cNvPicPr>
          <p:nvPr>
            <p:ph idx="1"/>
          </p:nvPr>
        </p:nvPicPr>
        <p:blipFill rotWithShape="1">
          <a:blip r:embed="rId2"/>
          <a:srcRect l="10507" r="38130"/>
          <a:stretch/>
        </p:blipFill>
        <p:spPr>
          <a:xfrm>
            <a:off x="3276600" y="3048000"/>
            <a:ext cx="2895600" cy="1905000"/>
          </a:xfrm>
          <a:prstGeom prst="rect">
            <a:avLst/>
          </a:prstGeom>
        </p:spPr>
      </p:pic>
    </p:spTree>
    <p:extLst>
      <p:ext uri="{BB962C8B-B14F-4D97-AF65-F5344CB8AC3E}">
        <p14:creationId xmlns:p14="http://schemas.microsoft.com/office/powerpoint/2010/main" val="37704030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3009900" y="2864224"/>
            <a:ext cx="2895600" cy="1828800"/>
          </a:xfrm>
          <a:prstGeom prst="rect">
            <a:avLst/>
          </a:prstGeom>
        </p:spPr>
      </p:pic>
      <p:sp>
        <p:nvSpPr>
          <p:cNvPr id="4" name="Title 1">
            <a:extLst>
              <a:ext uri="{FF2B5EF4-FFF2-40B4-BE49-F238E27FC236}">
                <a16:creationId xmlns:a16="http://schemas.microsoft.com/office/drawing/2014/main" xmlns="" id="{F906705D-A026-488A-92ED-75D9BBBF2944}"/>
              </a:ext>
            </a:extLst>
          </p:cNvPr>
          <p:cNvSpPr>
            <a:spLocks noGrp="1"/>
          </p:cNvSpPr>
          <p:nvPr>
            <p:ph type="title"/>
          </p:nvPr>
        </p:nvSpPr>
        <p:spPr>
          <a:xfrm>
            <a:off x="228600" y="6927"/>
            <a:ext cx="8686800" cy="838200"/>
          </a:xfrm>
        </p:spPr>
        <p:txBody>
          <a:bodyPr>
            <a:normAutofit fontScale="90000"/>
          </a:bodyPr>
          <a:lstStyle/>
          <a:p>
            <a:pPr algn="ctr"/>
            <a:r>
              <a:rPr lang="el-GR" sz="2000" dirty="0"/>
              <a:t/>
            </a:r>
            <a:br>
              <a:rPr lang="el-GR" sz="2000" dirty="0"/>
            </a:br>
            <a:r>
              <a:rPr lang="el-GR" sz="2000" dirty="0"/>
              <a:t/>
            </a:r>
            <a:br>
              <a:rPr lang="el-GR" sz="2000" dirty="0"/>
            </a:br>
            <a:r>
              <a:rPr lang="el-GR" sz="2200" b="1" dirty="0">
                <a:latin typeface="Arial Narrow" panose="020B0606020202030204" pitchFamily="34" charset="0"/>
              </a:rPr>
              <a:t>ΨΥΧΙΚΕΣ ΔΙΑΤΑΡΑΧΕΣ </a:t>
            </a:r>
            <a:r>
              <a:rPr lang="en-US" sz="2200" b="1" dirty="0">
                <a:latin typeface="Arial Narrow" panose="020B0606020202030204" pitchFamily="34" charset="0"/>
              </a:rPr>
              <a:t> </a:t>
            </a:r>
            <a:r>
              <a:rPr lang="el-GR" sz="2200" b="1" dirty="0">
                <a:latin typeface="Arial Narrow" panose="020B0606020202030204" pitchFamily="34" charset="0"/>
              </a:rPr>
              <a:t>ΣΤΑ ΠΑΙΔΙΑ</a:t>
            </a:r>
            <a:r>
              <a:rPr lang="en-US" sz="2200" b="1" dirty="0">
                <a:latin typeface="Arial Narrow" panose="020B0606020202030204" pitchFamily="34" charset="0"/>
              </a:rPr>
              <a:t> </a:t>
            </a:r>
            <a:r>
              <a:rPr lang="el-GR" sz="2200" b="1" dirty="0">
                <a:latin typeface="Arial Narrow" panose="020B0606020202030204" pitchFamily="34" charset="0"/>
              </a:rPr>
              <a:t>ΕΦΗΒΟΥΣ Και φοιτητεσ</a:t>
            </a:r>
            <a:r>
              <a:rPr lang="el-GR" sz="2200" dirty="0">
                <a:latin typeface="Arial Narrow" panose="020B0606020202030204" pitchFamily="34" charset="0"/>
              </a:rPr>
              <a:t/>
            </a:r>
            <a:br>
              <a:rPr lang="el-GR" sz="2200" dirty="0">
                <a:latin typeface="Arial Narrow" panose="020B0606020202030204" pitchFamily="34" charset="0"/>
              </a:rPr>
            </a:br>
            <a:endParaRPr lang="el-GR" sz="2200" dirty="0">
              <a:latin typeface="Arial Narrow" panose="020B0606020202030204" pitchFamily="34" charset="0"/>
            </a:endParaRPr>
          </a:p>
        </p:txBody>
      </p:sp>
      <p:sp>
        <p:nvSpPr>
          <p:cNvPr id="6" name="Snip Diagonal Corner Rectangle 5"/>
          <p:cNvSpPr/>
          <p:nvPr/>
        </p:nvSpPr>
        <p:spPr>
          <a:xfrm>
            <a:off x="5992091" y="2102224"/>
            <a:ext cx="3124200" cy="2590800"/>
          </a:xfrm>
          <a:prstGeom prst="snip2Diag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l-GR" sz="1600" b="1" u="sng" dirty="0">
                <a:solidFill>
                  <a:schemeClr val="tx1"/>
                </a:solidFill>
                <a:latin typeface="Arial Narrow" panose="020B0606020202030204" pitchFamily="34" charset="0"/>
              </a:rPr>
              <a:t>ΙΔΕΟΨΥΧΑΝΑΓΚΑΣΤΙΚΟΥ ΦΑΣΜΑΤΟΣ</a:t>
            </a:r>
            <a:endParaRPr lang="el-GR" sz="1600" u="sng" dirty="0">
              <a:solidFill>
                <a:schemeClr val="tx1"/>
              </a:solidFill>
              <a:latin typeface="Arial Narrow" panose="020B0606020202030204" pitchFamily="34" charset="0"/>
              <a:hlinkClick r:id="rId3"/>
            </a:endParaRPr>
          </a:p>
          <a:p>
            <a:pPr marL="285750" indent="-285750">
              <a:buFont typeface="Wingdings" panose="05000000000000000000" pitchFamily="2" charset="2"/>
              <a:buChar char="ü"/>
            </a:pPr>
            <a:r>
              <a:rPr lang="el-GR" sz="1600" i="1" dirty="0">
                <a:solidFill>
                  <a:schemeClr val="accent2">
                    <a:lumMod val="50000"/>
                  </a:schemeClr>
                </a:solidFill>
                <a:latin typeface="Arial Narrow" panose="020B0606020202030204" pitchFamily="34" charset="0"/>
              </a:rPr>
              <a:t>πιο συχνά στην ηλικία 10-12 ετών, αλλά πιο συχνά στην εφηβεία με ποσοστά  1%- 4%</a:t>
            </a:r>
          </a:p>
          <a:p>
            <a:r>
              <a:rPr lang="el-GR" sz="1600" i="1" dirty="0">
                <a:solidFill>
                  <a:schemeClr val="accent2">
                    <a:lumMod val="50000"/>
                  </a:schemeClr>
                </a:solidFill>
                <a:latin typeface="Arial Narrow" panose="020B0606020202030204" pitchFamily="34" charset="0"/>
              </a:rPr>
              <a:t> </a:t>
            </a:r>
          </a:p>
          <a:p>
            <a:pPr marL="285750" indent="-285750">
              <a:buFont typeface="Wingdings" panose="05000000000000000000" pitchFamily="2" charset="2"/>
              <a:buChar char="ü"/>
            </a:pPr>
            <a:r>
              <a:rPr lang="el-GR" sz="1600" i="1" dirty="0">
                <a:solidFill>
                  <a:schemeClr val="accent2">
                    <a:lumMod val="50000"/>
                  </a:schemeClr>
                </a:solidFill>
                <a:latin typeface="Arial Narrow" panose="020B0606020202030204" pitchFamily="34" charset="0"/>
              </a:rPr>
              <a:t>Το 77% – 85% εμφανίζουν σχετική συμπτωματολογία αλλά όχι την νόσο</a:t>
            </a:r>
          </a:p>
        </p:txBody>
      </p:sp>
      <p:sp>
        <p:nvSpPr>
          <p:cNvPr id="7" name="Snip and Round Single Corner Rectangle 6"/>
          <p:cNvSpPr/>
          <p:nvPr/>
        </p:nvSpPr>
        <p:spPr>
          <a:xfrm>
            <a:off x="0" y="4800600"/>
            <a:ext cx="9144000" cy="2057400"/>
          </a:xfrm>
          <a:prstGeom prst="snip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l-GR" sz="1600" b="1" u="sng" dirty="0">
                <a:solidFill>
                  <a:schemeClr val="tx1"/>
                </a:solidFill>
                <a:latin typeface="Arial Narrow" panose="020B0606020202030204" pitchFamily="34" charset="0"/>
              </a:rPr>
              <a:t>ΨΥΧΟΚΟΙΝΩΝΙΚΑ ΘΕΜΑΤΑ</a:t>
            </a:r>
            <a:endParaRPr lang="el-GR" sz="1600" b="1" dirty="0">
              <a:solidFill>
                <a:schemeClr val="tx1"/>
              </a:solidFill>
              <a:latin typeface="Arial Narrow" panose="020B0606020202030204" pitchFamily="34" charset="0"/>
            </a:endParaRPr>
          </a:p>
          <a:p>
            <a:pPr marL="285750" indent="-285750" algn="just">
              <a:buFont typeface="Wingdings" panose="05000000000000000000" pitchFamily="2" charset="2"/>
              <a:buChar char="ü"/>
            </a:pPr>
            <a:r>
              <a:rPr lang="el-GR" sz="1600" b="1" dirty="0">
                <a:solidFill>
                  <a:schemeClr val="accent2">
                    <a:lumMod val="50000"/>
                  </a:schemeClr>
                </a:solidFill>
                <a:latin typeface="Arial Narrow" panose="020B0606020202030204" pitchFamily="34" charset="0"/>
              </a:rPr>
              <a:t>Χρήση ουσιών και εθισμοί</a:t>
            </a:r>
            <a:r>
              <a:rPr lang="en-US" sz="1600" b="1" dirty="0">
                <a:solidFill>
                  <a:schemeClr val="accent2">
                    <a:lumMod val="50000"/>
                  </a:schemeClr>
                </a:solidFill>
                <a:latin typeface="Arial Narrow" panose="020B0606020202030204" pitchFamily="34" charset="0"/>
              </a:rPr>
              <a:t>: </a:t>
            </a:r>
            <a:r>
              <a:rPr lang="el-GR" sz="1600" dirty="0">
                <a:solidFill>
                  <a:schemeClr val="accent2">
                    <a:lumMod val="50000"/>
                  </a:schemeClr>
                </a:solidFill>
                <a:latin typeface="Arial Narrow" panose="020B0606020202030204" pitchFamily="34" charset="0"/>
              </a:rPr>
              <a:t>(4,7% των ατόμων ηλικίας 15-16 ετών έχουν κάνει χρήση τουλάχιστον μία φορά) </a:t>
            </a:r>
          </a:p>
          <a:p>
            <a:pPr marL="285750" indent="-285750" algn="just">
              <a:buFont typeface="Wingdings" panose="05000000000000000000" pitchFamily="2" charset="2"/>
              <a:buChar char="ü"/>
            </a:pPr>
            <a:r>
              <a:rPr lang="el-GR" sz="1600" b="1" dirty="0">
                <a:solidFill>
                  <a:schemeClr val="accent2">
                    <a:lumMod val="50000"/>
                  </a:schemeClr>
                </a:solidFill>
                <a:latin typeface="Arial Narrow" panose="020B0606020202030204" pitchFamily="34" charset="0"/>
              </a:rPr>
              <a:t>Έντονη επεισοδιακή κατανάλωση αλκοόλ: </a:t>
            </a:r>
            <a:r>
              <a:rPr lang="el-GR" sz="1600" dirty="0">
                <a:solidFill>
                  <a:schemeClr val="accent2">
                    <a:lumMod val="50000"/>
                  </a:schemeClr>
                </a:solidFill>
                <a:latin typeface="Arial Narrow" panose="020B0606020202030204" pitchFamily="34" charset="0"/>
              </a:rPr>
              <a:t>13,6%  μεταξύ των εφήβων ηλικίας 15-19 ετών </a:t>
            </a:r>
          </a:p>
          <a:p>
            <a:pPr marL="285750" indent="-285750" algn="just">
              <a:buFont typeface="Wingdings" panose="05000000000000000000" pitchFamily="2" charset="2"/>
              <a:buChar char="ü"/>
            </a:pPr>
            <a:r>
              <a:rPr lang="el-GR" sz="1600" b="1" i="1" dirty="0">
                <a:solidFill>
                  <a:schemeClr val="accent2">
                    <a:lumMod val="50000"/>
                  </a:schemeClr>
                </a:solidFill>
                <a:latin typeface="Arial Narrow" panose="020B0606020202030204" pitchFamily="34" charset="0"/>
              </a:rPr>
              <a:t>Σεξουαλική επικίνδυνη συμπεριφορά</a:t>
            </a:r>
          </a:p>
          <a:p>
            <a:pPr marL="285750" indent="-285750" algn="just">
              <a:buFont typeface="Wingdings" panose="05000000000000000000" pitchFamily="2" charset="2"/>
              <a:buChar char="ü"/>
            </a:pPr>
            <a:r>
              <a:rPr lang="el-GR" sz="1600" b="1" i="1" dirty="0">
                <a:solidFill>
                  <a:schemeClr val="accent2">
                    <a:lumMod val="50000"/>
                  </a:schemeClr>
                </a:solidFill>
                <a:latin typeface="Arial Narrow" panose="020B0606020202030204" pitchFamily="34" charset="0"/>
              </a:rPr>
              <a:t>Διάπραξη βίας</a:t>
            </a:r>
            <a:r>
              <a:rPr lang="en-US" sz="1600" b="1" i="1" dirty="0">
                <a:solidFill>
                  <a:schemeClr val="accent2">
                    <a:lumMod val="50000"/>
                  </a:schemeClr>
                </a:solidFill>
                <a:latin typeface="Arial Narrow" panose="020B0606020202030204" pitchFamily="34" charset="0"/>
              </a:rPr>
              <a:t>: </a:t>
            </a:r>
            <a:r>
              <a:rPr lang="el-GR" sz="1600" dirty="0">
                <a:solidFill>
                  <a:schemeClr val="accent2">
                    <a:lumMod val="50000"/>
                  </a:schemeClr>
                </a:solidFill>
                <a:latin typeface="Arial Narrow" panose="020B0606020202030204" pitchFamily="34" charset="0"/>
              </a:rPr>
              <a:t>Η διαπροσωπική βία κατατάχθηκε στις κύριες αιτίες θανάτου των μεγαλύτερων εφήβων αγοριών το 2019</a:t>
            </a:r>
          </a:p>
        </p:txBody>
      </p:sp>
      <p:sp>
        <p:nvSpPr>
          <p:cNvPr id="8" name="Round Diagonal Corner Rectangle 7"/>
          <p:cNvSpPr/>
          <p:nvPr/>
        </p:nvSpPr>
        <p:spPr>
          <a:xfrm>
            <a:off x="76200" y="1066800"/>
            <a:ext cx="2895600" cy="3657600"/>
          </a:xfrm>
          <a:prstGeom prst="round2Diag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l-GR" sz="1400" b="1" u="sng" dirty="0">
                <a:solidFill>
                  <a:schemeClr val="tx1"/>
                </a:solidFill>
                <a:latin typeface="Arial Narrow" panose="020B0606020202030204" pitchFamily="34" charset="0"/>
              </a:rPr>
              <a:t>ΔΙΑΤΑΡΑΧΕΣ  ΠΡΟΣΩΠΙΚΟΤΗΤΑΣ </a:t>
            </a:r>
          </a:p>
          <a:p>
            <a:pPr marL="285750" indent="-285750">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Οριακή, </a:t>
            </a:r>
          </a:p>
          <a:p>
            <a:pPr marL="285750" indent="-285750">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Ναρκισσιστική, </a:t>
            </a:r>
          </a:p>
          <a:p>
            <a:pPr marL="285750" indent="-285750">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Αντικοινωνική,</a:t>
            </a:r>
          </a:p>
          <a:p>
            <a:pPr marL="285750" indent="-285750">
              <a:buFont typeface="Wingdings" panose="05000000000000000000" pitchFamily="2" charset="2"/>
              <a:buChar char="ü"/>
            </a:pPr>
            <a:r>
              <a:rPr lang="el-GR" sz="1400" dirty="0" err="1">
                <a:solidFill>
                  <a:schemeClr val="accent2">
                    <a:lumMod val="50000"/>
                  </a:schemeClr>
                </a:solidFill>
                <a:latin typeface="Arial Narrow" panose="020B0606020202030204" pitchFamily="34" charset="0"/>
              </a:rPr>
              <a:t>Ιστριονική</a:t>
            </a:r>
            <a:r>
              <a:rPr lang="el-GR" sz="1400" dirty="0">
                <a:solidFill>
                  <a:schemeClr val="accent2">
                    <a:lumMod val="50000"/>
                  </a:schemeClr>
                </a:solidFill>
                <a:latin typeface="Arial Narrow" panose="020B0606020202030204" pitchFamily="34" charset="0"/>
              </a:rPr>
              <a:t> (υστερική) προσωπικότητα</a:t>
            </a:r>
          </a:p>
          <a:p>
            <a:pPr marL="285750" indent="-285750">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Ιδεοψυχαναγκαστική διαταραχή προσωπικότητας,</a:t>
            </a:r>
          </a:p>
          <a:p>
            <a:pPr marL="285750" indent="-285750">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 Εξαρτητική διαταραχή προσωπικότητας</a:t>
            </a:r>
          </a:p>
          <a:p>
            <a:pPr marL="285750" indent="-285750">
              <a:buFont typeface="Wingdings" panose="05000000000000000000" pitchFamily="2" charset="2"/>
              <a:buChar char="ü"/>
            </a:pPr>
            <a:endParaRPr lang="el-GR" sz="1200" dirty="0"/>
          </a:p>
          <a:p>
            <a:pPr marL="285750" indent="-285750" algn="just">
              <a:buFont typeface="Wingdings" panose="05000000000000000000" pitchFamily="2" charset="2"/>
              <a:buChar char="ü"/>
            </a:pPr>
            <a:r>
              <a:rPr lang="el-GR" sz="1400" dirty="0">
                <a:latin typeface="Arial Narrow" panose="020B0606020202030204" pitchFamily="34" charset="0"/>
              </a:rPr>
              <a:t>Το 7,1% των παιδιών ηλικίας  </a:t>
            </a:r>
          </a:p>
          <a:p>
            <a:pPr algn="just"/>
            <a:r>
              <a:rPr lang="el-GR" sz="1400" dirty="0">
                <a:latin typeface="Arial Narrow" panose="020B0606020202030204" pitchFamily="34" charset="0"/>
              </a:rPr>
              <a:t>3-17 ετών έχουν διαγνωσθεί με διαταραχή</a:t>
            </a:r>
            <a:r>
              <a:rPr lang="en-US" sz="1400" dirty="0">
                <a:latin typeface="Arial Narrow" panose="020B0606020202030204" pitchFamily="34" charset="0"/>
              </a:rPr>
              <a:t> </a:t>
            </a:r>
            <a:r>
              <a:rPr lang="el-GR" sz="1400" dirty="0">
                <a:latin typeface="Arial Narrow" panose="020B0606020202030204" pitchFamily="34" charset="0"/>
              </a:rPr>
              <a:t>προσωπικότητας, ενώ το 9,4% έχει διαγνωσθεί με</a:t>
            </a:r>
            <a:r>
              <a:rPr lang="en-US" sz="1400" dirty="0">
                <a:latin typeface="Arial Narrow" panose="020B0606020202030204" pitchFamily="34" charset="0"/>
              </a:rPr>
              <a:t> </a:t>
            </a:r>
            <a:r>
              <a:rPr lang="el-GR" sz="1400" dirty="0">
                <a:latin typeface="Arial Narrow" panose="020B0606020202030204" pitchFamily="34" charset="0"/>
              </a:rPr>
              <a:t>διαταραχή συμπεριφοράς </a:t>
            </a:r>
            <a:r>
              <a:rPr lang="en-US" sz="1400" dirty="0">
                <a:latin typeface="Arial Narrow" panose="020B0606020202030204" pitchFamily="34" charset="0"/>
              </a:rPr>
              <a:t>CDC</a:t>
            </a:r>
            <a:endParaRPr lang="el-GR" sz="1400" dirty="0">
              <a:solidFill>
                <a:schemeClr val="accent2">
                  <a:lumMod val="50000"/>
                </a:schemeClr>
              </a:solidFill>
              <a:latin typeface="Arial Narrow" panose="020B0606020202030204" pitchFamily="34" charset="0"/>
            </a:endParaRPr>
          </a:p>
        </p:txBody>
      </p:sp>
      <p:sp>
        <p:nvSpPr>
          <p:cNvPr id="9" name="Rounded Rectangle 8"/>
          <p:cNvSpPr/>
          <p:nvPr/>
        </p:nvSpPr>
        <p:spPr>
          <a:xfrm>
            <a:off x="4419600" y="1066800"/>
            <a:ext cx="4724400" cy="762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l-GR" sz="1600" b="1" u="sng" dirty="0">
                <a:solidFill>
                  <a:schemeClr val="tx1"/>
                </a:solidFill>
                <a:latin typeface="Arial Narrow" panose="020B0606020202030204" pitchFamily="34" charset="0"/>
              </a:rPr>
              <a:t>ΔΙΑΤΑΡΑΧΕΣ ΑΛΛΗΛΟΕΠΙΔΡΑΣΕΙΣ ΣΩΜΑΤΟ</a:t>
            </a:r>
            <a:r>
              <a:rPr lang="el-GR" sz="1600" dirty="0">
                <a:solidFill>
                  <a:schemeClr val="tx1"/>
                </a:solidFill>
                <a:latin typeface="Arial Narrow" panose="020B0606020202030204" pitchFamily="34" charset="0"/>
              </a:rPr>
              <a:t>Σ-ΝΟΥ</a:t>
            </a:r>
          </a:p>
          <a:p>
            <a:pPr marL="285750" indent="-285750">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Διατροφικές Διαταραχές (ανορεξία και βουλιμία)</a:t>
            </a:r>
          </a:p>
        </p:txBody>
      </p:sp>
      <p:sp>
        <p:nvSpPr>
          <p:cNvPr id="10" name="Rounded Rectangle 9"/>
          <p:cNvSpPr/>
          <p:nvPr/>
        </p:nvSpPr>
        <p:spPr>
          <a:xfrm>
            <a:off x="3124200" y="1981200"/>
            <a:ext cx="2667000" cy="8382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600" b="1" u="sng" dirty="0">
                <a:solidFill>
                  <a:schemeClr val="tx1"/>
                </a:solidFill>
                <a:latin typeface="Arial Narrow" panose="020B0606020202030204" pitchFamily="34" charset="0"/>
              </a:rPr>
              <a:t>ΨΥΧΟΣΕΞΟΥΑΛΙΚΕΣ ΔΙΑΤΑΡΑΧΕΣ</a:t>
            </a:r>
          </a:p>
          <a:p>
            <a:pPr marL="285750" indent="-285750">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Δυσφορία φύλου</a:t>
            </a:r>
          </a:p>
        </p:txBody>
      </p:sp>
    </p:spTree>
    <p:extLst>
      <p:ext uri="{BB962C8B-B14F-4D97-AF65-F5344CB8AC3E}">
        <p14:creationId xmlns:p14="http://schemas.microsoft.com/office/powerpoint/2010/main" val="14083659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traight Connector 19"/>
          <p:cNvSpPr/>
          <p:nvPr/>
        </p:nvSpPr>
        <p:spPr>
          <a:xfrm rot="10800000">
            <a:off x="5427232" y="4110113"/>
            <a:ext cx="2620565"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Franklin Gothic Book"/>
              <a:ea typeface="+mn-ea"/>
              <a:cs typeface="+mn-cs"/>
            </a:endParaRPr>
          </a:p>
        </p:txBody>
      </p:sp>
      <p:sp>
        <p:nvSpPr>
          <p:cNvPr id="21" name="Straight Connector 20"/>
          <p:cNvSpPr/>
          <p:nvPr/>
        </p:nvSpPr>
        <p:spPr>
          <a:xfrm rot="10800000">
            <a:off x="2284783" y="4111904"/>
            <a:ext cx="3059906"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hueOff val="0"/>
                  <a:satOff val="0"/>
                  <a:lumOff val="0"/>
                  <a:alphaOff val="0"/>
                </a:prstClr>
              </a:solidFill>
              <a:effectLst/>
              <a:uLnTx/>
              <a:uFillTx/>
              <a:latin typeface="Franklin Gothic Book"/>
              <a:ea typeface="+mn-ea"/>
              <a:cs typeface="+mn-cs"/>
            </a:endParaRPr>
          </a:p>
        </p:txBody>
      </p:sp>
      <p:sp>
        <p:nvSpPr>
          <p:cNvPr id="38" name="Straight Connector 37"/>
          <p:cNvSpPr/>
          <p:nvPr/>
        </p:nvSpPr>
        <p:spPr>
          <a:xfrm rot="10800000">
            <a:off x="5269698" y="2295322"/>
            <a:ext cx="2620565"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Franklin Gothic Book"/>
              <a:ea typeface="+mn-ea"/>
              <a:cs typeface="+mn-cs"/>
            </a:endParaRPr>
          </a:p>
        </p:txBody>
      </p:sp>
      <p:sp>
        <p:nvSpPr>
          <p:cNvPr id="39" name="Straight Connector 38"/>
          <p:cNvSpPr/>
          <p:nvPr/>
        </p:nvSpPr>
        <p:spPr>
          <a:xfrm rot="10800000">
            <a:off x="2362854" y="2360790"/>
            <a:ext cx="3059906"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hueOff val="0"/>
                  <a:satOff val="0"/>
                  <a:lumOff val="0"/>
                  <a:alphaOff val="0"/>
                </a:prstClr>
              </a:solidFill>
              <a:effectLst/>
              <a:uLnTx/>
              <a:uFillTx/>
              <a:latin typeface="Franklin Gothic Book"/>
              <a:ea typeface="+mn-ea"/>
              <a:cs typeface="+mn-cs"/>
            </a:endParaRPr>
          </a:p>
        </p:txBody>
      </p:sp>
      <p:sp>
        <p:nvSpPr>
          <p:cNvPr id="41" name="Oval 40"/>
          <p:cNvSpPr/>
          <p:nvPr/>
        </p:nvSpPr>
        <p:spPr>
          <a:xfrm>
            <a:off x="6339424" y="3566984"/>
            <a:ext cx="1882288" cy="1212832"/>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noFill/>
                </a:ln>
                <a:solidFill>
                  <a:srgbClr val="000000"/>
                </a:solidFill>
                <a:effectLst/>
                <a:uLnTx/>
                <a:uFillTx/>
                <a:latin typeface="Times New Roman"/>
                <a:ea typeface="+mn-ea"/>
                <a:cs typeface="Times New Roman"/>
              </a:rPr>
              <a:t>Διαταραχές ύπνου</a:t>
            </a: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Times New Roman"/>
              <a:ea typeface="+mn-ea"/>
              <a:cs typeface="Times New Roman"/>
            </a:endParaRPr>
          </a:p>
        </p:txBody>
      </p:sp>
      <p:grpSp>
        <p:nvGrpSpPr>
          <p:cNvPr id="13327" name="Group 41"/>
          <p:cNvGrpSpPr>
            <a:grpSpLocks/>
          </p:cNvGrpSpPr>
          <p:nvPr/>
        </p:nvGrpSpPr>
        <p:grpSpPr bwMode="auto">
          <a:xfrm>
            <a:off x="672711" y="1352267"/>
            <a:ext cx="8089508" cy="3829333"/>
            <a:chOff x="-573319" y="1339690"/>
            <a:chExt cx="10637905" cy="4121309"/>
          </a:xfrm>
        </p:grpSpPr>
        <p:sp>
          <p:nvSpPr>
            <p:cNvPr id="46" name="Oval 45"/>
            <p:cNvSpPr/>
            <p:nvPr/>
          </p:nvSpPr>
          <p:spPr>
            <a:xfrm>
              <a:off x="2212586" y="1339690"/>
              <a:ext cx="4659090" cy="4064000"/>
            </a:xfrm>
            <a:prstGeom prst="ellipse">
              <a:avLst/>
            </a:prstGeom>
            <a:solidFill>
              <a:srgbClr val="FFC000"/>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2800" b="0" i="0" u="none" strike="noStrike" kern="1200" cap="all" spc="0" normalizeH="0" baseline="0" noProof="0" dirty="0">
                <a:ln>
                  <a:noFill/>
                </a:ln>
                <a:solidFill>
                  <a:srgbClr val="4E3B30"/>
                </a:solidFill>
                <a:effectLst/>
                <a:uLnTx/>
                <a:uFillTx/>
                <a:latin typeface="Arial Narrow"/>
                <a:ea typeface="+mn-ea"/>
                <a:cs typeface="Times New Roman"/>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2800" b="0" i="0" u="none" strike="noStrike" kern="1200" cap="all" spc="0" normalizeH="0" baseline="0" noProof="0" dirty="0">
                <a:ln>
                  <a:noFill/>
                </a:ln>
                <a:solidFill>
                  <a:srgbClr val="4E3B30"/>
                </a:solidFill>
                <a:effectLst/>
                <a:uLnTx/>
                <a:uFillTx/>
                <a:latin typeface="Arial Narrow"/>
                <a:ea typeface="+mn-ea"/>
                <a:cs typeface="Times New Roman"/>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2800" b="1" i="0" u="none" strike="noStrike" kern="1200" cap="all" spc="0" normalizeH="0" baseline="0" noProof="0">
                  <a:ln>
                    <a:noFill/>
                  </a:ln>
                  <a:solidFill>
                    <a:srgbClr val="4E3B30"/>
                  </a:solidFill>
                  <a:effectLst/>
                  <a:uLnTx/>
                  <a:uFillTx/>
                  <a:latin typeface="Arial Narrow"/>
                  <a:ea typeface="+mn-ea"/>
                  <a:cs typeface="Times New Roman"/>
                </a:rPr>
                <a:t>παιδια</a:t>
              </a:r>
              <a:endParaRPr kumimoji="0" lang="el-GR" sz="1800" b="1" i="0" u="none" strike="noStrike" kern="1200" cap="none" spc="0" normalizeH="0" baseline="0" noProof="0">
                <a:ln>
                  <a:noFill/>
                </a:ln>
                <a:solidFill>
                  <a:prstClr val="white">
                    <a:hueOff val="0"/>
                    <a:satOff val="0"/>
                    <a:lumOff val="0"/>
                    <a:alphaOff val="0"/>
                  </a:prstClr>
                </a:solidFill>
                <a:effectLst/>
                <a:uLnTx/>
                <a:uFillTx/>
                <a:latin typeface="Franklin Gothic Book"/>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Times New Roman"/>
                <a:ea typeface="+mn-ea"/>
                <a:cs typeface="Times New Roman"/>
              </a:endParaRPr>
            </a:p>
          </p:txBody>
        </p:sp>
        <p:sp>
          <p:nvSpPr>
            <p:cNvPr id="47" name="Freeform: Shape 46"/>
            <p:cNvSpPr/>
            <p:nvPr/>
          </p:nvSpPr>
          <p:spPr>
            <a:xfrm>
              <a:off x="3396284" y="3554983"/>
              <a:ext cx="2600960" cy="1341120"/>
            </a:xfrm>
            <a:custGeom>
              <a:avLst/>
              <a:gdLst>
                <a:gd name="connsiteX0" fmla="*/ 0 w 2600960"/>
                <a:gd name="connsiteY0" fmla="*/ 0 h 1341120"/>
                <a:gd name="connsiteX1" fmla="*/ 2600960 w 2600960"/>
                <a:gd name="connsiteY1" fmla="*/ 0 h 1341120"/>
                <a:gd name="connsiteX2" fmla="*/ 2600960 w 2600960"/>
                <a:gd name="connsiteY2" fmla="*/ 1341120 h 1341120"/>
                <a:gd name="connsiteX3" fmla="*/ 0 w 2600960"/>
                <a:gd name="connsiteY3" fmla="*/ 1341120 h 1341120"/>
                <a:gd name="connsiteX4" fmla="*/ 0 w 2600960"/>
                <a:gd name="connsiteY4" fmla="*/ 0 h 1341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960" h="1341120">
                  <a:moveTo>
                    <a:pt x="0" y="0"/>
                  </a:moveTo>
                  <a:lnTo>
                    <a:pt x="2600960" y="0"/>
                  </a:lnTo>
                  <a:lnTo>
                    <a:pt x="2600960" y="1341120"/>
                  </a:lnTo>
                  <a:lnTo>
                    <a:pt x="0" y="1341120"/>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0" tIns="0" rIns="0" bIns="0" spcCol="1270" anchor="b"/>
            <a:lstStyle/>
            <a:p>
              <a:pPr marL="0" marR="0" lvl="0" indent="0" algn="ctr" defTabSz="2889250" rtl="0" eaLnBrk="1" fontAlgn="auto" latinLnBrk="0" hangingPunct="1">
                <a:lnSpc>
                  <a:spcPct val="90000"/>
                </a:lnSpc>
                <a:spcBef>
                  <a:spcPts val="0"/>
                </a:spcBef>
                <a:spcAft>
                  <a:spcPct val="35000"/>
                </a:spcAft>
                <a:buClrTx/>
                <a:buSzTx/>
                <a:buFontTx/>
                <a:buNone/>
                <a:tabLst/>
                <a:defRPr/>
              </a:pPr>
              <a:endParaRPr kumimoji="0" lang="el-GR" sz="6500" b="0" i="0" u="none" strike="noStrike" kern="1200" cap="none" spc="0" normalizeH="0" baseline="0" noProof="0">
                <a:ln>
                  <a:noFill/>
                </a:ln>
                <a:solidFill>
                  <a:prstClr val="white"/>
                </a:solidFill>
                <a:effectLst/>
                <a:uLnTx/>
                <a:uFillTx/>
                <a:latin typeface="Times New Roman"/>
                <a:ea typeface="+mn-ea"/>
                <a:cs typeface="Times New Roman"/>
              </a:endParaRPr>
            </a:p>
          </p:txBody>
        </p:sp>
        <p:sp>
          <p:nvSpPr>
            <p:cNvPr id="48" name="Oval 47"/>
            <p:cNvSpPr/>
            <p:nvPr/>
          </p:nvSpPr>
          <p:spPr>
            <a:xfrm>
              <a:off x="-466613" y="1702648"/>
              <a:ext cx="2467356" cy="1130052"/>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000000"/>
                  </a:solidFill>
                  <a:effectLst/>
                  <a:uLnTx/>
                  <a:uFillTx/>
                  <a:latin typeface="Times New Roman"/>
                  <a:ea typeface="+mn-ea"/>
                  <a:cs typeface="Times New Roman"/>
                </a:rPr>
                <a:t>Αγχώδεις</a:t>
              </a:r>
              <a:r>
                <a:rPr kumimoji="0" lang="en-US" sz="1800" b="1" i="0" u="none" strike="noStrike" kern="1200" cap="none" spc="0" normalizeH="0" baseline="0" noProof="0" dirty="0">
                  <a:ln>
                    <a:noFill/>
                  </a:ln>
                  <a:solidFill>
                    <a:srgbClr val="000000"/>
                  </a:solidFill>
                  <a:effectLst/>
                  <a:uLnTx/>
                  <a:uFillTx/>
                  <a:latin typeface="Times New Roman"/>
                  <a:ea typeface="+mn-ea"/>
                  <a:cs typeface="Times New Roman"/>
                </a:rPr>
                <a:t> </a:t>
              </a:r>
              <a:r>
                <a:rPr kumimoji="0" lang="en-US" sz="1800" b="1" i="0" u="none" strike="noStrike" kern="1200" cap="none" spc="0" normalizeH="0" baseline="0" noProof="0" dirty="0" err="1">
                  <a:ln>
                    <a:noFill/>
                  </a:ln>
                  <a:solidFill>
                    <a:srgbClr val="000000"/>
                  </a:solidFill>
                  <a:effectLst/>
                  <a:uLnTx/>
                  <a:uFillTx/>
                  <a:latin typeface="Times New Roman"/>
                  <a:ea typeface="+mn-ea"/>
                  <a:cs typeface="Times New Roman"/>
                </a:rPr>
                <a:t>δι</a:t>
              </a:r>
              <a:r>
                <a:rPr kumimoji="0" lang="en-US" sz="1800" b="1" i="0" u="none" strike="noStrike" kern="1200" cap="none" spc="0" normalizeH="0" baseline="0" noProof="0" dirty="0">
                  <a:ln>
                    <a:noFill/>
                  </a:ln>
                  <a:solidFill>
                    <a:srgbClr val="000000"/>
                  </a:solidFill>
                  <a:effectLst/>
                  <a:uLnTx/>
                  <a:uFillTx/>
                  <a:latin typeface="Times New Roman"/>
                  <a:ea typeface="+mn-ea"/>
                  <a:cs typeface="Times New Roman"/>
                </a:rPr>
                <a:t>αταρα</a:t>
              </a:r>
              <a:r>
                <a:rPr kumimoji="0" lang="en-US" sz="1800" b="1" i="0" u="none" strike="noStrike" kern="1200" cap="none" spc="0" normalizeH="0" baseline="0" noProof="0" dirty="0" err="1">
                  <a:ln>
                    <a:noFill/>
                  </a:ln>
                  <a:solidFill>
                    <a:srgbClr val="000000"/>
                  </a:solidFill>
                  <a:effectLst/>
                  <a:uLnTx/>
                  <a:uFillTx/>
                  <a:latin typeface="Times New Roman"/>
                  <a:ea typeface="+mn-ea"/>
                  <a:cs typeface="Times New Roman"/>
                </a:rPr>
                <a:t>χές</a:t>
              </a:r>
            </a:p>
          </p:txBody>
        </p:sp>
        <p:sp>
          <p:nvSpPr>
            <p:cNvPr id="50" name="Oval 49"/>
            <p:cNvSpPr/>
            <p:nvPr/>
          </p:nvSpPr>
          <p:spPr>
            <a:xfrm>
              <a:off x="-573319" y="3577156"/>
              <a:ext cx="2516033" cy="1009066"/>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noFill/>
                  </a:ln>
                  <a:solidFill>
                    <a:srgbClr val="000000"/>
                  </a:solidFill>
                  <a:effectLst/>
                  <a:uLnTx/>
                  <a:uFillTx/>
                  <a:latin typeface="Times New Roman"/>
                  <a:ea typeface="+mn-ea"/>
                  <a:cs typeface="Times New Roman"/>
                </a:rPr>
                <a:t>Διαταραχές διάθεσης</a:t>
              </a: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Times New Roman"/>
                <a:ea typeface="+mn-ea"/>
                <a:cs typeface="Times New Roman"/>
              </a:endParaRPr>
            </a:p>
          </p:txBody>
        </p:sp>
        <p:sp>
          <p:nvSpPr>
            <p:cNvPr id="51" name="Freeform: Shape 50"/>
            <p:cNvSpPr/>
            <p:nvPr/>
          </p:nvSpPr>
          <p:spPr>
            <a:xfrm>
              <a:off x="8800749" y="2819399"/>
              <a:ext cx="200410" cy="1219200"/>
            </a:xfrm>
            <a:custGeom>
              <a:avLst/>
              <a:gdLst>
                <a:gd name="connsiteX0" fmla="*/ 0 w 199136"/>
                <a:gd name="connsiteY0" fmla="*/ 0 h 1219200"/>
                <a:gd name="connsiteX1" fmla="*/ 199136 w 199136"/>
                <a:gd name="connsiteY1" fmla="*/ 0 h 1219200"/>
                <a:gd name="connsiteX2" fmla="*/ 199136 w 199136"/>
                <a:gd name="connsiteY2" fmla="*/ 1219200 h 1219200"/>
                <a:gd name="connsiteX3" fmla="*/ 0 w 199136"/>
                <a:gd name="connsiteY3" fmla="*/ 1219200 h 1219200"/>
                <a:gd name="connsiteX4" fmla="*/ 0 w 199136"/>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36" h="1219200">
                  <a:moveTo>
                    <a:pt x="0" y="0"/>
                  </a:moveTo>
                  <a:lnTo>
                    <a:pt x="199136" y="0"/>
                  </a:lnTo>
                  <a:lnTo>
                    <a:pt x="199136" y="1219200"/>
                  </a:lnTo>
                  <a:lnTo>
                    <a:pt x="0" y="1219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9050" tIns="0" rIns="19050" bIns="0" spcCol="1270" anchor="ctr"/>
            <a:lstStyle/>
            <a:p>
              <a:pPr marL="0" marR="0" lvl="0" indent="0" algn="l" defTabSz="222250" rtl="0" eaLnBrk="1" fontAlgn="auto" latinLnBrk="0" hangingPunct="1">
                <a:lnSpc>
                  <a:spcPct val="90000"/>
                </a:lnSpc>
                <a:spcBef>
                  <a:spcPts val="0"/>
                </a:spcBef>
                <a:spcAft>
                  <a:spcPct val="35000"/>
                </a:spcAft>
                <a:buClrTx/>
                <a:buSzTx/>
                <a:buFontTx/>
                <a:buNone/>
                <a:tabLst/>
                <a:defRPr/>
              </a:pPr>
              <a:endParaRPr kumimoji="0" lang="el-GR" sz="5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52" name="Oval 51"/>
            <p:cNvSpPr/>
            <p:nvPr/>
          </p:nvSpPr>
          <p:spPr>
            <a:xfrm>
              <a:off x="7019446" y="1930326"/>
              <a:ext cx="3045140" cy="792567"/>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noFill/>
                  </a:ln>
                  <a:solidFill>
                    <a:srgbClr val="000000"/>
                  </a:solidFill>
                  <a:effectLst/>
                  <a:uLnTx/>
                  <a:uFillTx/>
                  <a:latin typeface="Times New Roman"/>
                  <a:ea typeface="+mn-ea"/>
                  <a:cs typeface="Times New Roman"/>
                </a:rPr>
                <a:t>Διαταραχές συμπεριφοράς</a:t>
              </a: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Times New Roman"/>
                <a:ea typeface="+mn-ea"/>
                <a:cs typeface="Times New Roman"/>
              </a:endParaRPr>
            </a:p>
          </p:txBody>
        </p:sp>
        <p:sp>
          <p:nvSpPr>
            <p:cNvPr id="53" name="Freeform: Shape 52"/>
            <p:cNvSpPr/>
            <p:nvPr/>
          </p:nvSpPr>
          <p:spPr>
            <a:xfrm>
              <a:off x="9386321" y="4241799"/>
              <a:ext cx="140913" cy="1219200"/>
            </a:xfrm>
            <a:custGeom>
              <a:avLst/>
              <a:gdLst>
                <a:gd name="connsiteX0" fmla="*/ 0 w 140614"/>
                <a:gd name="connsiteY0" fmla="*/ 0 h 1219200"/>
                <a:gd name="connsiteX1" fmla="*/ 140614 w 140614"/>
                <a:gd name="connsiteY1" fmla="*/ 0 h 1219200"/>
                <a:gd name="connsiteX2" fmla="*/ 140614 w 140614"/>
                <a:gd name="connsiteY2" fmla="*/ 1219200 h 1219200"/>
                <a:gd name="connsiteX3" fmla="*/ 0 w 140614"/>
                <a:gd name="connsiteY3" fmla="*/ 1219200 h 1219200"/>
                <a:gd name="connsiteX4" fmla="*/ 0 w 140614"/>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14" h="1219200">
                  <a:moveTo>
                    <a:pt x="0" y="0"/>
                  </a:moveTo>
                  <a:lnTo>
                    <a:pt x="140614" y="0"/>
                  </a:lnTo>
                  <a:lnTo>
                    <a:pt x="140614" y="1219200"/>
                  </a:lnTo>
                  <a:lnTo>
                    <a:pt x="0" y="1219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9050" tIns="0" rIns="19050" bIns="0" spcCol="1270" anchor="ctr"/>
            <a:lstStyle/>
            <a:p>
              <a:pPr marL="0" marR="0" lvl="0" indent="0" algn="l" defTabSz="222250" rtl="0" eaLnBrk="1" fontAlgn="auto" latinLnBrk="0" hangingPunct="1">
                <a:lnSpc>
                  <a:spcPct val="90000"/>
                </a:lnSpc>
                <a:spcBef>
                  <a:spcPts val="0"/>
                </a:spcBef>
                <a:spcAft>
                  <a:spcPct val="35000"/>
                </a:spcAft>
                <a:buClrTx/>
                <a:buSzTx/>
                <a:buFontTx/>
                <a:buNone/>
                <a:tabLst/>
                <a:defRPr/>
              </a:pPr>
              <a:endParaRPr kumimoji="0" lang="el-GR" sz="5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grpSp>
      <p:sp>
        <p:nvSpPr>
          <p:cNvPr id="3" name="TextBox 2">
            <a:extLst>
              <a:ext uri="{FF2B5EF4-FFF2-40B4-BE49-F238E27FC236}">
                <a16:creationId xmlns:a16="http://schemas.microsoft.com/office/drawing/2014/main" xmlns="" id="{31E08859-866B-4D0E-443B-3EC690F188E2}"/>
              </a:ext>
            </a:extLst>
          </p:cNvPr>
          <p:cNvSpPr txBox="1"/>
          <p:nvPr/>
        </p:nvSpPr>
        <p:spPr>
          <a:xfrm>
            <a:off x="3200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Franklin Gothic Book"/>
                <a:ea typeface="+mn-ea"/>
                <a:cs typeface="+mn-cs"/>
              </a:rPr>
              <a:t>:</a:t>
            </a:r>
          </a:p>
        </p:txBody>
      </p:sp>
      <p:sp>
        <p:nvSpPr>
          <p:cNvPr id="2" name="TextBox 1">
            <a:extLst>
              <a:ext uri="{FF2B5EF4-FFF2-40B4-BE49-F238E27FC236}">
                <a16:creationId xmlns:a16="http://schemas.microsoft.com/office/drawing/2014/main" xmlns="" id="{9A0F88B2-F07D-0EC7-0E29-CCA77495EA6F}"/>
              </a:ext>
            </a:extLst>
          </p:cNvPr>
          <p:cNvSpPr txBox="1"/>
          <p:nvPr/>
        </p:nvSpPr>
        <p:spPr>
          <a:xfrm>
            <a:off x="532262" y="191069"/>
            <a:ext cx="735614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2800" b="0" i="0" u="none" strike="noStrike" kern="1200" cap="all" spc="0" normalizeH="0" baseline="0" noProof="0" dirty="0" err="1">
                <a:ln>
                  <a:noFill/>
                </a:ln>
                <a:solidFill>
                  <a:srgbClr val="4E3B30"/>
                </a:solidFill>
                <a:effectLst/>
                <a:uLnTx/>
                <a:uFillTx/>
                <a:latin typeface="Arial Narrow"/>
                <a:ea typeface="+mn-ea"/>
                <a:cs typeface="+mn-cs"/>
              </a:rPr>
              <a:t>Ψυχοπαθολογια</a:t>
            </a:r>
            <a:r>
              <a:rPr kumimoji="0" lang="el-GR" sz="2800" b="0" i="0" u="none" strike="noStrike" kern="1200" cap="all" spc="0" normalizeH="0" baseline="0" noProof="0" dirty="0">
                <a:ln>
                  <a:noFill/>
                </a:ln>
                <a:solidFill>
                  <a:srgbClr val="4E3B30"/>
                </a:solidFill>
                <a:effectLst/>
                <a:uLnTx/>
                <a:uFillTx/>
                <a:latin typeface="Arial Narrow"/>
                <a:ea typeface="+mn-ea"/>
                <a:cs typeface="+mn-cs"/>
              </a:rPr>
              <a:t> </a:t>
            </a:r>
            <a:r>
              <a:rPr kumimoji="0" lang="el-GR" sz="2800" b="0" i="0" u="none" strike="noStrike" kern="1200" cap="all" spc="0" normalizeH="0" baseline="0" noProof="0" dirty="0" err="1">
                <a:ln>
                  <a:noFill/>
                </a:ln>
                <a:solidFill>
                  <a:srgbClr val="4E3B30"/>
                </a:solidFill>
                <a:effectLst/>
                <a:uLnTx/>
                <a:uFillTx/>
                <a:latin typeface="Arial Narrow"/>
                <a:ea typeface="+mn-ea"/>
                <a:cs typeface="+mn-cs"/>
              </a:rPr>
              <a:t>παιδιων</a:t>
            </a:r>
            <a:r>
              <a:rPr kumimoji="0" lang="el-GR" sz="2800" b="0" i="0" u="none" strike="noStrike" kern="1200" cap="all" spc="0" normalizeH="0" baseline="0" noProof="0" dirty="0">
                <a:ln>
                  <a:noFill/>
                </a:ln>
                <a:solidFill>
                  <a:srgbClr val="4E3B30"/>
                </a:solidFill>
                <a:effectLst/>
                <a:uLnTx/>
                <a:uFillTx/>
                <a:latin typeface="Arial Narrow"/>
                <a:ea typeface="+mn-ea"/>
                <a:cs typeface="+mn-cs"/>
              </a:rPr>
              <a:t> </a:t>
            </a:r>
            <a:r>
              <a:rPr kumimoji="0" lang="el-GR" sz="2800" b="0" i="0" u="none" strike="noStrike" kern="1200" cap="all" spc="0" normalizeH="0" baseline="0" noProof="0" dirty="0" err="1">
                <a:ln>
                  <a:noFill/>
                </a:ln>
                <a:solidFill>
                  <a:srgbClr val="4E3B30"/>
                </a:solidFill>
                <a:effectLst/>
                <a:uLnTx/>
                <a:uFillTx/>
                <a:latin typeface="Arial Narrow"/>
                <a:ea typeface="+mn-ea"/>
                <a:cs typeface="+mn-cs"/>
              </a:rPr>
              <a:t>μετα</a:t>
            </a:r>
            <a:r>
              <a:rPr kumimoji="0" lang="el-GR" sz="2800" b="0" i="0" u="none" strike="noStrike" kern="1200" cap="all" spc="0" normalizeH="0" baseline="0" noProof="0" dirty="0">
                <a:ln>
                  <a:noFill/>
                </a:ln>
                <a:solidFill>
                  <a:srgbClr val="4E3B30"/>
                </a:solidFill>
                <a:effectLst/>
                <a:uLnTx/>
                <a:uFillTx/>
                <a:latin typeface="Arial Narrow"/>
                <a:ea typeface="+mn-ea"/>
                <a:cs typeface="+mn-cs"/>
              </a:rPr>
              <a:t> την </a:t>
            </a:r>
            <a:r>
              <a:rPr kumimoji="0" lang="el-GR" sz="2800" b="0" i="0" u="none" strike="noStrike" kern="1200" cap="all" spc="0" normalizeH="0" baseline="0" noProof="0" dirty="0" err="1">
                <a:ln>
                  <a:noFill/>
                </a:ln>
                <a:solidFill>
                  <a:srgbClr val="4E3B30"/>
                </a:solidFill>
                <a:effectLst/>
                <a:uLnTx/>
                <a:uFillTx/>
                <a:latin typeface="Arial Narrow"/>
                <a:ea typeface="+mn-ea"/>
                <a:cs typeface="+mn-cs"/>
              </a:rPr>
              <a:t>πανδημια</a:t>
            </a:r>
            <a:endParaRPr kumimoji="0" lang="el-GR" sz="1800" b="0" i="0" u="none" strike="noStrike" kern="1200" cap="none" spc="0" normalizeH="0" baseline="0" noProof="0" dirty="0" err="1">
              <a:ln>
                <a:noFill/>
              </a:ln>
              <a:solidFill>
                <a:prstClr val="black"/>
              </a:solidFill>
              <a:effectLst/>
              <a:uLnTx/>
              <a:uFillTx/>
              <a:latin typeface="Franklin Gothic Book"/>
              <a:ea typeface="+mn-ea"/>
              <a:cs typeface="+mn-cs"/>
            </a:endParaRPr>
          </a:p>
        </p:txBody>
      </p:sp>
    </p:spTree>
    <p:extLst>
      <p:ext uri="{BB962C8B-B14F-4D97-AF65-F5344CB8AC3E}">
        <p14:creationId xmlns:p14="http://schemas.microsoft.com/office/powerpoint/2010/main" val="3259431507"/>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traight Connector 43">
            <a:extLst>
              <a:ext uri="{FF2B5EF4-FFF2-40B4-BE49-F238E27FC236}">
                <a16:creationId xmlns:a16="http://schemas.microsoft.com/office/drawing/2014/main" xmlns="" id="{F7193B24-8D42-FF71-CA30-425392E4AB96}"/>
              </a:ext>
            </a:extLst>
          </p:cNvPr>
          <p:cNvSpPr/>
          <p:nvPr/>
        </p:nvSpPr>
        <p:spPr bwMode="auto">
          <a:xfrm>
            <a:off x="4572264" y="4721481"/>
            <a:ext cx="2657476"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2" name="Τίτλος 1">
            <a:extLst>
              <a:ext uri="{FF2B5EF4-FFF2-40B4-BE49-F238E27FC236}">
                <a16:creationId xmlns:a16="http://schemas.microsoft.com/office/drawing/2014/main" xmlns="" id="{D100292D-826B-D988-E7FC-AB54160137C1}"/>
              </a:ext>
            </a:extLst>
          </p:cNvPr>
          <p:cNvSpPr>
            <a:spLocks noGrp="1"/>
          </p:cNvSpPr>
          <p:nvPr>
            <p:ph type="title"/>
          </p:nvPr>
        </p:nvSpPr>
        <p:spPr/>
        <p:txBody>
          <a:bodyPr vert="horz" lIns="91440" tIns="45720" rIns="91440" bIns="45720" anchor="ctr">
            <a:normAutofit/>
          </a:bodyPr>
          <a:lstStyle/>
          <a:p>
            <a:pPr algn="ctr"/>
            <a:r>
              <a:rPr lang="el-GR" sz="2800" dirty="0" err="1">
                <a:latin typeface="Arial Narrow"/>
              </a:rPr>
              <a:t>ψυχοπαθολογια</a:t>
            </a:r>
            <a:r>
              <a:rPr lang="el-GR" sz="2800" dirty="0">
                <a:latin typeface="Arial Narrow"/>
              </a:rPr>
              <a:t> </a:t>
            </a:r>
            <a:r>
              <a:rPr lang="el-GR" sz="2800" dirty="0" err="1">
                <a:latin typeface="Arial Narrow"/>
              </a:rPr>
              <a:t>εφηβων</a:t>
            </a:r>
            <a:r>
              <a:rPr lang="el-GR" sz="2800" dirty="0">
                <a:latin typeface="Arial Narrow"/>
              </a:rPr>
              <a:t> </a:t>
            </a:r>
            <a:r>
              <a:rPr lang="el-GR" sz="2800" dirty="0" err="1">
                <a:latin typeface="Arial Narrow"/>
              </a:rPr>
              <a:t>μετΑ</a:t>
            </a:r>
            <a:r>
              <a:rPr lang="el-GR" sz="2800" dirty="0">
                <a:latin typeface="Arial Narrow"/>
              </a:rPr>
              <a:t> ΤΗΝ ΠΑΝΔΗΜΙΑ</a:t>
            </a:r>
            <a:endParaRPr lang="el-GR" dirty="0"/>
          </a:p>
        </p:txBody>
      </p:sp>
      <p:sp>
        <p:nvSpPr>
          <p:cNvPr id="5" name="Straight Connector 42">
            <a:extLst>
              <a:ext uri="{FF2B5EF4-FFF2-40B4-BE49-F238E27FC236}">
                <a16:creationId xmlns:a16="http://schemas.microsoft.com/office/drawing/2014/main" xmlns="" id="{08BCE8F5-EB30-F61F-FE14-36DD1D15F1AF}"/>
              </a:ext>
            </a:extLst>
          </p:cNvPr>
          <p:cNvSpPr/>
          <p:nvPr/>
        </p:nvSpPr>
        <p:spPr bwMode="auto">
          <a:xfrm>
            <a:off x="1789585" y="4851241"/>
            <a:ext cx="3102770"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hueOff val="0"/>
                  <a:satOff val="0"/>
                  <a:lumOff val="0"/>
                  <a:alphaOff val="0"/>
                </a:prstClr>
              </a:solidFill>
              <a:effectLst/>
              <a:uLnTx/>
              <a:uFillTx/>
              <a:latin typeface="Times New Roman"/>
              <a:ea typeface="+mn-ea"/>
              <a:cs typeface="Times New Roman"/>
            </a:endParaRPr>
          </a:p>
        </p:txBody>
      </p:sp>
      <p:sp>
        <p:nvSpPr>
          <p:cNvPr id="6" name="Straight Connector 43">
            <a:extLst>
              <a:ext uri="{FF2B5EF4-FFF2-40B4-BE49-F238E27FC236}">
                <a16:creationId xmlns:a16="http://schemas.microsoft.com/office/drawing/2014/main" xmlns="" id="{EE133600-E0DE-E23A-5EA3-21FBB4E6BBFB}"/>
              </a:ext>
            </a:extLst>
          </p:cNvPr>
          <p:cNvSpPr/>
          <p:nvPr/>
        </p:nvSpPr>
        <p:spPr bwMode="auto">
          <a:xfrm>
            <a:off x="1337478" y="2874852"/>
            <a:ext cx="2657476"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7" name="Straight Connector 44">
            <a:extLst>
              <a:ext uri="{FF2B5EF4-FFF2-40B4-BE49-F238E27FC236}">
                <a16:creationId xmlns:a16="http://schemas.microsoft.com/office/drawing/2014/main" xmlns="" id="{2ED970AA-0457-325C-EB37-BE538D9C25F6}"/>
              </a:ext>
            </a:extLst>
          </p:cNvPr>
          <p:cNvSpPr/>
          <p:nvPr/>
        </p:nvSpPr>
        <p:spPr bwMode="auto">
          <a:xfrm>
            <a:off x="4629574" y="2802402"/>
            <a:ext cx="3102770"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8" name="Oval 45">
            <a:extLst>
              <a:ext uri="{FF2B5EF4-FFF2-40B4-BE49-F238E27FC236}">
                <a16:creationId xmlns:a16="http://schemas.microsoft.com/office/drawing/2014/main" xmlns="" id="{9B14B431-BCC8-5D3E-A0AC-B523C309235E}"/>
              </a:ext>
            </a:extLst>
          </p:cNvPr>
          <p:cNvSpPr/>
          <p:nvPr/>
        </p:nvSpPr>
        <p:spPr bwMode="auto">
          <a:xfrm>
            <a:off x="2853995" y="1525544"/>
            <a:ext cx="4039647" cy="4064000"/>
          </a:xfrm>
          <a:prstGeom prst="ellipse">
            <a:avLst/>
          </a:prstGeom>
          <a:solidFill>
            <a:srgbClr val="92D050"/>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2800" b="0" i="0" u="none" strike="noStrike" kern="1200" cap="all" spc="0" normalizeH="0" baseline="0" noProof="0" dirty="0">
              <a:ln>
                <a:noFill/>
              </a:ln>
              <a:solidFill>
                <a:srgbClr val="4E3B30"/>
              </a:solidFill>
              <a:effectLst/>
              <a:uLnTx/>
              <a:uFillTx/>
              <a:latin typeface="Arial Narrow"/>
              <a:ea typeface="+mn-ea"/>
              <a:cs typeface="Times New Roman"/>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2800" b="0" i="0" u="none" strike="noStrike" kern="1200" cap="all" spc="0" normalizeH="0" baseline="0" noProof="0" dirty="0">
              <a:ln>
                <a:noFill/>
              </a:ln>
              <a:solidFill>
                <a:srgbClr val="92D050"/>
              </a:solidFill>
              <a:effectLst/>
              <a:highlight>
                <a:srgbClr val="00FF00"/>
              </a:highlight>
              <a:uLnTx/>
              <a:uFillTx/>
              <a:latin typeface="Arial Narrow"/>
              <a:ea typeface="+mn-ea"/>
              <a:cs typeface="Times New Roman"/>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l-GR" sz="2800" b="0" i="0" u="none" strike="noStrike" kern="1200" cap="all" spc="0" normalizeH="0" baseline="0" noProof="0" dirty="0">
              <a:ln>
                <a:noFill/>
              </a:ln>
              <a:solidFill>
                <a:srgbClr val="4E3B30"/>
              </a:solidFill>
              <a:effectLst/>
              <a:uLnTx/>
              <a:uFillTx/>
              <a:latin typeface="Arial Narrow"/>
              <a:ea typeface="+mn-ea"/>
              <a:cs typeface="Times New Roman"/>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2800" b="1" i="0" u="none" strike="noStrike" kern="1200" cap="all" spc="0" normalizeH="0" baseline="0" noProof="0" dirty="0">
                <a:ln>
                  <a:noFill/>
                </a:ln>
                <a:solidFill>
                  <a:srgbClr val="4E3B30"/>
                </a:solidFill>
                <a:effectLst/>
                <a:uLnTx/>
                <a:uFillTx/>
                <a:latin typeface="Arial Narrow"/>
                <a:ea typeface="+mn-ea"/>
                <a:cs typeface="Times New Roman"/>
              </a:rPr>
              <a:t>ΕΦΗΒΟΙ</a:t>
            </a:r>
            <a:endParaRPr kumimoji="0" lang="el-GR" sz="1800" b="1" i="0" u="none" strike="noStrike" kern="1200" cap="none" spc="0" normalizeH="0" baseline="0" noProof="0">
              <a:ln>
                <a:noFill/>
              </a:ln>
              <a:solidFill>
                <a:prstClr val="white">
                  <a:hueOff val="0"/>
                  <a:satOff val="0"/>
                  <a:lumOff val="0"/>
                  <a:alphaOff val="0"/>
                </a:prstClr>
              </a:solidFill>
              <a:effectLst/>
              <a:uLnTx/>
              <a:uFillTx/>
              <a:latin typeface="Franklin Gothic Book"/>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Times New Roman"/>
              <a:ea typeface="+mn-ea"/>
              <a:cs typeface="Times New Roman"/>
            </a:endParaRPr>
          </a:p>
        </p:txBody>
      </p:sp>
      <p:sp>
        <p:nvSpPr>
          <p:cNvPr id="9" name="Freeform: Shape 46">
            <a:extLst>
              <a:ext uri="{FF2B5EF4-FFF2-40B4-BE49-F238E27FC236}">
                <a16:creationId xmlns:a16="http://schemas.microsoft.com/office/drawing/2014/main" xmlns="" id="{0BFC2D63-34DD-3861-ECE2-E3005A36856B}"/>
              </a:ext>
            </a:extLst>
          </p:cNvPr>
          <p:cNvSpPr/>
          <p:nvPr/>
        </p:nvSpPr>
        <p:spPr bwMode="auto">
          <a:xfrm>
            <a:off x="3468493" y="3554825"/>
            <a:ext cx="1977880" cy="1341120"/>
          </a:xfrm>
          <a:custGeom>
            <a:avLst/>
            <a:gdLst>
              <a:gd name="connsiteX0" fmla="*/ 0 w 2600960"/>
              <a:gd name="connsiteY0" fmla="*/ 0 h 1341120"/>
              <a:gd name="connsiteX1" fmla="*/ 2600960 w 2600960"/>
              <a:gd name="connsiteY1" fmla="*/ 0 h 1341120"/>
              <a:gd name="connsiteX2" fmla="*/ 2600960 w 2600960"/>
              <a:gd name="connsiteY2" fmla="*/ 1341120 h 1341120"/>
              <a:gd name="connsiteX3" fmla="*/ 0 w 2600960"/>
              <a:gd name="connsiteY3" fmla="*/ 1341120 h 1341120"/>
              <a:gd name="connsiteX4" fmla="*/ 0 w 2600960"/>
              <a:gd name="connsiteY4" fmla="*/ 0 h 1341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960" h="1341120">
                <a:moveTo>
                  <a:pt x="0" y="0"/>
                </a:moveTo>
                <a:lnTo>
                  <a:pt x="2600960" y="0"/>
                </a:lnTo>
                <a:lnTo>
                  <a:pt x="2600960" y="1341120"/>
                </a:lnTo>
                <a:lnTo>
                  <a:pt x="0" y="1341120"/>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0" tIns="0" rIns="0" bIns="0" spcCol="1270" anchor="b"/>
          <a:lstStyle/>
          <a:p>
            <a:pPr marL="0" marR="0" lvl="0" indent="0" algn="ctr" defTabSz="2889250" rtl="0" eaLnBrk="1" fontAlgn="auto" latinLnBrk="0" hangingPunct="1">
              <a:lnSpc>
                <a:spcPct val="90000"/>
              </a:lnSpc>
              <a:spcBef>
                <a:spcPts val="0"/>
              </a:spcBef>
              <a:spcAft>
                <a:spcPct val="35000"/>
              </a:spcAft>
              <a:buClrTx/>
              <a:buSzTx/>
              <a:buFontTx/>
              <a:buNone/>
              <a:tabLst/>
              <a:defRPr/>
            </a:pPr>
            <a:endParaRPr kumimoji="0" lang="el-GR" sz="6500" b="0" i="0" u="none" strike="noStrike" kern="1200" cap="none" spc="0" normalizeH="0" baseline="0" noProof="0">
              <a:ln>
                <a:noFill/>
              </a:ln>
              <a:solidFill>
                <a:prstClr val="white"/>
              </a:solidFill>
              <a:effectLst/>
              <a:uLnTx/>
              <a:uFillTx/>
              <a:latin typeface="Times New Roman"/>
              <a:ea typeface="+mn-ea"/>
              <a:cs typeface="Times New Roman"/>
            </a:endParaRPr>
          </a:p>
        </p:txBody>
      </p:sp>
      <p:sp>
        <p:nvSpPr>
          <p:cNvPr id="10" name="Oval 47">
            <a:extLst>
              <a:ext uri="{FF2B5EF4-FFF2-40B4-BE49-F238E27FC236}">
                <a16:creationId xmlns:a16="http://schemas.microsoft.com/office/drawing/2014/main" xmlns="" id="{A30F0EAE-D010-468C-0FF7-CDAD040BDA64}"/>
              </a:ext>
            </a:extLst>
          </p:cNvPr>
          <p:cNvSpPr/>
          <p:nvPr/>
        </p:nvSpPr>
        <p:spPr bwMode="auto">
          <a:xfrm>
            <a:off x="7083334" y="2237375"/>
            <a:ext cx="1876281" cy="1130052"/>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700" b="1" i="0" u="none" strike="noStrike" kern="1200" cap="none" spc="0" normalizeH="0" baseline="0" noProof="0" dirty="0">
                <a:ln>
                  <a:noFill/>
                </a:ln>
                <a:solidFill>
                  <a:srgbClr val="000000"/>
                </a:solidFill>
                <a:effectLst/>
                <a:uLnTx/>
                <a:uFillTx/>
                <a:latin typeface="Arial Narrow"/>
                <a:ea typeface="+mn-ea"/>
                <a:cs typeface="Times New Roman"/>
              </a:rPr>
              <a:t>Κατάθλιψη</a:t>
            </a: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Franklin Gothic Book"/>
              <a:ea typeface="+mn-ea"/>
              <a:cs typeface="+mn-cs"/>
            </a:endParaRPr>
          </a:p>
        </p:txBody>
      </p:sp>
      <p:sp>
        <p:nvSpPr>
          <p:cNvPr id="11" name="Oval 49">
            <a:extLst>
              <a:ext uri="{FF2B5EF4-FFF2-40B4-BE49-F238E27FC236}">
                <a16:creationId xmlns:a16="http://schemas.microsoft.com/office/drawing/2014/main" xmlns="" id="{F279DF3E-1437-EBE3-837C-4AB4DDF10F00}"/>
              </a:ext>
            </a:extLst>
          </p:cNvPr>
          <p:cNvSpPr/>
          <p:nvPr/>
        </p:nvSpPr>
        <p:spPr bwMode="auto">
          <a:xfrm>
            <a:off x="6913043" y="4283811"/>
            <a:ext cx="1913297" cy="1009066"/>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700" b="1" i="0" u="none" strike="noStrike" kern="1200" cap="none" spc="0" normalizeH="0" baseline="0" noProof="0" dirty="0">
                <a:ln>
                  <a:noFill/>
                </a:ln>
                <a:solidFill>
                  <a:srgbClr val="000000"/>
                </a:solidFill>
                <a:effectLst/>
                <a:uLnTx/>
                <a:uFillTx/>
                <a:latin typeface="Arial Narrow"/>
                <a:ea typeface="+mn-ea"/>
                <a:cs typeface="Times New Roman"/>
              </a:rPr>
              <a:t>Άγχος και φοβίες</a:t>
            </a: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Franklin Gothic Book"/>
              <a:ea typeface="+mn-ea"/>
              <a:cs typeface="+mn-cs"/>
            </a:endParaRPr>
          </a:p>
        </p:txBody>
      </p:sp>
      <p:sp>
        <p:nvSpPr>
          <p:cNvPr id="12" name="Freeform: Shape 50">
            <a:extLst>
              <a:ext uri="{FF2B5EF4-FFF2-40B4-BE49-F238E27FC236}">
                <a16:creationId xmlns:a16="http://schemas.microsoft.com/office/drawing/2014/main" xmlns="" id="{F18D70FD-35BC-7AB8-580F-E7729DD64F80}"/>
              </a:ext>
            </a:extLst>
          </p:cNvPr>
          <p:cNvSpPr/>
          <p:nvPr/>
        </p:nvSpPr>
        <p:spPr bwMode="auto">
          <a:xfrm>
            <a:off x="7578276" y="2819241"/>
            <a:ext cx="152400" cy="1219200"/>
          </a:xfrm>
          <a:custGeom>
            <a:avLst/>
            <a:gdLst>
              <a:gd name="connsiteX0" fmla="*/ 0 w 199136"/>
              <a:gd name="connsiteY0" fmla="*/ 0 h 1219200"/>
              <a:gd name="connsiteX1" fmla="*/ 199136 w 199136"/>
              <a:gd name="connsiteY1" fmla="*/ 0 h 1219200"/>
              <a:gd name="connsiteX2" fmla="*/ 199136 w 199136"/>
              <a:gd name="connsiteY2" fmla="*/ 1219200 h 1219200"/>
              <a:gd name="connsiteX3" fmla="*/ 0 w 199136"/>
              <a:gd name="connsiteY3" fmla="*/ 1219200 h 1219200"/>
              <a:gd name="connsiteX4" fmla="*/ 0 w 199136"/>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36" h="1219200">
                <a:moveTo>
                  <a:pt x="0" y="0"/>
                </a:moveTo>
                <a:lnTo>
                  <a:pt x="199136" y="0"/>
                </a:lnTo>
                <a:lnTo>
                  <a:pt x="199136" y="1219200"/>
                </a:lnTo>
                <a:lnTo>
                  <a:pt x="0" y="1219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9050" tIns="0" rIns="19050" bIns="0" spcCol="1270" anchor="ctr"/>
          <a:lstStyle/>
          <a:p>
            <a:pPr marL="0" marR="0" lvl="0" indent="0" algn="l" defTabSz="222250" rtl="0" eaLnBrk="1" fontAlgn="auto" latinLnBrk="0" hangingPunct="1">
              <a:lnSpc>
                <a:spcPct val="90000"/>
              </a:lnSpc>
              <a:spcBef>
                <a:spcPts val="0"/>
              </a:spcBef>
              <a:spcAft>
                <a:spcPct val="35000"/>
              </a:spcAft>
              <a:buClrTx/>
              <a:buSzTx/>
              <a:buFontTx/>
              <a:buNone/>
              <a:tabLst/>
              <a:defRPr/>
            </a:pPr>
            <a:endParaRPr kumimoji="0" lang="el-GR" sz="5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13" name="Oval 51">
            <a:extLst>
              <a:ext uri="{FF2B5EF4-FFF2-40B4-BE49-F238E27FC236}">
                <a16:creationId xmlns:a16="http://schemas.microsoft.com/office/drawing/2014/main" xmlns="" id="{E7BE3C4F-BF45-D8A8-A075-9300D8854DC7}"/>
              </a:ext>
            </a:extLst>
          </p:cNvPr>
          <p:cNvSpPr/>
          <p:nvPr/>
        </p:nvSpPr>
        <p:spPr bwMode="auto">
          <a:xfrm>
            <a:off x="301748" y="4228904"/>
            <a:ext cx="2551257" cy="1117319"/>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700" b="1" i="0" u="none" strike="noStrike" kern="1200" cap="none" spc="0" normalizeH="0" baseline="0" noProof="0" dirty="0">
                <a:ln>
                  <a:noFill/>
                </a:ln>
                <a:solidFill>
                  <a:srgbClr val="000000"/>
                </a:solidFill>
                <a:effectLst/>
                <a:uLnTx/>
                <a:uFillTx/>
                <a:latin typeface="Arial Narrow"/>
                <a:ea typeface="+mn-ea"/>
                <a:cs typeface="Times New Roman"/>
              </a:rPr>
              <a:t>Αντιδραστικότητα και επιθετικότητα</a:t>
            </a:r>
            <a:endParaRPr kumimoji="0" lang="el-GR" sz="1800" b="0" i="0" u="none" strike="noStrike" kern="1200" cap="none" spc="0" normalizeH="0" baseline="0" noProof="0" dirty="0" err="1">
              <a:ln>
                <a:noFill/>
              </a:ln>
              <a:solidFill>
                <a:prstClr val="white">
                  <a:hueOff val="0"/>
                  <a:satOff val="0"/>
                  <a:lumOff val="0"/>
                  <a:alphaOff val="0"/>
                </a:prstClr>
              </a:solidFill>
              <a:effectLst/>
              <a:uLnTx/>
              <a:uFillTx/>
              <a:latin typeface="Franklin Gothic Book"/>
              <a:ea typeface="+mn-ea"/>
              <a:cs typeface="+mn-cs"/>
            </a:endParaRPr>
          </a:p>
        </p:txBody>
      </p:sp>
      <p:sp>
        <p:nvSpPr>
          <p:cNvPr id="14" name="Freeform: Shape 52">
            <a:extLst>
              <a:ext uri="{FF2B5EF4-FFF2-40B4-BE49-F238E27FC236}">
                <a16:creationId xmlns:a16="http://schemas.microsoft.com/office/drawing/2014/main" xmlns="" id="{B3E19227-A242-1D2B-AB3A-F701248B5831}"/>
              </a:ext>
            </a:extLst>
          </p:cNvPr>
          <p:cNvSpPr/>
          <p:nvPr/>
        </p:nvSpPr>
        <p:spPr bwMode="auto">
          <a:xfrm>
            <a:off x="8023570" y="4241641"/>
            <a:ext cx="107156" cy="1219200"/>
          </a:xfrm>
          <a:custGeom>
            <a:avLst/>
            <a:gdLst>
              <a:gd name="connsiteX0" fmla="*/ 0 w 140614"/>
              <a:gd name="connsiteY0" fmla="*/ 0 h 1219200"/>
              <a:gd name="connsiteX1" fmla="*/ 140614 w 140614"/>
              <a:gd name="connsiteY1" fmla="*/ 0 h 1219200"/>
              <a:gd name="connsiteX2" fmla="*/ 140614 w 140614"/>
              <a:gd name="connsiteY2" fmla="*/ 1219200 h 1219200"/>
              <a:gd name="connsiteX3" fmla="*/ 0 w 140614"/>
              <a:gd name="connsiteY3" fmla="*/ 1219200 h 1219200"/>
              <a:gd name="connsiteX4" fmla="*/ 0 w 140614"/>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14" h="1219200">
                <a:moveTo>
                  <a:pt x="0" y="0"/>
                </a:moveTo>
                <a:lnTo>
                  <a:pt x="140614" y="0"/>
                </a:lnTo>
                <a:lnTo>
                  <a:pt x="140614" y="1219200"/>
                </a:lnTo>
                <a:lnTo>
                  <a:pt x="0" y="1219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9050" tIns="0" rIns="19050" bIns="0" spcCol="1270" anchor="ctr"/>
          <a:lstStyle/>
          <a:p>
            <a:pPr marL="0" marR="0" lvl="0" indent="0" algn="l" defTabSz="222250" rtl="0" eaLnBrk="1" fontAlgn="auto" latinLnBrk="0" hangingPunct="1">
              <a:lnSpc>
                <a:spcPct val="90000"/>
              </a:lnSpc>
              <a:spcBef>
                <a:spcPts val="0"/>
              </a:spcBef>
              <a:spcAft>
                <a:spcPct val="35000"/>
              </a:spcAft>
              <a:buClrTx/>
              <a:buSzTx/>
              <a:buFontTx/>
              <a:buNone/>
              <a:tabLst/>
              <a:defRPr/>
            </a:pPr>
            <a:endParaRPr kumimoji="0" lang="el-GR" sz="5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28" name="Oval 51">
            <a:extLst>
              <a:ext uri="{FF2B5EF4-FFF2-40B4-BE49-F238E27FC236}">
                <a16:creationId xmlns:a16="http://schemas.microsoft.com/office/drawing/2014/main" xmlns="" id="{48C75F6C-2F5C-FE67-860D-EADF638645A1}"/>
              </a:ext>
            </a:extLst>
          </p:cNvPr>
          <p:cNvSpPr/>
          <p:nvPr/>
        </p:nvSpPr>
        <p:spPr bwMode="auto">
          <a:xfrm>
            <a:off x="110717" y="2248552"/>
            <a:ext cx="2551257" cy="1117319"/>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700" b="1" i="0" u="none" strike="noStrike" kern="1200" cap="none" spc="0" normalizeH="0" baseline="0" noProof="0" dirty="0">
                <a:ln>
                  <a:noFill/>
                </a:ln>
                <a:solidFill>
                  <a:srgbClr val="000000"/>
                </a:solidFill>
                <a:effectLst/>
                <a:uLnTx/>
                <a:uFillTx/>
                <a:latin typeface="Arial Narrow"/>
                <a:ea typeface="+mn-ea"/>
                <a:cs typeface="Times New Roman"/>
              </a:rPr>
              <a:t>Αυξημένη χρήση ψηφιακών μέσων</a:t>
            </a: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Franklin Gothic Book"/>
              <a:ea typeface="+mn-ea"/>
              <a:cs typeface="+mn-cs"/>
            </a:endParaRPr>
          </a:p>
        </p:txBody>
      </p:sp>
    </p:spTree>
    <p:extLst>
      <p:ext uri="{BB962C8B-B14F-4D97-AF65-F5344CB8AC3E}">
        <p14:creationId xmlns:p14="http://schemas.microsoft.com/office/powerpoint/2010/main" val="874545262"/>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C9C509A0-D43D-D7E0-2BA4-8D38D031C099}"/>
            </a:ext>
          </a:extLst>
        </p:cNvPr>
        <p:cNvGrpSpPr/>
        <p:nvPr/>
      </p:nvGrpSpPr>
      <p:grpSpPr>
        <a:xfrm>
          <a:off x="0" y="0"/>
          <a:ext cx="0" cy="0"/>
          <a:chOff x="0" y="0"/>
          <a:chExt cx="0" cy="0"/>
        </a:xfrm>
      </p:grpSpPr>
      <p:sp>
        <p:nvSpPr>
          <p:cNvPr id="29" name="Straight Connector 43">
            <a:extLst>
              <a:ext uri="{FF2B5EF4-FFF2-40B4-BE49-F238E27FC236}">
                <a16:creationId xmlns:a16="http://schemas.microsoft.com/office/drawing/2014/main" xmlns="" id="{5BE7C13D-A1A1-C9C3-C7B0-7209D93D1B14}"/>
              </a:ext>
            </a:extLst>
          </p:cNvPr>
          <p:cNvSpPr/>
          <p:nvPr/>
        </p:nvSpPr>
        <p:spPr bwMode="auto">
          <a:xfrm>
            <a:off x="4572264" y="4721481"/>
            <a:ext cx="2657476"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2" name="Τίτλος 1">
            <a:extLst>
              <a:ext uri="{FF2B5EF4-FFF2-40B4-BE49-F238E27FC236}">
                <a16:creationId xmlns:a16="http://schemas.microsoft.com/office/drawing/2014/main" xmlns="" id="{BCDB1DFB-B49A-F84F-C9E3-A553C7DECE21}"/>
              </a:ext>
            </a:extLst>
          </p:cNvPr>
          <p:cNvSpPr>
            <a:spLocks noGrp="1"/>
          </p:cNvSpPr>
          <p:nvPr>
            <p:ph type="title"/>
          </p:nvPr>
        </p:nvSpPr>
        <p:spPr/>
        <p:txBody>
          <a:bodyPr vert="horz" lIns="91440" tIns="45720" rIns="91440" bIns="45720" anchor="ctr">
            <a:normAutofit/>
          </a:bodyPr>
          <a:lstStyle/>
          <a:p>
            <a:pPr algn="ctr"/>
            <a:r>
              <a:rPr lang="el-GR" sz="2000" dirty="0" err="1">
                <a:latin typeface="Arial Narrow"/>
              </a:rPr>
              <a:t>Ψυχοπαθολογια</a:t>
            </a:r>
            <a:r>
              <a:rPr lang="el-GR" sz="2000" dirty="0">
                <a:latin typeface="Arial Narrow"/>
              </a:rPr>
              <a:t> </a:t>
            </a:r>
            <a:r>
              <a:rPr lang="el-GR" sz="2000" dirty="0" err="1">
                <a:latin typeface="Arial Narrow"/>
              </a:rPr>
              <a:t>φοιτητων</a:t>
            </a:r>
            <a:r>
              <a:rPr lang="el-GR" sz="2000" dirty="0">
                <a:latin typeface="Arial Narrow"/>
              </a:rPr>
              <a:t> </a:t>
            </a:r>
            <a:r>
              <a:rPr lang="el-GR" sz="2000" dirty="0" err="1">
                <a:latin typeface="Arial Narrow"/>
              </a:rPr>
              <a:t>μετΑ</a:t>
            </a:r>
            <a:r>
              <a:rPr lang="el-GR" sz="2000" dirty="0">
                <a:latin typeface="Arial Narrow"/>
              </a:rPr>
              <a:t> ΤΗΝ ΠΑΝΔΗΜΙΑ</a:t>
            </a:r>
            <a:endParaRPr lang="el-GR" dirty="0"/>
          </a:p>
        </p:txBody>
      </p:sp>
      <p:sp>
        <p:nvSpPr>
          <p:cNvPr id="5" name="Straight Connector 42">
            <a:extLst>
              <a:ext uri="{FF2B5EF4-FFF2-40B4-BE49-F238E27FC236}">
                <a16:creationId xmlns:a16="http://schemas.microsoft.com/office/drawing/2014/main" xmlns="" id="{1A31EE0D-1110-85F0-66BC-D1BF6EBB2E7E}"/>
              </a:ext>
            </a:extLst>
          </p:cNvPr>
          <p:cNvSpPr/>
          <p:nvPr/>
        </p:nvSpPr>
        <p:spPr bwMode="auto">
          <a:xfrm>
            <a:off x="1789585" y="4851241"/>
            <a:ext cx="3102770"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solidFill>
                <a:prstClr val="black">
                  <a:hueOff val="0"/>
                  <a:satOff val="0"/>
                  <a:lumOff val="0"/>
                  <a:alphaOff val="0"/>
                </a:prstClr>
              </a:solidFill>
              <a:effectLst/>
              <a:uLnTx/>
              <a:uFillTx/>
              <a:latin typeface="Times New Roman"/>
              <a:ea typeface="+mn-ea"/>
              <a:cs typeface="Times New Roman"/>
            </a:endParaRPr>
          </a:p>
        </p:txBody>
      </p:sp>
      <p:sp>
        <p:nvSpPr>
          <p:cNvPr id="6" name="Straight Connector 43">
            <a:extLst>
              <a:ext uri="{FF2B5EF4-FFF2-40B4-BE49-F238E27FC236}">
                <a16:creationId xmlns:a16="http://schemas.microsoft.com/office/drawing/2014/main" xmlns="" id="{8DB32BE2-9EFE-FA98-D26B-C636902EABC9}"/>
              </a:ext>
            </a:extLst>
          </p:cNvPr>
          <p:cNvSpPr/>
          <p:nvPr/>
        </p:nvSpPr>
        <p:spPr bwMode="auto">
          <a:xfrm>
            <a:off x="1337478" y="2874852"/>
            <a:ext cx="2657476"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7" name="Straight Connector 44">
            <a:extLst>
              <a:ext uri="{FF2B5EF4-FFF2-40B4-BE49-F238E27FC236}">
                <a16:creationId xmlns:a16="http://schemas.microsoft.com/office/drawing/2014/main" xmlns="" id="{19B62BE6-D662-1C08-F538-97071C1EC695}"/>
              </a:ext>
            </a:extLst>
          </p:cNvPr>
          <p:cNvSpPr/>
          <p:nvPr/>
        </p:nvSpPr>
        <p:spPr bwMode="auto">
          <a:xfrm>
            <a:off x="4629574" y="2802402"/>
            <a:ext cx="3102770"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8" name="Oval 45">
            <a:extLst>
              <a:ext uri="{FF2B5EF4-FFF2-40B4-BE49-F238E27FC236}">
                <a16:creationId xmlns:a16="http://schemas.microsoft.com/office/drawing/2014/main" xmlns="" id="{783EA81C-0B4D-F99E-3789-2CD0C54531CE}"/>
              </a:ext>
            </a:extLst>
          </p:cNvPr>
          <p:cNvSpPr/>
          <p:nvPr/>
        </p:nvSpPr>
        <p:spPr bwMode="auto">
          <a:xfrm>
            <a:off x="2905847" y="1715225"/>
            <a:ext cx="3090863" cy="406400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all" spc="0" normalizeH="0" baseline="0" noProof="0" dirty="0">
              <a:ln>
                <a:noFill/>
              </a:ln>
              <a:solidFill>
                <a:srgbClr val="4E3B30"/>
              </a:solidFill>
              <a:effectLst/>
              <a:uLnTx/>
              <a:uFillTx/>
              <a:latin typeface="Arial Narrow"/>
              <a:ea typeface="+mn-ea"/>
              <a:cs typeface="Times New Roman"/>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2000" b="0" i="0" u="none" strike="noStrike" kern="1200" cap="all" spc="0" normalizeH="0" baseline="0" noProof="0" dirty="0">
              <a:ln>
                <a:noFill/>
              </a:ln>
              <a:solidFill>
                <a:srgbClr val="4E3B30"/>
              </a:solidFill>
              <a:effectLst/>
              <a:uLnTx/>
              <a:uFillTx/>
              <a:latin typeface="Arial Narrow"/>
              <a:ea typeface="+mn-ea"/>
              <a:cs typeface="Times New Roman"/>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l-GR" sz="3200" b="1" i="0" u="none" strike="noStrike" kern="1200" cap="all" spc="0" normalizeH="0" baseline="0" noProof="0" dirty="0">
              <a:ln>
                <a:noFill/>
              </a:ln>
              <a:solidFill>
                <a:srgbClr val="4E3B30"/>
              </a:solidFill>
              <a:effectLst/>
              <a:uLnTx/>
              <a:uFillTx/>
              <a:latin typeface="Arial Narrow"/>
              <a:ea typeface="+mn-ea"/>
              <a:cs typeface="Times New Roman"/>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3200" b="1" i="0" u="none" strike="noStrike" kern="1200" cap="all" spc="0" normalizeH="0" baseline="0" noProof="0" dirty="0" smtClean="0">
                <a:ln>
                  <a:noFill/>
                </a:ln>
                <a:solidFill>
                  <a:srgbClr val="4E3B30"/>
                </a:solidFill>
                <a:effectLst/>
                <a:uLnTx/>
                <a:uFillTx/>
                <a:latin typeface="Arial Narrow"/>
                <a:ea typeface="+mn-ea"/>
                <a:cs typeface="Times New Roman"/>
              </a:rPr>
              <a:t>Φοιτητε</a:t>
            </a:r>
            <a:r>
              <a:rPr lang="el-GR" sz="3200" b="1" cap="all" dirty="0">
                <a:solidFill>
                  <a:srgbClr val="4E3B30"/>
                </a:solidFill>
                <a:latin typeface="Arial Narrow"/>
                <a:cs typeface="Times New Roman"/>
              </a:rPr>
              <a:t>Σ</a:t>
            </a:r>
            <a:endParaRPr kumimoji="0" lang="el-GR" sz="3200" b="1" i="0" u="none" strike="noStrike" kern="1200" cap="all" spc="0" normalizeH="0" baseline="0" noProof="0" dirty="0" err="1">
              <a:ln>
                <a:noFill/>
              </a:ln>
              <a:solidFill>
                <a:srgbClr val="4E3B30"/>
              </a:solidFill>
              <a:effectLst/>
              <a:uLnTx/>
              <a:uFillTx/>
              <a:latin typeface="Arial Narrow"/>
              <a:ea typeface="+mn-ea"/>
              <a:cs typeface="Times New Roman"/>
            </a:endParaRPr>
          </a:p>
        </p:txBody>
      </p:sp>
      <p:sp>
        <p:nvSpPr>
          <p:cNvPr id="9" name="Freeform: Shape 46">
            <a:extLst>
              <a:ext uri="{FF2B5EF4-FFF2-40B4-BE49-F238E27FC236}">
                <a16:creationId xmlns:a16="http://schemas.microsoft.com/office/drawing/2014/main" xmlns="" id="{358F3954-A582-091E-C218-77D04044535E}"/>
              </a:ext>
            </a:extLst>
          </p:cNvPr>
          <p:cNvSpPr/>
          <p:nvPr/>
        </p:nvSpPr>
        <p:spPr bwMode="auto">
          <a:xfrm>
            <a:off x="3468493" y="3554825"/>
            <a:ext cx="1977880" cy="1341120"/>
          </a:xfrm>
          <a:custGeom>
            <a:avLst/>
            <a:gdLst>
              <a:gd name="connsiteX0" fmla="*/ 0 w 2600960"/>
              <a:gd name="connsiteY0" fmla="*/ 0 h 1341120"/>
              <a:gd name="connsiteX1" fmla="*/ 2600960 w 2600960"/>
              <a:gd name="connsiteY1" fmla="*/ 0 h 1341120"/>
              <a:gd name="connsiteX2" fmla="*/ 2600960 w 2600960"/>
              <a:gd name="connsiteY2" fmla="*/ 1341120 h 1341120"/>
              <a:gd name="connsiteX3" fmla="*/ 0 w 2600960"/>
              <a:gd name="connsiteY3" fmla="*/ 1341120 h 1341120"/>
              <a:gd name="connsiteX4" fmla="*/ 0 w 2600960"/>
              <a:gd name="connsiteY4" fmla="*/ 0 h 1341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960" h="1341120">
                <a:moveTo>
                  <a:pt x="0" y="0"/>
                </a:moveTo>
                <a:lnTo>
                  <a:pt x="2600960" y="0"/>
                </a:lnTo>
                <a:lnTo>
                  <a:pt x="2600960" y="1341120"/>
                </a:lnTo>
                <a:lnTo>
                  <a:pt x="0" y="1341120"/>
                </a:lnTo>
                <a:lnTo>
                  <a:pt x="0" y="0"/>
                </a:lnTo>
                <a:close/>
              </a:path>
            </a:pathLst>
          </a:cu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0" tIns="0" rIns="0" bIns="0" spcCol="1270" anchor="b"/>
          <a:lstStyle/>
          <a:p>
            <a:pPr marL="0" marR="0" lvl="0" indent="0" algn="ctr" defTabSz="2889250" rtl="0" eaLnBrk="1" fontAlgn="auto" latinLnBrk="0" hangingPunct="1">
              <a:lnSpc>
                <a:spcPct val="90000"/>
              </a:lnSpc>
              <a:spcBef>
                <a:spcPts val="0"/>
              </a:spcBef>
              <a:spcAft>
                <a:spcPct val="35000"/>
              </a:spcAft>
              <a:buClrTx/>
              <a:buSzTx/>
              <a:buFontTx/>
              <a:buNone/>
              <a:tabLst/>
              <a:defRPr/>
            </a:pPr>
            <a:endParaRPr kumimoji="0" lang="el-GR" sz="6500" b="0" i="0" u="none" strike="noStrike" kern="1200" cap="none" spc="0" normalizeH="0" baseline="0" noProof="0">
              <a:ln>
                <a:noFill/>
              </a:ln>
              <a:solidFill>
                <a:prstClr val="white"/>
              </a:solidFill>
              <a:effectLst/>
              <a:uLnTx/>
              <a:uFillTx/>
              <a:latin typeface="Times New Roman"/>
              <a:ea typeface="+mn-ea"/>
              <a:cs typeface="Times New Roman"/>
            </a:endParaRPr>
          </a:p>
        </p:txBody>
      </p:sp>
      <p:sp>
        <p:nvSpPr>
          <p:cNvPr id="10" name="Oval 47">
            <a:extLst>
              <a:ext uri="{FF2B5EF4-FFF2-40B4-BE49-F238E27FC236}">
                <a16:creationId xmlns:a16="http://schemas.microsoft.com/office/drawing/2014/main" xmlns="" id="{2909DCCB-9959-C6B0-30A0-99A6B51A766F}"/>
              </a:ext>
            </a:extLst>
          </p:cNvPr>
          <p:cNvSpPr/>
          <p:nvPr/>
        </p:nvSpPr>
        <p:spPr bwMode="auto">
          <a:xfrm>
            <a:off x="6261276" y="1793273"/>
            <a:ext cx="2782030" cy="1767466"/>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600" b="1" i="0" u="none" strike="noStrike" kern="1200" cap="none" spc="0" normalizeH="0" baseline="0" noProof="0" dirty="0">
                <a:ln>
                  <a:noFill/>
                </a:ln>
                <a:solidFill>
                  <a:srgbClr val="000000"/>
                </a:solidFill>
                <a:effectLst/>
                <a:uLnTx/>
                <a:uFillTx/>
                <a:latin typeface="Arial Narrow"/>
                <a:ea typeface="+mn-ea"/>
                <a:cs typeface="Times New Roman"/>
              </a:rPr>
              <a:t>Αύξηση του συναισθηματικού φορτίου λόγω αβεβαιότητας για το μέλλον</a:t>
            </a:r>
            <a:endParaRPr kumimoji="0" lang="el-GR" sz="1600" b="0" i="0" u="none" strike="noStrike" kern="1200" cap="none" spc="0" normalizeH="0" baseline="0" noProof="0" dirty="0">
              <a:ln>
                <a:noFill/>
              </a:ln>
              <a:solidFill>
                <a:srgbClr val="000000"/>
              </a:solidFill>
              <a:effectLst/>
              <a:uLnTx/>
              <a:uFillTx/>
              <a:latin typeface="Arial Narrow"/>
              <a:ea typeface="+mn-ea"/>
              <a:cs typeface="Times New Roman"/>
            </a:endParaRPr>
          </a:p>
        </p:txBody>
      </p:sp>
      <p:sp>
        <p:nvSpPr>
          <p:cNvPr id="11" name="Oval 49">
            <a:extLst>
              <a:ext uri="{FF2B5EF4-FFF2-40B4-BE49-F238E27FC236}">
                <a16:creationId xmlns:a16="http://schemas.microsoft.com/office/drawing/2014/main" xmlns="" id="{30DE8854-A129-DDBC-F6B0-9125B8686662}"/>
              </a:ext>
            </a:extLst>
          </p:cNvPr>
          <p:cNvSpPr/>
          <p:nvPr/>
        </p:nvSpPr>
        <p:spPr bwMode="auto">
          <a:xfrm>
            <a:off x="6473673" y="3831706"/>
            <a:ext cx="2352667" cy="1499377"/>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600" b="1" i="0" u="none" strike="noStrike" kern="1200" cap="none" spc="0" normalizeH="0" baseline="0" noProof="0" dirty="0">
                <a:ln>
                  <a:noFill/>
                </a:ln>
                <a:solidFill>
                  <a:srgbClr val="000000"/>
                </a:solidFill>
                <a:effectLst/>
                <a:uLnTx/>
                <a:uFillTx/>
                <a:latin typeface="Arial Narrow"/>
                <a:ea typeface="+mn-ea"/>
                <a:cs typeface="Times New Roman"/>
              </a:rPr>
              <a:t>Αίσθημα απομόνωσης και κοινωνικής αποξένωσης</a:t>
            </a:r>
            <a:endParaRPr kumimoji="0" lang="el-GR" sz="1600" b="0" i="0" u="none" strike="noStrike" kern="1200" cap="none" spc="0" normalizeH="0" baseline="0" noProof="0" dirty="0">
              <a:ln>
                <a:noFill/>
              </a:ln>
              <a:solidFill>
                <a:prstClr val="white">
                  <a:hueOff val="0"/>
                  <a:satOff val="0"/>
                  <a:lumOff val="0"/>
                  <a:alphaOff val="0"/>
                </a:prstClr>
              </a:solidFill>
              <a:effectLst/>
              <a:uLnTx/>
              <a:uFillTx/>
              <a:latin typeface="Franklin Gothic Book"/>
              <a:ea typeface="+mn-ea"/>
              <a:cs typeface="+mn-cs"/>
            </a:endParaRPr>
          </a:p>
        </p:txBody>
      </p:sp>
      <p:sp>
        <p:nvSpPr>
          <p:cNvPr id="12" name="Freeform: Shape 50">
            <a:extLst>
              <a:ext uri="{FF2B5EF4-FFF2-40B4-BE49-F238E27FC236}">
                <a16:creationId xmlns:a16="http://schemas.microsoft.com/office/drawing/2014/main" xmlns="" id="{E1E176BD-E94D-1667-03F2-C3042432C88E}"/>
              </a:ext>
            </a:extLst>
          </p:cNvPr>
          <p:cNvSpPr/>
          <p:nvPr/>
        </p:nvSpPr>
        <p:spPr bwMode="auto">
          <a:xfrm>
            <a:off x="7578276" y="2819241"/>
            <a:ext cx="152400" cy="1219200"/>
          </a:xfrm>
          <a:custGeom>
            <a:avLst/>
            <a:gdLst>
              <a:gd name="connsiteX0" fmla="*/ 0 w 199136"/>
              <a:gd name="connsiteY0" fmla="*/ 0 h 1219200"/>
              <a:gd name="connsiteX1" fmla="*/ 199136 w 199136"/>
              <a:gd name="connsiteY1" fmla="*/ 0 h 1219200"/>
              <a:gd name="connsiteX2" fmla="*/ 199136 w 199136"/>
              <a:gd name="connsiteY2" fmla="*/ 1219200 h 1219200"/>
              <a:gd name="connsiteX3" fmla="*/ 0 w 199136"/>
              <a:gd name="connsiteY3" fmla="*/ 1219200 h 1219200"/>
              <a:gd name="connsiteX4" fmla="*/ 0 w 199136"/>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136" h="1219200">
                <a:moveTo>
                  <a:pt x="0" y="0"/>
                </a:moveTo>
                <a:lnTo>
                  <a:pt x="199136" y="0"/>
                </a:lnTo>
                <a:lnTo>
                  <a:pt x="199136" y="1219200"/>
                </a:lnTo>
                <a:lnTo>
                  <a:pt x="0" y="1219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9050" tIns="0" rIns="19050" bIns="0" spcCol="1270" anchor="ctr"/>
          <a:lstStyle/>
          <a:p>
            <a:pPr marL="0" marR="0" lvl="0" indent="0" algn="l" defTabSz="222250" rtl="0" eaLnBrk="1" fontAlgn="auto" latinLnBrk="0" hangingPunct="1">
              <a:lnSpc>
                <a:spcPct val="90000"/>
              </a:lnSpc>
              <a:spcBef>
                <a:spcPts val="0"/>
              </a:spcBef>
              <a:spcAft>
                <a:spcPct val="35000"/>
              </a:spcAft>
              <a:buClrTx/>
              <a:buSzTx/>
              <a:buFontTx/>
              <a:buNone/>
              <a:tabLst/>
              <a:defRPr/>
            </a:pPr>
            <a:endParaRPr kumimoji="0" lang="el-GR" sz="5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13" name="Oval 51">
            <a:extLst>
              <a:ext uri="{FF2B5EF4-FFF2-40B4-BE49-F238E27FC236}">
                <a16:creationId xmlns:a16="http://schemas.microsoft.com/office/drawing/2014/main" xmlns="" id="{DC56C971-EA07-4AC1-7962-82ACE2AC29F7}"/>
              </a:ext>
            </a:extLst>
          </p:cNvPr>
          <p:cNvSpPr/>
          <p:nvPr/>
        </p:nvSpPr>
        <p:spPr bwMode="auto">
          <a:xfrm>
            <a:off x="301748" y="4228904"/>
            <a:ext cx="2551257" cy="1117319"/>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600" b="1" i="0" u="none" strike="noStrike" kern="1200" cap="none" spc="0" normalizeH="0" baseline="0" noProof="0" dirty="0">
                <a:ln>
                  <a:noFill/>
                </a:ln>
                <a:solidFill>
                  <a:srgbClr val="000000"/>
                </a:solidFill>
                <a:effectLst/>
                <a:uLnTx/>
                <a:uFillTx/>
                <a:latin typeface="Arial Narrow"/>
                <a:ea typeface="+mn-ea"/>
                <a:cs typeface="Times New Roman"/>
              </a:rPr>
              <a:t>Διαταραχές ύπνου και διατροφικές διαταραχές</a:t>
            </a:r>
            <a:endParaRPr kumimoji="0" lang="el-GR" sz="1600" b="0" i="0" u="none" strike="noStrike" kern="1200" cap="none" spc="0" normalizeH="0" baseline="0" noProof="0" dirty="0">
              <a:ln>
                <a:noFill/>
              </a:ln>
              <a:solidFill>
                <a:prstClr val="white">
                  <a:hueOff val="0"/>
                  <a:satOff val="0"/>
                  <a:lumOff val="0"/>
                  <a:alphaOff val="0"/>
                </a:prstClr>
              </a:solidFill>
              <a:effectLst/>
              <a:uLnTx/>
              <a:uFillTx/>
              <a:latin typeface="Franklin Gothic Book"/>
              <a:ea typeface="+mn-ea"/>
              <a:cs typeface="+mn-cs"/>
            </a:endParaRPr>
          </a:p>
        </p:txBody>
      </p:sp>
      <p:sp>
        <p:nvSpPr>
          <p:cNvPr id="14" name="Freeform: Shape 52">
            <a:extLst>
              <a:ext uri="{FF2B5EF4-FFF2-40B4-BE49-F238E27FC236}">
                <a16:creationId xmlns:a16="http://schemas.microsoft.com/office/drawing/2014/main" xmlns="" id="{6DDF86E1-9911-5DB4-0C01-C452277A9DDB}"/>
              </a:ext>
            </a:extLst>
          </p:cNvPr>
          <p:cNvSpPr/>
          <p:nvPr/>
        </p:nvSpPr>
        <p:spPr bwMode="auto">
          <a:xfrm>
            <a:off x="8023570" y="4241641"/>
            <a:ext cx="107156" cy="1219200"/>
          </a:xfrm>
          <a:custGeom>
            <a:avLst/>
            <a:gdLst>
              <a:gd name="connsiteX0" fmla="*/ 0 w 140614"/>
              <a:gd name="connsiteY0" fmla="*/ 0 h 1219200"/>
              <a:gd name="connsiteX1" fmla="*/ 140614 w 140614"/>
              <a:gd name="connsiteY1" fmla="*/ 0 h 1219200"/>
              <a:gd name="connsiteX2" fmla="*/ 140614 w 140614"/>
              <a:gd name="connsiteY2" fmla="*/ 1219200 h 1219200"/>
              <a:gd name="connsiteX3" fmla="*/ 0 w 140614"/>
              <a:gd name="connsiteY3" fmla="*/ 1219200 h 1219200"/>
              <a:gd name="connsiteX4" fmla="*/ 0 w 140614"/>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614" h="1219200">
                <a:moveTo>
                  <a:pt x="0" y="0"/>
                </a:moveTo>
                <a:lnTo>
                  <a:pt x="140614" y="0"/>
                </a:lnTo>
                <a:lnTo>
                  <a:pt x="140614" y="1219200"/>
                </a:lnTo>
                <a:lnTo>
                  <a:pt x="0" y="1219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19050" tIns="0" rIns="19050" bIns="0" spcCol="1270" anchor="ctr"/>
          <a:lstStyle/>
          <a:p>
            <a:pPr marL="0" marR="0" lvl="0" indent="0" algn="l" defTabSz="222250" rtl="0" eaLnBrk="1" fontAlgn="auto" latinLnBrk="0" hangingPunct="1">
              <a:lnSpc>
                <a:spcPct val="90000"/>
              </a:lnSpc>
              <a:spcBef>
                <a:spcPts val="0"/>
              </a:spcBef>
              <a:spcAft>
                <a:spcPct val="35000"/>
              </a:spcAft>
              <a:buClrTx/>
              <a:buSzTx/>
              <a:buFontTx/>
              <a:buNone/>
              <a:tabLst/>
              <a:defRPr/>
            </a:pPr>
            <a:endParaRPr kumimoji="0" lang="el-GR" sz="500" b="0" i="0" u="none" strike="noStrike" kern="1200" cap="none" spc="0" normalizeH="0" baseline="0" noProof="0">
              <a:ln>
                <a:noFill/>
              </a:ln>
              <a:solidFill>
                <a:prstClr val="black">
                  <a:hueOff val="0"/>
                  <a:satOff val="0"/>
                  <a:lumOff val="0"/>
                  <a:alphaOff val="0"/>
                </a:prstClr>
              </a:solidFill>
              <a:effectLst/>
              <a:uLnTx/>
              <a:uFillTx/>
              <a:latin typeface="Times New Roman"/>
              <a:ea typeface="+mn-ea"/>
              <a:cs typeface="Times New Roman"/>
            </a:endParaRPr>
          </a:p>
        </p:txBody>
      </p:sp>
      <p:sp>
        <p:nvSpPr>
          <p:cNvPr id="3" name="Oval 51">
            <a:extLst>
              <a:ext uri="{FF2B5EF4-FFF2-40B4-BE49-F238E27FC236}">
                <a16:creationId xmlns:a16="http://schemas.microsoft.com/office/drawing/2014/main" xmlns="" id="{E7F5D0C8-E6AA-7173-AE81-CE5164919D8E}"/>
              </a:ext>
            </a:extLst>
          </p:cNvPr>
          <p:cNvSpPr/>
          <p:nvPr/>
        </p:nvSpPr>
        <p:spPr bwMode="auto">
          <a:xfrm>
            <a:off x="110717" y="2305862"/>
            <a:ext cx="2551257" cy="1117319"/>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lIns="91440" tIns="45720" rIns="91440" bIns="4572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l-GR" sz="1800" b="1" i="0" u="none" strike="noStrike" kern="1200" cap="none" spc="0" normalizeH="0" baseline="0" noProof="0" dirty="0">
                <a:ln>
                  <a:noFill/>
                </a:ln>
                <a:solidFill>
                  <a:srgbClr val="000000"/>
                </a:solidFill>
                <a:effectLst/>
                <a:uLnTx/>
                <a:uFillTx/>
                <a:latin typeface="Arial Narrow"/>
                <a:ea typeface="+mn-ea"/>
                <a:cs typeface="Times New Roman"/>
              </a:rPr>
              <a:t>Αύξηση άγχους και κατάθλιψης</a:t>
            </a:r>
            <a:r>
              <a:rPr kumimoji="0" lang="el-GR" sz="1800" b="0" i="0" u="none" strike="noStrike" kern="1200" cap="none" spc="0" normalizeH="0" baseline="0" noProof="0" dirty="0">
                <a:ln>
                  <a:noFill/>
                </a:ln>
                <a:solidFill>
                  <a:srgbClr val="000000"/>
                </a:solidFill>
                <a:effectLst/>
                <a:uLnTx/>
                <a:uFillTx/>
                <a:latin typeface="Arial Narrow"/>
                <a:ea typeface="+mn-ea"/>
                <a:cs typeface="Times New Roman"/>
              </a:rPr>
              <a:t>:</a:t>
            </a:r>
            <a:endParaRPr kumimoji="0" lang="el-GR" sz="1800" b="0" i="0" u="none" strike="noStrike" kern="1200" cap="none" spc="0" normalizeH="0" baseline="0" noProof="0" dirty="0">
              <a:ln>
                <a:noFill/>
              </a:ln>
              <a:solidFill>
                <a:prstClr val="white">
                  <a:hueOff val="0"/>
                  <a:satOff val="0"/>
                  <a:lumOff val="0"/>
                  <a:alphaOff val="0"/>
                </a:prstClr>
              </a:solidFill>
              <a:effectLst/>
              <a:uLnTx/>
              <a:uFillTx/>
              <a:latin typeface="Franklin Gothic Book"/>
              <a:ea typeface="+mn-ea"/>
              <a:cs typeface="+mn-cs"/>
            </a:endParaRPr>
          </a:p>
        </p:txBody>
      </p:sp>
    </p:spTree>
    <p:extLst>
      <p:ext uri="{BB962C8B-B14F-4D97-AF65-F5344CB8AC3E}">
        <p14:creationId xmlns:p14="http://schemas.microsoft.com/office/powerpoint/2010/main" val="2689838132"/>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normAutofit/>
          </a:bodyPr>
          <a:lstStyle/>
          <a:p>
            <a:r>
              <a:rPr lang="el-GR" sz="2800" dirty="0">
                <a:latin typeface="Arial Narrow" panose="020B0606020202030204" pitchFamily="34" charset="0"/>
              </a:rPr>
              <a:t>ΚΥΡΙΑ ΕΠΙΔΗΜΙΟΛΟΓΙΚΑ ΔΕΔΟΜΕΝΑ </a:t>
            </a:r>
            <a:endParaRPr lang="en-US" sz="2800" dirty="0">
              <a:latin typeface="Arial Narrow" panose="020B0606020202030204" pitchFamily="34" charset="0"/>
            </a:endParaRPr>
          </a:p>
        </p:txBody>
      </p:sp>
      <p:sp>
        <p:nvSpPr>
          <p:cNvPr id="3" name="Oval 84">
            <a:extLst>
              <a:ext uri="{FF2B5EF4-FFF2-40B4-BE49-F238E27FC236}">
                <a16:creationId xmlns:a16="http://schemas.microsoft.com/office/drawing/2014/main" xmlns="" id="{B2C44B0C-A992-4137-AEFE-264E50D35BE0}"/>
              </a:ext>
            </a:extLst>
          </p:cNvPr>
          <p:cNvSpPr/>
          <p:nvPr/>
        </p:nvSpPr>
        <p:spPr>
          <a:xfrm>
            <a:off x="4963721" y="5210720"/>
            <a:ext cx="2050170" cy="320453"/>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25" dirty="0"/>
          </a:p>
        </p:txBody>
      </p:sp>
      <p:grpSp>
        <p:nvGrpSpPr>
          <p:cNvPr id="4" name="Group 11">
            <a:extLst>
              <a:ext uri="{FF2B5EF4-FFF2-40B4-BE49-F238E27FC236}">
                <a16:creationId xmlns:a16="http://schemas.microsoft.com/office/drawing/2014/main" xmlns="" id="{00338938-983A-4A8E-A2D6-9BB30FF0474B}"/>
              </a:ext>
            </a:extLst>
          </p:cNvPr>
          <p:cNvGrpSpPr/>
          <p:nvPr/>
        </p:nvGrpSpPr>
        <p:grpSpPr>
          <a:xfrm>
            <a:off x="6809519" y="3169316"/>
            <a:ext cx="2623152" cy="2987729"/>
            <a:chOff x="5710368" y="1700808"/>
            <a:chExt cx="2528707" cy="4176464"/>
          </a:xfrm>
        </p:grpSpPr>
        <p:sp>
          <p:nvSpPr>
            <p:cNvPr id="5" name="Up Arrow 3">
              <a:extLst>
                <a:ext uri="{FF2B5EF4-FFF2-40B4-BE49-F238E27FC236}">
                  <a16:creationId xmlns:a16="http://schemas.microsoft.com/office/drawing/2014/main" xmlns="" id="{BF9E9D5E-CE0B-40F2-A739-D0AA1D3D185E}"/>
                </a:ext>
              </a:extLst>
            </p:cNvPr>
            <p:cNvSpPr/>
            <p:nvPr/>
          </p:nvSpPr>
          <p:spPr>
            <a:xfrm>
              <a:off x="6870923" y="1700808"/>
              <a:ext cx="1368152" cy="2035274"/>
            </a:xfrm>
            <a:prstGeom prst="upArrow">
              <a:avLst/>
            </a:prstGeom>
            <a:gradFill flip="none" rotWithShape="1">
              <a:gsLst>
                <a:gs pos="99000">
                  <a:schemeClr val="accent2"/>
                </a:gs>
                <a:gs pos="0">
                  <a:schemeClr val="accent2">
                    <a:lumMod val="75000"/>
                  </a:schemeClr>
                </a:gs>
              </a:gsLst>
              <a:lin ang="16200000" scaled="1"/>
              <a:tileRect/>
            </a:gradFill>
            <a:ln>
              <a:noFill/>
            </a:ln>
            <a:scene3d>
              <a:camera prst="orthographicFront">
                <a:rot lat="20466618" lon="2567695" rev="2059885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25"/>
            </a:p>
          </p:txBody>
        </p:sp>
        <p:sp>
          <p:nvSpPr>
            <p:cNvPr id="6" name="Flowchart: Data 6">
              <a:extLst>
                <a:ext uri="{FF2B5EF4-FFF2-40B4-BE49-F238E27FC236}">
                  <a16:creationId xmlns:a16="http://schemas.microsoft.com/office/drawing/2014/main" xmlns="" id="{F56B9C7C-E6B1-4883-A7F0-E0F5413B4E95}"/>
                </a:ext>
              </a:extLst>
            </p:cNvPr>
            <p:cNvSpPr/>
            <p:nvPr/>
          </p:nvSpPr>
          <p:spPr>
            <a:xfrm flipH="1">
              <a:off x="6592296" y="3500344"/>
              <a:ext cx="1030423" cy="154661"/>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2315 h 12315"/>
                <a:gd name="connsiteX1" fmla="*/ 2000 w 10000"/>
                <a:gd name="connsiteY1" fmla="*/ 0 h 12315"/>
                <a:gd name="connsiteX2" fmla="*/ 10000 w 10000"/>
                <a:gd name="connsiteY2" fmla="*/ 2315 h 12315"/>
                <a:gd name="connsiteX3" fmla="*/ 8000 w 10000"/>
                <a:gd name="connsiteY3" fmla="*/ 12315 h 12315"/>
                <a:gd name="connsiteX4" fmla="*/ 0 w 10000"/>
                <a:gd name="connsiteY4" fmla="*/ 12315 h 12315"/>
                <a:gd name="connsiteX0" fmla="*/ 0 w 10000"/>
                <a:gd name="connsiteY0" fmla="*/ 16614 h 16614"/>
                <a:gd name="connsiteX1" fmla="*/ 4728 w 10000"/>
                <a:gd name="connsiteY1" fmla="*/ 0 h 16614"/>
                <a:gd name="connsiteX2" fmla="*/ 10000 w 10000"/>
                <a:gd name="connsiteY2" fmla="*/ 6614 h 16614"/>
                <a:gd name="connsiteX3" fmla="*/ 8000 w 10000"/>
                <a:gd name="connsiteY3" fmla="*/ 16614 h 16614"/>
                <a:gd name="connsiteX4" fmla="*/ 0 w 10000"/>
                <a:gd name="connsiteY4" fmla="*/ 16614 h 16614"/>
                <a:gd name="connsiteX0" fmla="*/ 0 w 8016"/>
                <a:gd name="connsiteY0" fmla="*/ 5370 h 16614"/>
                <a:gd name="connsiteX1" fmla="*/ 2744 w 8016"/>
                <a:gd name="connsiteY1" fmla="*/ 0 h 16614"/>
                <a:gd name="connsiteX2" fmla="*/ 8016 w 8016"/>
                <a:gd name="connsiteY2" fmla="*/ 6614 h 16614"/>
                <a:gd name="connsiteX3" fmla="*/ 6016 w 8016"/>
                <a:gd name="connsiteY3" fmla="*/ 16614 h 16614"/>
                <a:gd name="connsiteX4" fmla="*/ 0 w 8016"/>
                <a:gd name="connsiteY4" fmla="*/ 5370 h 16614"/>
                <a:gd name="connsiteX0" fmla="*/ 0 w 9175"/>
                <a:gd name="connsiteY0" fmla="*/ 3431 h 10199"/>
                <a:gd name="connsiteX1" fmla="*/ 3423 w 9175"/>
                <a:gd name="connsiteY1" fmla="*/ 199 h 10199"/>
                <a:gd name="connsiteX2" fmla="*/ 9175 w 9175"/>
                <a:gd name="connsiteY2" fmla="*/ 0 h 10199"/>
                <a:gd name="connsiteX3" fmla="*/ 7505 w 9175"/>
                <a:gd name="connsiteY3" fmla="*/ 10199 h 10199"/>
                <a:gd name="connsiteX4" fmla="*/ 0 w 9175"/>
                <a:gd name="connsiteY4" fmla="*/ 3431 h 10199"/>
                <a:gd name="connsiteX0" fmla="*/ 0 w 10000"/>
                <a:gd name="connsiteY0" fmla="*/ 3364 h 3364"/>
                <a:gd name="connsiteX1" fmla="*/ 3731 w 10000"/>
                <a:gd name="connsiteY1" fmla="*/ 195 h 3364"/>
                <a:gd name="connsiteX2" fmla="*/ 10000 w 10000"/>
                <a:gd name="connsiteY2" fmla="*/ 0 h 3364"/>
                <a:gd name="connsiteX3" fmla="*/ 6831 w 10000"/>
                <a:gd name="connsiteY3" fmla="*/ 3169 h 3364"/>
                <a:gd name="connsiteX4" fmla="*/ 0 w 10000"/>
                <a:gd name="connsiteY4" fmla="*/ 3364 h 3364"/>
                <a:gd name="connsiteX0" fmla="*/ 0 w 10000"/>
                <a:gd name="connsiteY0" fmla="*/ 11741 h 11741"/>
                <a:gd name="connsiteX1" fmla="*/ 4068 w 10000"/>
                <a:gd name="connsiteY1" fmla="*/ 0 h 11741"/>
                <a:gd name="connsiteX2" fmla="*/ 10000 w 10000"/>
                <a:gd name="connsiteY2" fmla="*/ 1741 h 11741"/>
                <a:gd name="connsiteX3" fmla="*/ 6831 w 10000"/>
                <a:gd name="connsiteY3" fmla="*/ 11161 h 11741"/>
                <a:gd name="connsiteX4" fmla="*/ 0 w 10000"/>
                <a:gd name="connsiteY4" fmla="*/ 11741 h 11741"/>
                <a:gd name="connsiteX0" fmla="*/ 0 w 10000"/>
                <a:gd name="connsiteY0" fmla="*/ 10000 h 10000"/>
                <a:gd name="connsiteX1" fmla="*/ 4068 w 10000"/>
                <a:gd name="connsiteY1" fmla="*/ 580 h 10000"/>
                <a:gd name="connsiteX2" fmla="*/ 10000 w 10000"/>
                <a:gd name="connsiteY2" fmla="*/ 0 h 10000"/>
                <a:gd name="connsiteX3" fmla="*/ 6831 w 10000"/>
                <a:gd name="connsiteY3" fmla="*/ 9420 h 10000"/>
                <a:gd name="connsiteX4" fmla="*/ 0 w 10000"/>
                <a:gd name="connsiteY4" fmla="*/ 10000 h 10000"/>
                <a:gd name="connsiteX0" fmla="*/ 0 w 9830"/>
                <a:gd name="connsiteY0" fmla="*/ 8685 h 9420"/>
                <a:gd name="connsiteX1" fmla="*/ 3898 w 9830"/>
                <a:gd name="connsiteY1" fmla="*/ 580 h 9420"/>
                <a:gd name="connsiteX2" fmla="*/ 9830 w 9830"/>
                <a:gd name="connsiteY2" fmla="*/ 0 h 9420"/>
                <a:gd name="connsiteX3" fmla="*/ 6661 w 9830"/>
                <a:gd name="connsiteY3" fmla="*/ 9420 h 9420"/>
                <a:gd name="connsiteX4" fmla="*/ 0 w 9830"/>
                <a:gd name="connsiteY4" fmla="*/ 8685 h 9420"/>
                <a:gd name="connsiteX0" fmla="*/ 0 w 10000"/>
                <a:gd name="connsiteY0" fmla="*/ 9220 h 10000"/>
                <a:gd name="connsiteX1" fmla="*/ 3965 w 10000"/>
                <a:gd name="connsiteY1" fmla="*/ 616 h 10000"/>
                <a:gd name="connsiteX2" fmla="*/ 10000 w 10000"/>
                <a:gd name="connsiteY2" fmla="*/ 0 h 10000"/>
                <a:gd name="connsiteX3" fmla="*/ 6776 w 10000"/>
                <a:gd name="connsiteY3" fmla="*/ 10000 h 10000"/>
                <a:gd name="connsiteX4" fmla="*/ 0 w 10000"/>
                <a:gd name="connsiteY4" fmla="*/ 9220 h 10000"/>
                <a:gd name="connsiteX0" fmla="*/ 0 w 10000"/>
                <a:gd name="connsiteY0" fmla="*/ 9499 h 10000"/>
                <a:gd name="connsiteX1" fmla="*/ 3965 w 10000"/>
                <a:gd name="connsiteY1" fmla="*/ 616 h 10000"/>
                <a:gd name="connsiteX2" fmla="*/ 10000 w 10000"/>
                <a:gd name="connsiteY2" fmla="*/ 0 h 10000"/>
                <a:gd name="connsiteX3" fmla="*/ 6776 w 10000"/>
                <a:gd name="connsiteY3" fmla="*/ 10000 h 10000"/>
                <a:gd name="connsiteX4" fmla="*/ 0 w 10000"/>
                <a:gd name="connsiteY4" fmla="*/ 9499 h 10000"/>
                <a:gd name="connsiteX0" fmla="*/ 0 w 10000"/>
                <a:gd name="connsiteY0" fmla="*/ 9499 h 10000"/>
                <a:gd name="connsiteX1" fmla="*/ 4601 w 10000"/>
                <a:gd name="connsiteY1" fmla="*/ 58 h 10000"/>
                <a:gd name="connsiteX2" fmla="*/ 10000 w 10000"/>
                <a:gd name="connsiteY2" fmla="*/ 0 h 10000"/>
                <a:gd name="connsiteX3" fmla="*/ 6776 w 10000"/>
                <a:gd name="connsiteY3" fmla="*/ 10000 h 10000"/>
                <a:gd name="connsiteX4" fmla="*/ 0 w 10000"/>
                <a:gd name="connsiteY4" fmla="*/ 949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9499"/>
                  </a:moveTo>
                  <a:lnTo>
                    <a:pt x="4601" y="58"/>
                  </a:lnTo>
                  <a:lnTo>
                    <a:pt x="10000" y="0"/>
                  </a:lnTo>
                  <a:lnTo>
                    <a:pt x="6776" y="10000"/>
                  </a:lnTo>
                  <a:cubicBezTo>
                    <a:pt x="4517" y="9740"/>
                    <a:pt x="2403" y="9480"/>
                    <a:pt x="0" y="9499"/>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25" dirty="0"/>
            </a:p>
          </p:txBody>
        </p:sp>
        <p:sp>
          <p:nvSpPr>
            <p:cNvPr id="7" name="Rectangle 5">
              <a:extLst>
                <a:ext uri="{FF2B5EF4-FFF2-40B4-BE49-F238E27FC236}">
                  <a16:creationId xmlns:a16="http://schemas.microsoft.com/office/drawing/2014/main" xmlns="" id="{DFBB6F7B-BCA6-4FDD-8E94-FBE97EA90FCD}"/>
                </a:ext>
              </a:extLst>
            </p:cNvPr>
            <p:cNvSpPr/>
            <p:nvPr/>
          </p:nvSpPr>
          <p:spPr>
            <a:xfrm>
              <a:off x="6372200" y="3429000"/>
              <a:ext cx="720080" cy="1368152"/>
            </a:xfrm>
            <a:prstGeom prst="rect">
              <a:avLst/>
            </a:prstGeom>
            <a:gradFill flip="none" rotWithShape="1">
              <a:gsLst>
                <a:gs pos="99000">
                  <a:schemeClr val="accent3">
                    <a:lumMod val="75000"/>
                  </a:schemeClr>
                </a:gs>
                <a:gs pos="0">
                  <a:schemeClr val="accent3"/>
                </a:gs>
              </a:gsLst>
              <a:lin ang="5400000" scaled="1"/>
              <a:tileRect/>
            </a:gradFill>
            <a:ln>
              <a:noFill/>
            </a:ln>
            <a:scene3d>
              <a:camera prst="orthographicFront">
                <a:rot lat="20466618" lon="2567695" rev="2059885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25"/>
            </a:p>
          </p:txBody>
        </p:sp>
        <p:sp>
          <p:nvSpPr>
            <p:cNvPr id="8" name="Flowchart: Data 6">
              <a:extLst>
                <a:ext uri="{FF2B5EF4-FFF2-40B4-BE49-F238E27FC236}">
                  <a16:creationId xmlns:a16="http://schemas.microsoft.com/office/drawing/2014/main" xmlns="" id="{E9FCBA7C-D372-4FB1-8495-FE41221EC930}"/>
                </a:ext>
              </a:extLst>
            </p:cNvPr>
            <p:cNvSpPr/>
            <p:nvPr/>
          </p:nvSpPr>
          <p:spPr>
            <a:xfrm flipH="1">
              <a:off x="5916298" y="4572715"/>
              <a:ext cx="954624" cy="164183"/>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2315 h 12315"/>
                <a:gd name="connsiteX1" fmla="*/ 2000 w 10000"/>
                <a:gd name="connsiteY1" fmla="*/ 0 h 12315"/>
                <a:gd name="connsiteX2" fmla="*/ 10000 w 10000"/>
                <a:gd name="connsiteY2" fmla="*/ 2315 h 12315"/>
                <a:gd name="connsiteX3" fmla="*/ 8000 w 10000"/>
                <a:gd name="connsiteY3" fmla="*/ 12315 h 12315"/>
                <a:gd name="connsiteX4" fmla="*/ 0 w 10000"/>
                <a:gd name="connsiteY4" fmla="*/ 12315 h 12315"/>
                <a:gd name="connsiteX0" fmla="*/ 0 w 10000"/>
                <a:gd name="connsiteY0" fmla="*/ 16614 h 16614"/>
                <a:gd name="connsiteX1" fmla="*/ 4728 w 10000"/>
                <a:gd name="connsiteY1" fmla="*/ 0 h 16614"/>
                <a:gd name="connsiteX2" fmla="*/ 10000 w 10000"/>
                <a:gd name="connsiteY2" fmla="*/ 6614 h 16614"/>
                <a:gd name="connsiteX3" fmla="*/ 8000 w 10000"/>
                <a:gd name="connsiteY3" fmla="*/ 16614 h 16614"/>
                <a:gd name="connsiteX4" fmla="*/ 0 w 10000"/>
                <a:gd name="connsiteY4" fmla="*/ 16614 h 16614"/>
                <a:gd name="connsiteX0" fmla="*/ 0 w 8016"/>
                <a:gd name="connsiteY0" fmla="*/ 5370 h 16614"/>
                <a:gd name="connsiteX1" fmla="*/ 2744 w 8016"/>
                <a:gd name="connsiteY1" fmla="*/ 0 h 16614"/>
                <a:gd name="connsiteX2" fmla="*/ 8016 w 8016"/>
                <a:gd name="connsiteY2" fmla="*/ 6614 h 16614"/>
                <a:gd name="connsiteX3" fmla="*/ 6016 w 8016"/>
                <a:gd name="connsiteY3" fmla="*/ 16614 h 16614"/>
                <a:gd name="connsiteX4" fmla="*/ 0 w 8016"/>
                <a:gd name="connsiteY4" fmla="*/ 5370 h 16614"/>
                <a:gd name="connsiteX0" fmla="*/ 0 w 9175"/>
                <a:gd name="connsiteY0" fmla="*/ 3431 h 10199"/>
                <a:gd name="connsiteX1" fmla="*/ 3423 w 9175"/>
                <a:gd name="connsiteY1" fmla="*/ 199 h 10199"/>
                <a:gd name="connsiteX2" fmla="*/ 9175 w 9175"/>
                <a:gd name="connsiteY2" fmla="*/ 0 h 10199"/>
                <a:gd name="connsiteX3" fmla="*/ 7505 w 9175"/>
                <a:gd name="connsiteY3" fmla="*/ 10199 h 10199"/>
                <a:gd name="connsiteX4" fmla="*/ 0 w 9175"/>
                <a:gd name="connsiteY4" fmla="*/ 3431 h 10199"/>
                <a:gd name="connsiteX0" fmla="*/ 0 w 10000"/>
                <a:gd name="connsiteY0" fmla="*/ 3364 h 3364"/>
                <a:gd name="connsiteX1" fmla="*/ 3731 w 10000"/>
                <a:gd name="connsiteY1" fmla="*/ 195 h 3364"/>
                <a:gd name="connsiteX2" fmla="*/ 10000 w 10000"/>
                <a:gd name="connsiteY2" fmla="*/ 0 h 3364"/>
                <a:gd name="connsiteX3" fmla="*/ 6831 w 10000"/>
                <a:gd name="connsiteY3" fmla="*/ 3169 h 3364"/>
                <a:gd name="connsiteX4" fmla="*/ 0 w 10000"/>
                <a:gd name="connsiteY4" fmla="*/ 3364 h 3364"/>
                <a:gd name="connsiteX0" fmla="*/ 0 w 10000"/>
                <a:gd name="connsiteY0" fmla="*/ 11741 h 11741"/>
                <a:gd name="connsiteX1" fmla="*/ 4068 w 10000"/>
                <a:gd name="connsiteY1" fmla="*/ 0 h 11741"/>
                <a:gd name="connsiteX2" fmla="*/ 10000 w 10000"/>
                <a:gd name="connsiteY2" fmla="*/ 1741 h 11741"/>
                <a:gd name="connsiteX3" fmla="*/ 6831 w 10000"/>
                <a:gd name="connsiteY3" fmla="*/ 11161 h 11741"/>
                <a:gd name="connsiteX4" fmla="*/ 0 w 10000"/>
                <a:gd name="connsiteY4" fmla="*/ 11741 h 11741"/>
                <a:gd name="connsiteX0" fmla="*/ 0 w 10000"/>
                <a:gd name="connsiteY0" fmla="*/ 10000 h 10000"/>
                <a:gd name="connsiteX1" fmla="*/ 4068 w 10000"/>
                <a:gd name="connsiteY1" fmla="*/ 580 h 10000"/>
                <a:gd name="connsiteX2" fmla="*/ 10000 w 10000"/>
                <a:gd name="connsiteY2" fmla="*/ 0 h 10000"/>
                <a:gd name="connsiteX3" fmla="*/ 6831 w 10000"/>
                <a:gd name="connsiteY3" fmla="*/ 9420 h 10000"/>
                <a:gd name="connsiteX4" fmla="*/ 0 w 10000"/>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4068" y="580"/>
                  </a:lnTo>
                  <a:lnTo>
                    <a:pt x="10000" y="0"/>
                  </a:lnTo>
                  <a:lnTo>
                    <a:pt x="6831" y="9420"/>
                  </a:lnTo>
                  <a:lnTo>
                    <a:pt x="0" y="1000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25"/>
            </a:p>
          </p:txBody>
        </p:sp>
        <p:sp>
          <p:nvSpPr>
            <p:cNvPr id="9" name="Rectangle 8">
              <a:extLst>
                <a:ext uri="{FF2B5EF4-FFF2-40B4-BE49-F238E27FC236}">
                  <a16:creationId xmlns:a16="http://schemas.microsoft.com/office/drawing/2014/main" xmlns="" id="{775143C2-CBAB-49FD-A8F1-33B5BFBB774D}"/>
                </a:ext>
              </a:extLst>
            </p:cNvPr>
            <p:cNvSpPr/>
            <p:nvPr/>
          </p:nvSpPr>
          <p:spPr>
            <a:xfrm>
              <a:off x="5710368" y="4509120"/>
              <a:ext cx="720080" cy="1368152"/>
            </a:xfrm>
            <a:prstGeom prst="rect">
              <a:avLst/>
            </a:prstGeom>
            <a:gradFill flip="none" rotWithShape="1">
              <a:gsLst>
                <a:gs pos="99000">
                  <a:schemeClr val="accent4">
                    <a:lumMod val="62000"/>
                  </a:schemeClr>
                </a:gs>
                <a:gs pos="44000">
                  <a:schemeClr val="accent4">
                    <a:lumMod val="80000"/>
                  </a:schemeClr>
                </a:gs>
              </a:gsLst>
              <a:lin ang="5400000" scaled="1"/>
              <a:tileRect/>
            </a:gradFill>
            <a:ln>
              <a:noFill/>
            </a:ln>
            <a:scene3d>
              <a:camera prst="orthographicFront">
                <a:rot lat="20466618" lon="2567695" rev="2059885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25"/>
            </a:p>
          </p:txBody>
        </p:sp>
      </p:grpSp>
      <p:sp>
        <p:nvSpPr>
          <p:cNvPr id="11" name="TextBox 10">
            <a:extLst>
              <a:ext uri="{FF2B5EF4-FFF2-40B4-BE49-F238E27FC236}">
                <a16:creationId xmlns:a16="http://schemas.microsoft.com/office/drawing/2014/main" xmlns="" id="{3412778E-6904-4FFD-94CA-E6165C7E6F05}"/>
              </a:ext>
            </a:extLst>
          </p:cNvPr>
          <p:cNvSpPr txBox="1"/>
          <p:nvPr/>
        </p:nvSpPr>
        <p:spPr>
          <a:xfrm>
            <a:off x="3124200" y="1524000"/>
            <a:ext cx="5749257" cy="276999"/>
          </a:xfrm>
          <a:prstGeom prst="rect">
            <a:avLst/>
          </a:prstGeom>
          <a:noFill/>
        </p:spPr>
        <p:txBody>
          <a:bodyPr wrap="square" rtlCol="0">
            <a:spAutoFit/>
          </a:bodyPr>
          <a:lstStyle/>
          <a:p>
            <a:endParaRPr lang="en-US" sz="1200" dirty="0"/>
          </a:p>
        </p:txBody>
      </p:sp>
      <p:sp>
        <p:nvSpPr>
          <p:cNvPr id="14" name="TextBox 13">
            <a:extLst>
              <a:ext uri="{FF2B5EF4-FFF2-40B4-BE49-F238E27FC236}">
                <a16:creationId xmlns:a16="http://schemas.microsoft.com/office/drawing/2014/main" xmlns="" id="{C0AEEDA1-ED45-490C-8448-455C2A705D20}"/>
              </a:ext>
            </a:extLst>
          </p:cNvPr>
          <p:cNvSpPr txBox="1"/>
          <p:nvPr/>
        </p:nvSpPr>
        <p:spPr>
          <a:xfrm>
            <a:off x="2124185" y="3770145"/>
            <a:ext cx="6437612" cy="276999"/>
          </a:xfrm>
          <a:prstGeom prst="rect">
            <a:avLst/>
          </a:prstGeom>
          <a:noFill/>
        </p:spPr>
        <p:txBody>
          <a:bodyPr wrap="square" rtlCol="0">
            <a:spAutoFit/>
          </a:bodyPr>
          <a:lstStyle/>
          <a:p>
            <a:endParaRPr lang="en-US" sz="1200" dirty="0"/>
          </a:p>
        </p:txBody>
      </p:sp>
      <p:graphicFrame>
        <p:nvGraphicFramePr>
          <p:cNvPr id="19" name="Chart 37">
            <a:extLst>
              <a:ext uri="{FF2B5EF4-FFF2-40B4-BE49-F238E27FC236}">
                <a16:creationId xmlns:a16="http://schemas.microsoft.com/office/drawing/2014/main" xmlns="" id="{89CF22A8-901A-45EC-9241-153515763D7E}"/>
              </a:ext>
            </a:extLst>
          </p:cNvPr>
          <p:cNvGraphicFramePr/>
          <p:nvPr>
            <p:extLst>
              <p:ext uri="{D42A27DB-BD31-4B8C-83A1-F6EECF244321}">
                <p14:modId xmlns:p14="http://schemas.microsoft.com/office/powerpoint/2010/main" val="2512740669"/>
              </p:ext>
            </p:extLst>
          </p:nvPr>
        </p:nvGraphicFramePr>
        <p:xfrm>
          <a:off x="505324" y="2582171"/>
          <a:ext cx="926710" cy="7928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Chart 37">
            <a:extLst>
              <a:ext uri="{FF2B5EF4-FFF2-40B4-BE49-F238E27FC236}">
                <a16:creationId xmlns:a16="http://schemas.microsoft.com/office/drawing/2014/main" xmlns="" id="{CBB5CD99-D90C-4CAD-914B-59897706408E}"/>
              </a:ext>
            </a:extLst>
          </p:cNvPr>
          <p:cNvGraphicFramePr/>
          <p:nvPr>
            <p:extLst>
              <p:ext uri="{D42A27DB-BD31-4B8C-83A1-F6EECF244321}">
                <p14:modId xmlns:p14="http://schemas.microsoft.com/office/powerpoint/2010/main" val="3813306227"/>
              </p:ext>
            </p:extLst>
          </p:nvPr>
        </p:nvGraphicFramePr>
        <p:xfrm>
          <a:off x="304800" y="4125943"/>
          <a:ext cx="904772" cy="55934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hart 37">
            <a:extLst>
              <a:ext uri="{FF2B5EF4-FFF2-40B4-BE49-F238E27FC236}">
                <a16:creationId xmlns:a16="http://schemas.microsoft.com/office/drawing/2014/main" xmlns="" id="{C4D2D85C-7714-4530-9C07-8338D520993B}"/>
              </a:ext>
            </a:extLst>
          </p:cNvPr>
          <p:cNvGraphicFramePr/>
          <p:nvPr>
            <p:extLst>
              <p:ext uri="{D42A27DB-BD31-4B8C-83A1-F6EECF244321}">
                <p14:modId xmlns:p14="http://schemas.microsoft.com/office/powerpoint/2010/main" val="1611729630"/>
              </p:ext>
            </p:extLst>
          </p:nvPr>
        </p:nvGraphicFramePr>
        <p:xfrm>
          <a:off x="543911" y="2000801"/>
          <a:ext cx="914399" cy="381000"/>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25">
            <a:extLst>
              <a:ext uri="{FF2B5EF4-FFF2-40B4-BE49-F238E27FC236}">
                <a16:creationId xmlns:a16="http://schemas.microsoft.com/office/drawing/2014/main" xmlns="" id="{C0AEEDA1-ED45-490C-8448-455C2A705D20}"/>
              </a:ext>
            </a:extLst>
          </p:cNvPr>
          <p:cNvSpPr txBox="1"/>
          <p:nvPr/>
        </p:nvSpPr>
        <p:spPr>
          <a:xfrm>
            <a:off x="2590803" y="2593436"/>
            <a:ext cx="6437612" cy="276999"/>
          </a:xfrm>
          <a:prstGeom prst="rect">
            <a:avLst/>
          </a:prstGeom>
          <a:noFill/>
        </p:spPr>
        <p:txBody>
          <a:bodyPr wrap="square" rtlCol="0">
            <a:spAutoFit/>
          </a:bodyPr>
          <a:lstStyle/>
          <a:p>
            <a:endParaRPr lang="en-US" sz="1200" dirty="0"/>
          </a:p>
        </p:txBody>
      </p:sp>
      <p:sp>
        <p:nvSpPr>
          <p:cNvPr id="30" name="Rectangle 29"/>
          <p:cNvSpPr/>
          <p:nvPr/>
        </p:nvSpPr>
        <p:spPr>
          <a:xfrm>
            <a:off x="1627414" y="2508261"/>
            <a:ext cx="7516585" cy="1408078"/>
          </a:xfrm>
          <a:prstGeom prst="rect">
            <a:avLst/>
          </a:prstGeom>
        </p:spPr>
        <p:txBody>
          <a:bodyPr wrap="square">
            <a:spAutoFit/>
          </a:bodyPr>
          <a:lstStyle/>
          <a:p>
            <a:pPr algn="just"/>
            <a:endParaRPr lang="el-GR" sz="1400" b="1" dirty="0">
              <a:solidFill>
                <a:schemeClr val="accent6">
                  <a:lumMod val="50000"/>
                </a:schemeClr>
              </a:solidFill>
              <a:latin typeface="Arial Narrow" panose="020B0606020202030204" pitchFamily="34" charset="0"/>
            </a:endParaRPr>
          </a:p>
          <a:p>
            <a:pPr algn="just">
              <a:lnSpc>
                <a:spcPct val="150000"/>
              </a:lnSpc>
            </a:pPr>
            <a:r>
              <a:rPr lang="el-GR" sz="1100" b="1" i="1" dirty="0">
                <a:latin typeface="Arial Narrow" pitchFamily="34" charset="0"/>
              </a:rPr>
              <a:t>12.6 εκατομμύρια  (18 και 25 ετών)</a:t>
            </a:r>
            <a:r>
              <a:rPr lang="el-GR" sz="1100" i="1" dirty="0">
                <a:latin typeface="Arial Narrow" panose="020B0606020202030204" pitchFamily="34" charset="0"/>
              </a:rPr>
              <a:t>  αντιμετώπισαν κάποιο πρόβλημα ψυχικής ή συναισθηματικής υγείας τον τελευταίο χρόνο</a:t>
            </a:r>
          </a:p>
          <a:p>
            <a:pPr algn="just"/>
            <a:r>
              <a:rPr lang="el-GR" sz="1100" i="1" dirty="0">
                <a:latin typeface="Arial Narrow" panose="020B0606020202030204" pitchFamily="34" charset="0"/>
              </a:rPr>
              <a:t>Αυτό αντιστοιχεί σε </a:t>
            </a:r>
            <a:r>
              <a:rPr lang="el-GR" sz="1100" b="1" i="1" dirty="0">
                <a:latin typeface="Arial Narrow" pitchFamily="34" charset="0"/>
              </a:rPr>
              <a:t>1 στους 3 (36,2%) νεαρούς ενήλικες</a:t>
            </a:r>
            <a:r>
              <a:rPr lang="el-GR" sz="1100" i="1" dirty="0">
                <a:latin typeface="Arial Narrow" panose="020B0606020202030204" pitchFamily="34" charset="0"/>
              </a:rPr>
              <a:t>, ποσοστό υψηλότερο από οποιαδήποτε άλλη ηλικιακή ομάδα ενηλίκων</a:t>
            </a:r>
          </a:p>
          <a:p>
            <a:pPr algn="just"/>
            <a:r>
              <a:rPr lang="el-GR" sz="1100" i="1" dirty="0">
                <a:latin typeface="Arial Narrow" panose="020B0606020202030204" pitchFamily="34" charset="0"/>
              </a:rPr>
              <a:t>Το ποσοστό  αυτό έχει αυξηθεί σημαντικά τα τελευταία χρόνια (</a:t>
            </a:r>
            <a:r>
              <a:rPr lang="el-GR" sz="1100" b="1" i="1" dirty="0">
                <a:latin typeface="Arial Narrow" pitchFamily="34" charset="0"/>
              </a:rPr>
              <a:t>από 22,1% το 2016 σε 31.4%) (SAMHSA, 2023) </a:t>
            </a:r>
            <a:endParaRPr lang="el-GR" sz="1100" i="1" dirty="0">
              <a:latin typeface="Arial Narrow" pitchFamily="34" charset="0"/>
            </a:endParaRPr>
          </a:p>
          <a:p>
            <a:pPr algn="just"/>
            <a:r>
              <a:rPr lang="el-GR" sz="1100" i="1" dirty="0">
                <a:latin typeface="Arial Narrow" pitchFamily="34" charset="0"/>
              </a:rPr>
              <a:t>Αυτό το ποσοστό είναι υψηλότερο για </a:t>
            </a:r>
            <a:r>
              <a:rPr lang="el-GR" sz="1100" b="1" i="1" dirty="0">
                <a:latin typeface="Arial Narrow" pitchFamily="34" charset="0"/>
              </a:rPr>
              <a:t>τις γυναίκες (57%), τους  ισπανόφωνους φοιτητές (46%), τους πολυφυλετικούς φοιτητές (49%) και τους φοιτητές με  σεξουαλικές </a:t>
            </a:r>
            <a:r>
              <a:rPr lang="el-GR" sz="1100" b="1" i="1" dirty="0" err="1">
                <a:latin typeface="Arial Narrow" pitchFamily="34" charset="0"/>
              </a:rPr>
              <a:t>αλλές</a:t>
            </a:r>
            <a:r>
              <a:rPr lang="el-GR" sz="1100" b="1" i="1" dirty="0">
                <a:latin typeface="Arial Narrow" pitchFamily="34" charset="0"/>
              </a:rPr>
              <a:t> </a:t>
            </a:r>
            <a:r>
              <a:rPr lang="el-GR" sz="1100" b="1" i="1" dirty="0" err="1">
                <a:latin typeface="Arial Narrow" pitchFamily="34" charset="0"/>
              </a:rPr>
              <a:t>προτιμίσεις</a:t>
            </a:r>
            <a:r>
              <a:rPr lang="el-GR" sz="1100" b="1" i="1" dirty="0">
                <a:latin typeface="Arial Narrow" pitchFamily="34" charset="0"/>
              </a:rPr>
              <a:t> 69%) </a:t>
            </a:r>
            <a:r>
              <a:rPr lang="el-GR" sz="1100" i="1" dirty="0">
                <a:latin typeface="Arial Narrow" pitchFamily="34" charset="0"/>
              </a:rPr>
              <a:t>(CDC, 2023)</a:t>
            </a:r>
          </a:p>
          <a:p>
            <a:pPr algn="just"/>
            <a:endParaRPr lang="en-US" sz="1100" i="1" dirty="0">
              <a:latin typeface="Arial Narrow" panose="020B0606020202030204" pitchFamily="34" charset="0"/>
            </a:endParaRPr>
          </a:p>
        </p:txBody>
      </p:sp>
      <p:graphicFrame>
        <p:nvGraphicFramePr>
          <p:cNvPr id="31" name="Chart 37">
            <a:extLst>
              <a:ext uri="{FF2B5EF4-FFF2-40B4-BE49-F238E27FC236}">
                <a16:creationId xmlns:a16="http://schemas.microsoft.com/office/drawing/2014/main" xmlns="" id="{C4D2D85C-7714-4530-9C07-8338D520993B}"/>
              </a:ext>
            </a:extLst>
          </p:cNvPr>
          <p:cNvGraphicFramePr/>
          <p:nvPr>
            <p:extLst>
              <p:ext uri="{D42A27DB-BD31-4B8C-83A1-F6EECF244321}">
                <p14:modId xmlns:p14="http://schemas.microsoft.com/office/powerpoint/2010/main" val="4030340429"/>
              </p:ext>
            </p:extLst>
          </p:nvPr>
        </p:nvGraphicFramePr>
        <p:xfrm>
          <a:off x="457200" y="4724400"/>
          <a:ext cx="904772" cy="712351"/>
        </p:xfrm>
        <a:graphic>
          <a:graphicData uri="http://schemas.openxmlformats.org/drawingml/2006/chart">
            <c:chart xmlns:c="http://schemas.openxmlformats.org/drawingml/2006/chart" xmlns:r="http://schemas.openxmlformats.org/officeDocument/2006/relationships" r:id="rId6"/>
          </a:graphicData>
        </a:graphic>
      </p:graphicFrame>
      <p:sp>
        <p:nvSpPr>
          <p:cNvPr id="32" name="Rectangle 31"/>
          <p:cNvSpPr/>
          <p:nvPr/>
        </p:nvSpPr>
        <p:spPr>
          <a:xfrm>
            <a:off x="1429436" y="4013297"/>
            <a:ext cx="6795245" cy="1107996"/>
          </a:xfrm>
          <a:prstGeom prst="rect">
            <a:avLst/>
          </a:prstGeom>
        </p:spPr>
        <p:txBody>
          <a:bodyPr wrap="square">
            <a:spAutoFit/>
          </a:bodyPr>
          <a:lstStyle/>
          <a:p>
            <a:pPr>
              <a:buSzPts val="1200"/>
            </a:pPr>
            <a:endParaRPr lang="el-GR" sz="1100" b="1" dirty="0">
              <a:solidFill>
                <a:schemeClr val="accent6">
                  <a:lumMod val="50000"/>
                </a:schemeClr>
              </a:solidFill>
              <a:latin typeface="Arial Narrow" panose="020B0606020202030204" pitchFamily="34" charset="0"/>
            </a:endParaRPr>
          </a:p>
          <a:p>
            <a:pPr>
              <a:buSzPts val="1200"/>
            </a:pPr>
            <a:r>
              <a:rPr lang="el-GR" sz="1100" b="1" i="1" dirty="0">
                <a:solidFill>
                  <a:schemeClr val="accent6">
                    <a:lumMod val="50000"/>
                  </a:schemeClr>
                </a:solidFill>
                <a:latin typeface="Arial Narrow" panose="020B0606020202030204" pitchFamily="34" charset="0"/>
              </a:rPr>
              <a:t> </a:t>
            </a:r>
            <a:r>
              <a:rPr lang="en-US" sz="1100" b="1" i="1" dirty="0">
                <a:solidFill>
                  <a:schemeClr val="accent6">
                    <a:lumMod val="50000"/>
                  </a:schemeClr>
                </a:solidFill>
                <a:latin typeface="Arial Narrow" panose="020B0606020202030204" pitchFamily="34" charset="0"/>
              </a:rPr>
              <a:t>To</a:t>
            </a:r>
            <a:r>
              <a:rPr lang="el-GR" sz="1100" b="1" i="1" dirty="0">
                <a:solidFill>
                  <a:schemeClr val="accent6">
                    <a:lumMod val="50000"/>
                  </a:schemeClr>
                </a:solidFill>
                <a:latin typeface="Arial Narrow" panose="020B0606020202030204" pitchFamily="34" charset="0"/>
              </a:rPr>
              <a:t> 20% των εφήβων</a:t>
            </a:r>
            <a:r>
              <a:rPr lang="en-US" sz="1100" b="1" i="1" dirty="0">
                <a:solidFill>
                  <a:schemeClr val="accent6">
                    <a:lumMod val="50000"/>
                  </a:schemeClr>
                </a:solidFill>
                <a:latin typeface="Arial Narrow" panose="020B0606020202030204" pitchFamily="34" charset="0"/>
              </a:rPr>
              <a:t>/</a:t>
            </a:r>
            <a:r>
              <a:rPr lang="el-GR" sz="1100" b="1" i="1" dirty="0">
                <a:solidFill>
                  <a:schemeClr val="accent6">
                    <a:lumMod val="50000"/>
                  </a:schemeClr>
                </a:solidFill>
                <a:latin typeface="Arial Narrow" panose="020B0606020202030204" pitchFamily="34" charset="0"/>
              </a:rPr>
              <a:t>φοιτητών </a:t>
            </a:r>
            <a:r>
              <a:rPr lang="el-GR" sz="1100" i="1" dirty="0">
                <a:solidFill>
                  <a:srgbClr val="000000"/>
                </a:solidFill>
                <a:latin typeface="Arial Narrow" panose="020B0606020202030204" pitchFamily="34" charset="0"/>
              </a:rPr>
              <a:t>μπορεί να αντιμετωπίσει κάποιο πρόβλημα ψυχικής υγείας κάθε χρόνο</a:t>
            </a:r>
            <a:endParaRPr lang="el-GR" sz="1100" b="1" i="1" dirty="0">
              <a:latin typeface="Arial Narrow" pitchFamily="34" charset="0"/>
            </a:endParaRPr>
          </a:p>
          <a:p>
            <a:pPr>
              <a:buSzPts val="1200"/>
            </a:pPr>
            <a:r>
              <a:rPr lang="el-GR" sz="1100" b="1" i="1" dirty="0">
                <a:latin typeface="Arial Narrow" pitchFamily="34" charset="0"/>
              </a:rPr>
              <a:t>Το 19,5% των εφήβων ηλικίας 12 έως 17 ετών </a:t>
            </a:r>
            <a:r>
              <a:rPr lang="el-GR" sz="1100" i="1" dirty="0">
                <a:latin typeface="Arial Narrow" pitchFamily="34" charset="0"/>
              </a:rPr>
              <a:t>είχε ένα μείζον καταθλιπτικό επεισόδιο τον τελευταίο χρόνο. (SAMHSA, 2023)</a:t>
            </a:r>
            <a:r>
              <a:rPr lang="el-GR" sz="1100" b="1" i="1" dirty="0">
                <a:latin typeface="Arial Narrow" pitchFamily="34" charset="0"/>
              </a:rPr>
              <a:t> </a:t>
            </a:r>
          </a:p>
          <a:p>
            <a:pPr>
              <a:buSzPts val="1200"/>
            </a:pPr>
            <a:r>
              <a:rPr lang="el-GR" sz="1100" b="1" i="1" dirty="0">
                <a:latin typeface="Arial Narrow" pitchFamily="34" charset="0"/>
              </a:rPr>
              <a:t>Το 42% των μαθητών λυκείου </a:t>
            </a:r>
            <a:r>
              <a:rPr lang="el-GR" sz="1100" i="1" dirty="0">
                <a:latin typeface="Arial Narrow" pitchFamily="34" charset="0"/>
              </a:rPr>
              <a:t>ανέφεραν συναισθήματα θλίψης ή απελπισίας τον τελευταίο χρόνο.</a:t>
            </a:r>
          </a:p>
          <a:p>
            <a:pPr>
              <a:buSzPts val="1200"/>
            </a:pPr>
            <a:endParaRPr lang="el-GR" sz="1050" dirty="0">
              <a:latin typeface="Arial Narrow" pitchFamily="34" charset="0"/>
            </a:endParaRPr>
          </a:p>
          <a:p>
            <a:pPr>
              <a:buSzPts val="1200"/>
            </a:pPr>
            <a:endParaRPr lang="en-US" sz="1050" dirty="0"/>
          </a:p>
        </p:txBody>
      </p:sp>
      <p:sp>
        <p:nvSpPr>
          <p:cNvPr id="33" name="Rectangle 32"/>
          <p:cNvSpPr/>
          <p:nvPr/>
        </p:nvSpPr>
        <p:spPr>
          <a:xfrm>
            <a:off x="1142999" y="6157045"/>
            <a:ext cx="5666520" cy="600164"/>
          </a:xfrm>
          <a:prstGeom prst="rect">
            <a:avLst/>
          </a:prstGeom>
        </p:spPr>
        <p:txBody>
          <a:bodyPr wrap="square">
            <a:spAutoFit/>
          </a:bodyPr>
          <a:lstStyle/>
          <a:p>
            <a:pPr algn="just"/>
            <a:r>
              <a:rPr lang="el-GR" sz="1100" b="1" i="1" dirty="0">
                <a:solidFill>
                  <a:schemeClr val="accent6">
                    <a:lumMod val="50000"/>
                  </a:schemeClr>
                </a:solidFill>
                <a:latin typeface="Arial Narrow" panose="020B0606020202030204" pitchFamily="34" charset="0"/>
              </a:rPr>
              <a:t>Η αυτοκτονία </a:t>
            </a:r>
            <a:r>
              <a:rPr lang="el-GR" sz="1100" i="1" dirty="0">
                <a:latin typeface="Arial Narrow" panose="020B0606020202030204" pitchFamily="34" charset="0"/>
              </a:rPr>
              <a:t>είναι η τέταρτη κύρια αιτία θανάτου μεταξύ </a:t>
            </a:r>
            <a:r>
              <a:rPr lang="el-GR" sz="1100" b="1" i="1" dirty="0">
                <a:latin typeface="Arial Narrow" panose="020B0606020202030204" pitchFamily="34" charset="0"/>
              </a:rPr>
              <a:t>15-29 ετών</a:t>
            </a:r>
            <a:r>
              <a:rPr lang="el-GR" sz="1100" i="1" dirty="0">
                <a:latin typeface="Arial Narrow" panose="020B0606020202030204" pitchFamily="34" charset="0"/>
              </a:rPr>
              <a:t>, ενώ το </a:t>
            </a:r>
            <a:r>
              <a:rPr lang="el-GR" sz="1100" b="1" i="1" dirty="0">
                <a:latin typeface="Arial Narrow" panose="020B0606020202030204" pitchFamily="34" charset="0"/>
              </a:rPr>
              <a:t>11% των νέων 18-34 ετών </a:t>
            </a:r>
            <a:r>
              <a:rPr lang="el-GR" sz="1100" i="1" dirty="0">
                <a:latin typeface="Arial Narrow" panose="020B0606020202030204" pitchFamily="34" charset="0"/>
              </a:rPr>
              <a:t>αναφέρει ότι έχει κάνει απόπειρα αυτοκτονίας και το </a:t>
            </a:r>
            <a:r>
              <a:rPr lang="el-GR" sz="1100" b="1" i="1" dirty="0">
                <a:latin typeface="Arial Narrow" panose="020B0606020202030204" pitchFamily="34" charset="0"/>
              </a:rPr>
              <a:t>16% αναφέρει αυτοτραυματισμό</a:t>
            </a:r>
            <a:r>
              <a:rPr lang="el-GR" sz="1100" i="1" dirty="0">
                <a:latin typeface="Arial Narrow" panose="020B0606020202030204" pitchFamily="34" charset="0"/>
              </a:rPr>
              <a:t> σε κάποιο στάδιο της ζωής τους</a:t>
            </a:r>
            <a:endParaRPr lang="en-US" sz="1100" i="1" dirty="0">
              <a:latin typeface="Arial Narrow" panose="020B0606020202030204" pitchFamily="34" charset="0"/>
            </a:endParaRPr>
          </a:p>
        </p:txBody>
      </p:sp>
      <p:sp>
        <p:nvSpPr>
          <p:cNvPr id="34" name="Rectangle 33"/>
          <p:cNvSpPr/>
          <p:nvPr/>
        </p:nvSpPr>
        <p:spPr>
          <a:xfrm>
            <a:off x="1627415" y="4851975"/>
            <a:ext cx="5910241" cy="1323439"/>
          </a:xfrm>
          <a:prstGeom prst="rect">
            <a:avLst/>
          </a:prstGeom>
        </p:spPr>
        <p:txBody>
          <a:bodyPr wrap="square">
            <a:spAutoFit/>
          </a:bodyPr>
          <a:lstStyle/>
          <a:p>
            <a:pPr algn="just">
              <a:buSzPts val="1200"/>
            </a:pPr>
            <a:r>
              <a:rPr lang="el-GR" sz="1100" b="1" i="1" dirty="0">
                <a:solidFill>
                  <a:schemeClr val="accent6">
                    <a:lumMod val="50000"/>
                  </a:schemeClr>
                </a:solidFill>
                <a:latin typeface="Arial Narrow" panose="020B0606020202030204" pitchFamily="34" charset="0"/>
              </a:rPr>
              <a:t>Η κατάθλιψη, το άγχος και οι διαταραχές συμπεριφοράς </a:t>
            </a:r>
            <a:r>
              <a:rPr lang="el-GR" sz="1100" i="1" dirty="0">
                <a:solidFill>
                  <a:srgbClr val="000000"/>
                </a:solidFill>
                <a:latin typeface="Arial Narrow" panose="020B0606020202030204" pitchFamily="34" charset="0"/>
              </a:rPr>
              <a:t>είναι από τις κύριες αιτίες ασθένειας και αναπηρίας μεταξύ των εφήβων και </a:t>
            </a:r>
            <a:r>
              <a:rPr lang="el-GR" sz="1100" i="1" dirty="0">
                <a:solidFill>
                  <a:srgbClr val="000000"/>
                </a:solidFill>
                <a:latin typeface="Arial Narrow" panose="020B0606020202030204" pitchFamily="34" charset="0"/>
                <a:cs typeface="Arial" panose="020B0604020202020204" pitchFamily="34" charset="0"/>
              </a:rPr>
              <a:t>φοιτητών. </a:t>
            </a:r>
            <a:endParaRPr lang="el-GR" sz="1100" i="1" dirty="0">
              <a:latin typeface="Arial Narrow" panose="020B0606020202030204" pitchFamily="34" charset="0"/>
            </a:endParaRPr>
          </a:p>
          <a:p>
            <a:pPr algn="just">
              <a:buSzPts val="1200"/>
            </a:pPr>
            <a:r>
              <a:rPr lang="el-GR" sz="1100" b="1" i="1" dirty="0">
                <a:latin typeface="Arial Narrow" panose="020B0606020202030204" pitchFamily="34" charset="0"/>
              </a:rPr>
              <a:t>Το 5% </a:t>
            </a:r>
            <a:r>
              <a:rPr lang="el-GR" sz="1100" i="1" dirty="0">
                <a:latin typeface="Arial Narrow" panose="020B0606020202030204" pitchFamily="34" charset="0"/>
              </a:rPr>
              <a:t>του φοιτητικού πληθυσμού θα παρουσιάσει </a:t>
            </a:r>
            <a:r>
              <a:rPr lang="el-GR" sz="1100" b="1" i="1" dirty="0">
                <a:latin typeface="Arial Narrow" panose="020B0606020202030204" pitchFamily="34" charset="0"/>
              </a:rPr>
              <a:t>μείζονα ψυχοπαθολογία </a:t>
            </a:r>
            <a:r>
              <a:rPr lang="el-GR" sz="1100" i="1" dirty="0">
                <a:latin typeface="Arial Narrow" panose="020B0606020202030204" pitchFamily="34" charset="0"/>
              </a:rPr>
              <a:t>κατά την διάρκεια των σπουδών τους </a:t>
            </a:r>
          </a:p>
          <a:p>
            <a:pPr algn="just">
              <a:buSzPts val="1200"/>
            </a:pPr>
            <a:r>
              <a:rPr lang="el-GR" sz="1100" dirty="0"/>
              <a:t>Μεταξύ των </a:t>
            </a:r>
            <a:r>
              <a:rPr lang="el-GR" sz="1100" b="1" dirty="0"/>
              <a:t>φοιτητών, το 36% έχει διαγνωστεί με άγχος και το 30% με Σ.Σ κατάθλιψης </a:t>
            </a:r>
            <a:r>
              <a:rPr lang="el-GR" sz="1100" dirty="0"/>
              <a:t>(</a:t>
            </a:r>
            <a:r>
              <a:rPr lang="el-GR" sz="1100" dirty="0" err="1"/>
              <a:t>Minds</a:t>
            </a:r>
            <a:r>
              <a:rPr lang="el-GR" sz="1100" dirty="0"/>
              <a:t> </a:t>
            </a:r>
            <a:r>
              <a:rPr lang="el-GR" sz="1100" dirty="0" err="1"/>
              <a:t>Study</a:t>
            </a:r>
            <a:r>
              <a:rPr lang="el-GR" sz="1100" dirty="0"/>
              <a:t>, 2023)</a:t>
            </a:r>
            <a:endParaRPr lang="en-US" sz="1100" i="1" dirty="0">
              <a:latin typeface="Arial Narrow" panose="020B0606020202030204" pitchFamily="34" charset="0"/>
            </a:endParaRPr>
          </a:p>
          <a:p>
            <a:pPr>
              <a:spcBef>
                <a:spcPts val="0"/>
              </a:spcBef>
              <a:spcAft>
                <a:spcPts val="0"/>
              </a:spcAft>
              <a:buClrTx/>
              <a:buSzPts val="1200"/>
            </a:pPr>
            <a:endParaRPr lang="en-US" sz="1400" dirty="0"/>
          </a:p>
        </p:txBody>
      </p:sp>
      <p:graphicFrame>
        <p:nvGraphicFramePr>
          <p:cNvPr id="35" name="Chart 37">
            <a:extLst>
              <a:ext uri="{FF2B5EF4-FFF2-40B4-BE49-F238E27FC236}">
                <a16:creationId xmlns:a16="http://schemas.microsoft.com/office/drawing/2014/main" xmlns="" id="{89CF22A8-901A-45EC-9241-153515763D7E}"/>
              </a:ext>
            </a:extLst>
          </p:cNvPr>
          <p:cNvGraphicFramePr/>
          <p:nvPr>
            <p:extLst>
              <p:ext uri="{D42A27DB-BD31-4B8C-83A1-F6EECF244321}">
                <p14:modId xmlns:p14="http://schemas.microsoft.com/office/powerpoint/2010/main" val="4102156086"/>
              </p:ext>
            </p:extLst>
          </p:nvPr>
        </p:nvGraphicFramePr>
        <p:xfrm>
          <a:off x="76200" y="5779532"/>
          <a:ext cx="904772" cy="950557"/>
        </p:xfrm>
        <a:graphic>
          <a:graphicData uri="http://schemas.openxmlformats.org/drawingml/2006/chart">
            <c:chart xmlns:c="http://schemas.openxmlformats.org/drawingml/2006/chart" xmlns:r="http://schemas.openxmlformats.org/officeDocument/2006/relationships" r:id="rId7"/>
          </a:graphicData>
        </a:graphic>
      </p:graphicFrame>
      <p:sp>
        <p:nvSpPr>
          <p:cNvPr id="27" name="Rectangle 26"/>
          <p:cNvSpPr/>
          <p:nvPr/>
        </p:nvSpPr>
        <p:spPr>
          <a:xfrm>
            <a:off x="1627415" y="2166358"/>
            <a:ext cx="7165879" cy="430887"/>
          </a:xfrm>
          <a:prstGeom prst="rect">
            <a:avLst/>
          </a:prstGeom>
        </p:spPr>
        <p:txBody>
          <a:bodyPr wrap="square">
            <a:spAutoFit/>
          </a:bodyPr>
          <a:lstStyle/>
          <a:p>
            <a:pPr algn="just"/>
            <a:r>
              <a:rPr lang="en-US" sz="1100" b="1" i="1" dirty="0">
                <a:solidFill>
                  <a:schemeClr val="accent6">
                    <a:lumMod val="50000"/>
                  </a:schemeClr>
                </a:solidFill>
                <a:latin typeface="Arial Narrow" panose="020B0606020202030204" pitchFamily="34" charset="0"/>
              </a:rPr>
              <a:t>1 </a:t>
            </a:r>
            <a:r>
              <a:rPr lang="el-GR" sz="1100" b="1" i="1" dirty="0">
                <a:solidFill>
                  <a:schemeClr val="accent6">
                    <a:lumMod val="50000"/>
                  </a:schemeClr>
                </a:solidFill>
                <a:latin typeface="Arial Narrow" panose="020B0606020202030204" pitchFamily="34" charset="0"/>
              </a:rPr>
              <a:t>στους 7  παιδιά και εφήβους ηλικίας  10-17 ετών </a:t>
            </a:r>
            <a:r>
              <a:rPr lang="el-GR" sz="1100" i="1" dirty="0">
                <a:latin typeface="Arial Narrow" panose="020B0606020202030204" pitchFamily="34" charset="0"/>
              </a:rPr>
              <a:t>βιώνει κάποια ψυχική διαταραχή, που αντιπροσωπεύει το </a:t>
            </a:r>
            <a:r>
              <a:rPr lang="el-GR" sz="1100" b="1" i="1" dirty="0">
                <a:latin typeface="Arial Narrow" panose="020B0606020202030204" pitchFamily="34" charset="0"/>
              </a:rPr>
              <a:t>13% </a:t>
            </a:r>
            <a:r>
              <a:rPr lang="el-GR" sz="1100" i="1" dirty="0">
                <a:latin typeface="Arial Narrow" panose="020B0606020202030204" pitchFamily="34" charset="0"/>
              </a:rPr>
              <a:t>της παγκόσμιας επιβάρυνσης της νόσου σε αυτήν την ηλικιακή ομάδα</a:t>
            </a:r>
            <a:r>
              <a:rPr lang="en-US" sz="1100" i="1" dirty="0">
                <a:latin typeface="Arial Narrow" panose="020B0606020202030204" pitchFamily="34" charset="0"/>
              </a:rPr>
              <a:t>, </a:t>
            </a:r>
            <a:r>
              <a:rPr lang="el-GR" sz="1100" i="1" dirty="0">
                <a:latin typeface="Arial Narrow" panose="020B0606020202030204" pitchFamily="34" charset="0"/>
              </a:rPr>
              <a:t>ωστόσο αυτές</a:t>
            </a:r>
            <a:r>
              <a:rPr lang="en-US" sz="1100" i="1" dirty="0">
                <a:latin typeface="Arial Narrow" panose="020B0606020202030204" pitchFamily="34" charset="0"/>
              </a:rPr>
              <a:t> </a:t>
            </a:r>
            <a:r>
              <a:rPr lang="el-GR" sz="1100" i="1" dirty="0">
                <a:latin typeface="Arial Narrow" panose="020B0606020202030204" pitchFamily="34" charset="0"/>
              </a:rPr>
              <a:t>παραμένουν σε μεγάλο βαθμό</a:t>
            </a:r>
            <a:r>
              <a:rPr lang="en-US" sz="1100" i="1" dirty="0">
                <a:latin typeface="Arial Narrow" panose="020B0606020202030204" pitchFamily="34" charset="0"/>
              </a:rPr>
              <a:t> </a:t>
            </a:r>
            <a:r>
              <a:rPr lang="el-GR" sz="1100" i="1" dirty="0">
                <a:latin typeface="Arial Narrow" panose="020B0606020202030204" pitchFamily="34" charset="0"/>
              </a:rPr>
              <a:t>αδιάγνωστες και χωρίς θεραπεία</a:t>
            </a:r>
            <a:endParaRPr lang="en-US" sz="1100" i="1" dirty="0">
              <a:latin typeface="Arial Narrow" panose="020B0606020202030204" pitchFamily="34" charset="0"/>
            </a:endParaRPr>
          </a:p>
        </p:txBody>
      </p:sp>
      <p:graphicFrame>
        <p:nvGraphicFramePr>
          <p:cNvPr id="28" name="Chart 37">
            <a:extLst>
              <a:ext uri="{FF2B5EF4-FFF2-40B4-BE49-F238E27FC236}">
                <a16:creationId xmlns:a16="http://schemas.microsoft.com/office/drawing/2014/main" xmlns="" id="{C4D2D85C-7714-4530-9C07-8338D520993B}"/>
              </a:ext>
            </a:extLst>
          </p:cNvPr>
          <p:cNvGraphicFramePr/>
          <p:nvPr>
            <p:extLst>
              <p:ext uri="{D42A27DB-BD31-4B8C-83A1-F6EECF244321}">
                <p14:modId xmlns:p14="http://schemas.microsoft.com/office/powerpoint/2010/main" val="2630024421"/>
              </p:ext>
            </p:extLst>
          </p:nvPr>
        </p:nvGraphicFramePr>
        <p:xfrm>
          <a:off x="304800" y="1263320"/>
          <a:ext cx="1595059" cy="581797"/>
        </p:xfrm>
        <a:graphic>
          <a:graphicData uri="http://schemas.openxmlformats.org/drawingml/2006/chart">
            <c:chart xmlns:c="http://schemas.openxmlformats.org/drawingml/2006/chart" xmlns:r="http://schemas.openxmlformats.org/officeDocument/2006/relationships" r:id="rId8"/>
          </a:graphicData>
        </a:graphic>
      </p:graphicFrame>
      <p:sp>
        <p:nvSpPr>
          <p:cNvPr id="10" name="Rectangle 9"/>
          <p:cNvSpPr/>
          <p:nvPr/>
        </p:nvSpPr>
        <p:spPr>
          <a:xfrm>
            <a:off x="1752601" y="1143000"/>
            <a:ext cx="7120856" cy="1023357"/>
          </a:xfrm>
          <a:prstGeom prst="rect">
            <a:avLst/>
          </a:prstGeom>
        </p:spPr>
        <p:txBody>
          <a:bodyPr wrap="square">
            <a:spAutoFit/>
          </a:bodyPr>
          <a:lstStyle/>
          <a:p>
            <a:pPr algn="just">
              <a:lnSpc>
                <a:spcPct val="150000"/>
              </a:lnSpc>
            </a:pPr>
            <a:r>
              <a:rPr lang="el-GR" sz="1100" b="1" i="1" dirty="0">
                <a:solidFill>
                  <a:schemeClr val="accent6">
                    <a:lumMod val="50000"/>
                  </a:schemeClr>
                </a:solidFill>
                <a:latin typeface="Arial Narrow" panose="020B0606020202030204" pitchFamily="34" charset="0"/>
              </a:rPr>
              <a:t>Το 10% των παιδιών και των εφήβων (ηλικίας 5 έως 16 ετών)</a:t>
            </a:r>
            <a:r>
              <a:rPr lang="el-GR" sz="1100" i="1" dirty="0">
                <a:latin typeface="Arial Narrow" panose="020B0606020202030204" pitchFamily="34" charset="0"/>
              </a:rPr>
              <a:t> έχουν κλινικά </a:t>
            </a:r>
            <a:r>
              <a:rPr lang="el-GR" sz="1100" i="1" dirty="0" err="1">
                <a:latin typeface="Arial Narrow" panose="020B0606020202030204" pitchFamily="34" charset="0"/>
              </a:rPr>
              <a:t>διαγνώσιμο</a:t>
            </a:r>
            <a:r>
              <a:rPr lang="el-GR" sz="1100" i="1" dirty="0">
                <a:latin typeface="Arial Narrow" panose="020B0606020202030204" pitchFamily="34" charset="0"/>
              </a:rPr>
              <a:t> ψυχικό πρόβλημα, ωστόσο το </a:t>
            </a:r>
            <a:r>
              <a:rPr lang="el-GR" sz="1100" b="1" i="1" dirty="0">
                <a:latin typeface="Arial Narrow" panose="020B0606020202030204" pitchFamily="34" charset="0"/>
              </a:rPr>
              <a:t>70%</a:t>
            </a:r>
            <a:r>
              <a:rPr lang="el-GR" sz="1100" i="1" dirty="0">
                <a:latin typeface="Arial Narrow" panose="020B0606020202030204" pitchFamily="34" charset="0"/>
              </a:rPr>
              <a:t>  από αυτούς που αντιμετωπίζουν προβλήματα ψυχικής υγείας δεν έχουν κάνει τις </a:t>
            </a:r>
            <a:r>
              <a:rPr lang="el-GR" sz="1100" i="1" dirty="0" err="1">
                <a:latin typeface="Arial Narrow" panose="020B0606020202030204" pitchFamily="34" charset="0"/>
              </a:rPr>
              <a:t>καταλλήλοτερες</a:t>
            </a:r>
            <a:r>
              <a:rPr lang="el-GR" sz="1100" i="1" dirty="0">
                <a:latin typeface="Arial Narrow" panose="020B0606020202030204" pitchFamily="34" charset="0"/>
              </a:rPr>
              <a:t>  παρεμβάσεις και θεραπεία </a:t>
            </a:r>
            <a:r>
              <a:rPr lang="el-GR" sz="1100" i="1" dirty="0" err="1">
                <a:latin typeface="Arial Narrow" panose="020B0606020202030204" pitchFamily="34" charset="0"/>
              </a:rPr>
              <a:t>άμμεσα</a:t>
            </a:r>
            <a:r>
              <a:rPr lang="el-GR" sz="1100" i="1" dirty="0">
                <a:latin typeface="Arial Narrow" pitchFamily="34" charset="0"/>
              </a:rPr>
              <a:t> και αποτελεσματικά</a:t>
            </a:r>
          </a:p>
          <a:p>
            <a:pPr algn="just"/>
            <a:endParaRPr lang="en-US" sz="1100" dirty="0">
              <a:latin typeface="Arial Narrow" panose="020B0606020202030204" pitchFamily="34" charset="0"/>
            </a:endParaRPr>
          </a:p>
        </p:txBody>
      </p:sp>
    </p:spTree>
    <p:extLst>
      <p:ext uri="{BB962C8B-B14F-4D97-AF65-F5344CB8AC3E}">
        <p14:creationId xmlns:p14="http://schemas.microsoft.com/office/powerpoint/2010/main" val="13454446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l-GR" sz="2800" dirty="0">
                <a:latin typeface="Arial Narrow" panose="020B0606020202030204" pitchFamily="34" charset="0"/>
              </a:rPr>
              <a:t>Επιδημιολογικα και </a:t>
            </a:r>
            <a:r>
              <a:rPr lang="el-GR" sz="2800" dirty="0" err="1">
                <a:latin typeface="Arial Narrow" panose="020B0606020202030204" pitchFamily="34" charset="0"/>
              </a:rPr>
              <a:t>Στατιστικα</a:t>
            </a:r>
            <a:r>
              <a:rPr lang="el-GR" sz="2800" dirty="0">
                <a:latin typeface="Arial Narrow" panose="020B0606020202030204" pitchFamily="34" charset="0"/>
              </a:rPr>
              <a:t>  </a:t>
            </a:r>
            <a:r>
              <a:rPr lang="el-GR" sz="2800" dirty="0" err="1">
                <a:latin typeface="Arial Narrow" panose="020B0606020202030204" pitchFamily="34" charset="0"/>
              </a:rPr>
              <a:t>ΔεδομΕνα</a:t>
            </a:r>
            <a:r>
              <a:rPr lang="el-GR" sz="2800" dirty="0">
                <a:latin typeface="Arial Narrow" panose="020B0606020202030204" pitchFamily="34" charset="0"/>
              </a:rPr>
              <a:t/>
            </a:r>
            <a:br>
              <a:rPr lang="el-GR" sz="2800" dirty="0">
                <a:latin typeface="Arial Narrow" panose="020B0606020202030204" pitchFamily="34" charset="0"/>
              </a:rPr>
            </a:br>
            <a:endParaRPr lang="en-US" sz="2800" dirty="0">
              <a:latin typeface="Arial Narrow" panose="020B0606020202030204" pitchFamily="34" charset="0"/>
            </a:endParaRPr>
          </a:p>
        </p:txBody>
      </p:sp>
      <p:sp>
        <p:nvSpPr>
          <p:cNvPr id="3" name="Rectangle 2"/>
          <p:cNvSpPr/>
          <p:nvPr/>
        </p:nvSpPr>
        <p:spPr>
          <a:xfrm>
            <a:off x="0" y="1371600"/>
            <a:ext cx="9220200" cy="4955203"/>
          </a:xfrm>
          <a:prstGeom prst="rect">
            <a:avLst/>
          </a:prstGeom>
        </p:spPr>
        <p:txBody>
          <a:bodyPr wrap="square">
            <a:spAutoFit/>
          </a:bodyPr>
          <a:lstStyle/>
          <a:p>
            <a:pPr algn="ctr"/>
            <a:r>
              <a:rPr lang="el-GR" dirty="0">
                <a:latin typeface="Arial Narrow" pitchFamily="34" charset="0"/>
              </a:rPr>
              <a:t>Παιδιά και Έφηβοι</a:t>
            </a:r>
            <a:endParaRPr lang="en-US" dirty="0">
              <a:latin typeface="Arial Narrow" pitchFamily="34" charset="0"/>
            </a:endParaRPr>
          </a:p>
          <a:p>
            <a:endParaRPr lang="el-GR" dirty="0"/>
          </a:p>
          <a:p>
            <a:r>
              <a:rPr lang="el-GR" sz="2000" b="1" i="1" dirty="0">
                <a:latin typeface="Arial Narrow" pitchFamily="34" charset="0"/>
              </a:rPr>
              <a:t>Σύμφωνα με έκθεση της UNICEF (2021):</a:t>
            </a:r>
          </a:p>
          <a:p>
            <a:pPr algn="ctr"/>
            <a:r>
              <a:rPr lang="el-GR" sz="2000" dirty="0">
                <a:latin typeface="Arial Narrow" pitchFamily="34" charset="0"/>
              </a:rPr>
              <a:t>    Το 13% των εφήβων παγκοσμίως ανέφερε συμπτώματα ψυχικής διαταραχής πριν από την πανδημία</a:t>
            </a:r>
          </a:p>
          <a:p>
            <a:endParaRPr lang="el-GR" sz="2000" dirty="0">
              <a:latin typeface="Arial Narrow" pitchFamily="34" charset="0"/>
            </a:endParaRPr>
          </a:p>
          <a:p>
            <a:pPr algn="ctr"/>
            <a:r>
              <a:rPr lang="el-GR" sz="2000" dirty="0">
                <a:latin typeface="Arial Narrow" pitchFamily="34" charset="0"/>
              </a:rPr>
              <a:t> Μετά τον COVID-19, παρατηρήθηκε αύξηση 20-25% στα περιστατικά άγχους και κατάθλιψης</a:t>
            </a:r>
          </a:p>
          <a:p>
            <a:endParaRPr lang="el-GR" sz="2000" b="1" i="1" dirty="0">
              <a:latin typeface="Arial Narrow" pitchFamily="34" charset="0"/>
            </a:endParaRPr>
          </a:p>
          <a:p>
            <a:endParaRPr lang="el-GR" sz="2000" b="1" i="1" dirty="0">
              <a:latin typeface="Arial Narrow" pitchFamily="34" charset="0"/>
            </a:endParaRPr>
          </a:p>
          <a:p>
            <a:r>
              <a:rPr lang="el-GR" sz="2000" b="1" i="1" dirty="0">
                <a:latin typeface="Arial Narrow" pitchFamily="34" charset="0"/>
              </a:rPr>
              <a:t>Μελέτη του Lancet (2021) σε 204 χώρες έδειξε:</a:t>
            </a:r>
          </a:p>
          <a:p>
            <a:pPr algn="ctr"/>
            <a:r>
              <a:rPr lang="el-GR" sz="2000" dirty="0">
                <a:latin typeface="Arial Narrow" pitchFamily="34" charset="0"/>
              </a:rPr>
              <a:t> Η κατάθλιψη στους εφήβους αυξήθηκε κατά 27,6%</a:t>
            </a:r>
          </a:p>
          <a:p>
            <a:pPr algn="ctr"/>
            <a:r>
              <a:rPr lang="el-GR" sz="2000" dirty="0">
                <a:latin typeface="Arial Narrow" pitchFamily="34" charset="0"/>
              </a:rPr>
              <a:t>Το άγχος παρουσίασε αύξηση κατά 25,6% σε σύγκριση με τα προ-πανδημίας επίπεδα</a:t>
            </a:r>
          </a:p>
          <a:p>
            <a:endParaRPr lang="el-GR" sz="2000" b="1" i="1" dirty="0">
              <a:latin typeface="Arial Narrow" pitchFamily="34" charset="0"/>
            </a:endParaRPr>
          </a:p>
          <a:p>
            <a:r>
              <a:rPr lang="el-GR" sz="2000" b="1" i="1" dirty="0">
                <a:latin typeface="Arial Narrow" pitchFamily="34" charset="0"/>
              </a:rPr>
              <a:t>Στην Ελλάδα, έρευνα του ΕΚΠΑ (2021) έδειξε ότι:</a:t>
            </a:r>
          </a:p>
          <a:p>
            <a:pPr algn="ctr"/>
            <a:r>
              <a:rPr lang="el-GR" sz="2000" dirty="0">
                <a:latin typeface="Arial Narrow" pitchFamily="34" charset="0"/>
              </a:rPr>
              <a:t>Το 34% των παιδιών 6-12 ετών εμφάνισε αυξημένο άγχος</a:t>
            </a:r>
          </a:p>
          <a:p>
            <a:pPr algn="ctr"/>
            <a:r>
              <a:rPr lang="el-GR" sz="2000" dirty="0">
                <a:latin typeface="Arial Narrow" pitchFamily="34" charset="0"/>
              </a:rPr>
              <a:t>Το 52% των εφήβων ανέφερε αισθήματα μοναξιάς ή κοινωνικής απομόνωσης</a:t>
            </a:r>
          </a:p>
        </p:txBody>
      </p:sp>
    </p:spTree>
    <p:extLst>
      <p:ext uri="{BB962C8B-B14F-4D97-AF65-F5344CB8AC3E}">
        <p14:creationId xmlns:p14="http://schemas.microsoft.com/office/powerpoint/2010/main" val="2025443288"/>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l-GR" sz="2800" dirty="0" err="1">
                <a:latin typeface="Arial Narrow" panose="020B0606020202030204" pitchFamily="34" charset="0"/>
              </a:rPr>
              <a:t>Επιδημιολογικα</a:t>
            </a:r>
            <a:r>
              <a:rPr lang="el-GR" sz="2800" dirty="0">
                <a:latin typeface="Arial Narrow" panose="020B0606020202030204" pitchFamily="34" charset="0"/>
              </a:rPr>
              <a:t> και </a:t>
            </a:r>
            <a:r>
              <a:rPr lang="el-GR" sz="2800" dirty="0" err="1">
                <a:latin typeface="Arial Narrow" panose="020B0606020202030204" pitchFamily="34" charset="0"/>
              </a:rPr>
              <a:t>Στατιστικα</a:t>
            </a:r>
            <a:r>
              <a:rPr lang="el-GR" sz="2800" dirty="0">
                <a:latin typeface="Arial Narrow" panose="020B0606020202030204" pitchFamily="34" charset="0"/>
              </a:rPr>
              <a:t>  </a:t>
            </a:r>
            <a:r>
              <a:rPr lang="el-GR" sz="2800" dirty="0" err="1">
                <a:latin typeface="Arial Narrow" panose="020B0606020202030204" pitchFamily="34" charset="0"/>
              </a:rPr>
              <a:t>ΔεδομΕνα</a:t>
            </a:r>
            <a:r>
              <a:rPr lang="el-GR" sz="2800" dirty="0">
                <a:latin typeface="Arial Narrow" panose="020B0606020202030204" pitchFamily="34" charset="0"/>
              </a:rPr>
              <a:t/>
            </a:r>
            <a:br>
              <a:rPr lang="el-GR" sz="2800" dirty="0">
                <a:latin typeface="Arial Narrow" panose="020B0606020202030204" pitchFamily="34" charset="0"/>
              </a:rPr>
            </a:br>
            <a:endParaRPr lang="en-US" sz="2800" dirty="0"/>
          </a:p>
        </p:txBody>
      </p:sp>
      <p:sp>
        <p:nvSpPr>
          <p:cNvPr id="3" name="Rectangle 2"/>
          <p:cNvSpPr/>
          <p:nvPr/>
        </p:nvSpPr>
        <p:spPr>
          <a:xfrm>
            <a:off x="-32238" y="1066800"/>
            <a:ext cx="9220200" cy="5078313"/>
          </a:xfrm>
          <a:prstGeom prst="rect">
            <a:avLst/>
          </a:prstGeom>
        </p:spPr>
        <p:txBody>
          <a:bodyPr wrap="square">
            <a:spAutoFit/>
          </a:bodyPr>
          <a:lstStyle/>
          <a:p>
            <a:pPr algn="ctr"/>
            <a:r>
              <a:rPr lang="el-GR" sz="2400" dirty="0">
                <a:latin typeface="Arial Narrow" panose="020B0606020202030204" pitchFamily="34" charset="0"/>
              </a:rPr>
              <a:t>Φοιτητές</a:t>
            </a:r>
          </a:p>
          <a:p>
            <a:endParaRPr lang="el-GR" sz="2000" b="1" i="1" dirty="0">
              <a:latin typeface="Arial Narrow" panose="020B0606020202030204" pitchFamily="34" charset="0"/>
            </a:endParaRPr>
          </a:p>
          <a:p>
            <a:r>
              <a:rPr lang="el-GR" sz="2000" b="1" i="1" dirty="0">
                <a:latin typeface="Arial Narrow" panose="020B0606020202030204" pitchFamily="34" charset="0"/>
              </a:rPr>
              <a:t>Μελέτη της American College Health Association (ACHA, 2022):</a:t>
            </a:r>
          </a:p>
          <a:p>
            <a:endParaRPr lang="el-GR" sz="2000" dirty="0">
              <a:latin typeface="Arial Narrow" panose="020B0606020202030204" pitchFamily="34" charset="0"/>
            </a:endParaRPr>
          </a:p>
          <a:p>
            <a:pPr algn="ctr"/>
            <a:r>
              <a:rPr lang="el-GR" sz="2000" dirty="0">
                <a:latin typeface="Arial Narrow" panose="020B0606020202030204" pitchFamily="34" charset="0"/>
              </a:rPr>
              <a:t>Πάνω από 60% των φοιτητών ανέφεραν σοβαρό άγχος και 45% κατάθλιψη κατά την περίοδο της πανδημίας</a:t>
            </a:r>
          </a:p>
          <a:p>
            <a:endParaRPr lang="el-GR" sz="2000" dirty="0">
              <a:latin typeface="Arial Narrow" panose="020B0606020202030204" pitchFamily="34" charset="0"/>
            </a:endParaRPr>
          </a:p>
          <a:p>
            <a:r>
              <a:rPr lang="el-GR" sz="2000" b="1" i="1" dirty="0">
                <a:latin typeface="Arial Narrow" panose="020B0606020202030204" pitchFamily="34" charset="0"/>
              </a:rPr>
              <a:t>Έρευνα του WHO Europe (2022) σε ευρωπαϊκά πανεπιστήμια έδειξε:</a:t>
            </a:r>
          </a:p>
          <a:p>
            <a:pPr algn="ctr"/>
            <a:r>
              <a:rPr lang="el-GR" sz="2000" dirty="0">
                <a:latin typeface="Arial Narrow" panose="020B0606020202030204" pitchFamily="34" charset="0"/>
              </a:rPr>
              <a:t>1 στους 3 φοιτητές ανέφερε τουλάχιστον ένα ψυχικό σύμπτωμα που εμπόδιζε τη λειτουργικότητά του</a:t>
            </a:r>
          </a:p>
          <a:p>
            <a:endParaRPr lang="el-GR" sz="2000" dirty="0">
              <a:latin typeface="Arial Narrow" panose="020B0606020202030204" pitchFamily="34" charset="0"/>
            </a:endParaRPr>
          </a:p>
          <a:p>
            <a:pPr algn="ctr"/>
            <a:r>
              <a:rPr lang="el-GR" sz="2000" dirty="0">
                <a:latin typeface="Arial Narrow" panose="020B0606020202030204" pitchFamily="34" charset="0"/>
              </a:rPr>
              <a:t>Το 23% εμφάνισε συμπτώματα κρίσεων πανικού</a:t>
            </a:r>
          </a:p>
          <a:p>
            <a:r>
              <a:rPr lang="el-GR" sz="2000" dirty="0">
                <a:latin typeface="Arial Narrow" panose="020B0606020202030204" pitchFamily="34" charset="0"/>
              </a:rPr>
              <a:t>· </a:t>
            </a:r>
          </a:p>
          <a:p>
            <a:r>
              <a:rPr lang="el-GR" sz="2000" b="1" i="1" dirty="0">
                <a:latin typeface="Arial Narrow" panose="020B0606020202030204" pitchFamily="34" charset="0"/>
              </a:rPr>
              <a:t>Στην Ελλάδα, η Μονάδα Εφηβικής Υγείας (ΜΕΥ) διαπίστωσε ότι:</a:t>
            </a:r>
          </a:p>
          <a:p>
            <a:endParaRPr lang="el-GR" sz="2000" dirty="0">
              <a:latin typeface="Arial Narrow" panose="020B0606020202030204" pitchFamily="34" charset="0"/>
            </a:endParaRPr>
          </a:p>
          <a:p>
            <a:pPr algn="ctr"/>
            <a:r>
              <a:rPr lang="el-GR" sz="2000" dirty="0">
                <a:latin typeface="Arial Narrow" panose="020B0606020202030204" pitchFamily="34" charset="0"/>
              </a:rPr>
              <a:t>Οι ψυχολογικές παρεμβάσεις σε φοιτητές αυξήθηκαν κατά 40% το 2021–2022</a:t>
            </a:r>
          </a:p>
        </p:txBody>
      </p:sp>
    </p:spTree>
    <p:extLst>
      <p:ext uri="{BB962C8B-B14F-4D97-AF65-F5344CB8AC3E}">
        <p14:creationId xmlns:p14="http://schemas.microsoft.com/office/powerpoint/2010/main" val="3300556061"/>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a:p>
        </p:txBody>
      </p:sp>
      <p:pic>
        <p:nvPicPr>
          <p:cNvPr id="7" name="Content Placeholder 6"/>
          <p:cNvPicPr>
            <a:picLocks noGrp="1" noChangeAspect="1"/>
          </p:cNvPicPr>
          <p:nvPr>
            <p:ph sz="half" idx="2"/>
          </p:nvPr>
        </p:nvPicPr>
        <p:blipFill>
          <a:blip r:embed="rId2"/>
          <a:stretch>
            <a:fillRect/>
          </a:stretch>
        </p:blipFill>
        <p:spPr>
          <a:xfrm>
            <a:off x="5334000" y="76200"/>
            <a:ext cx="3810000" cy="189491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Flowchart: Document 4"/>
          <p:cNvSpPr/>
          <p:nvPr/>
        </p:nvSpPr>
        <p:spPr>
          <a:xfrm>
            <a:off x="0" y="1066800"/>
            <a:ext cx="4648200" cy="5791200"/>
          </a:xfrm>
          <a:prstGeom prst="flowChartDocumen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l-GR" b="1" i="1" u="sng" dirty="0">
              <a:solidFill>
                <a:schemeClr val="tx1"/>
              </a:solidFill>
              <a:latin typeface="Arial Narrow" panose="020B0606020202030204" pitchFamily="34" charset="0"/>
            </a:endParaRPr>
          </a:p>
          <a:p>
            <a:pPr algn="ctr"/>
            <a:r>
              <a:rPr lang="el-GR" b="1" i="1" u="sng" dirty="0">
                <a:solidFill>
                  <a:schemeClr val="tx1"/>
                </a:solidFill>
                <a:latin typeface="Arial Narrow" panose="020B0606020202030204" pitchFamily="34" charset="0"/>
              </a:rPr>
              <a:t>Μέση παιδική ή Σχολική Ηλικία </a:t>
            </a:r>
          </a:p>
          <a:p>
            <a:pPr algn="ctr"/>
            <a:r>
              <a:rPr lang="el-GR" b="1" i="1" u="sng" dirty="0">
                <a:solidFill>
                  <a:schemeClr val="tx1"/>
                </a:solidFill>
                <a:latin typeface="Arial Narrow" panose="020B0606020202030204" pitchFamily="34" charset="0"/>
              </a:rPr>
              <a:t>(6</a:t>
            </a:r>
            <a:r>
              <a:rPr lang="el-GR" b="1" i="1" u="sng" baseline="30000" dirty="0">
                <a:solidFill>
                  <a:schemeClr val="tx1"/>
                </a:solidFill>
                <a:latin typeface="Arial Narrow" panose="020B0606020202030204" pitchFamily="34" charset="0"/>
              </a:rPr>
              <a:t>ο</a:t>
            </a:r>
            <a:r>
              <a:rPr lang="en-US" b="1" i="1" u="sng" dirty="0">
                <a:solidFill>
                  <a:schemeClr val="tx1"/>
                </a:solidFill>
                <a:latin typeface="Arial Narrow" panose="020B0606020202030204" pitchFamily="34" charset="0"/>
              </a:rPr>
              <a:t> </a:t>
            </a:r>
            <a:r>
              <a:rPr lang="el-GR" b="1" i="1" u="sng" dirty="0">
                <a:solidFill>
                  <a:schemeClr val="tx1"/>
                </a:solidFill>
                <a:latin typeface="Arial Narrow" panose="020B0606020202030204" pitchFamily="34" charset="0"/>
              </a:rPr>
              <a:t>–</a:t>
            </a:r>
            <a:r>
              <a:rPr lang="en-US" b="1" i="1" u="sng" dirty="0">
                <a:solidFill>
                  <a:schemeClr val="tx1"/>
                </a:solidFill>
                <a:latin typeface="Arial Narrow" panose="020B0606020202030204" pitchFamily="34" charset="0"/>
              </a:rPr>
              <a:t> </a:t>
            </a:r>
            <a:r>
              <a:rPr lang="el-GR" b="1" i="1" u="sng" dirty="0">
                <a:solidFill>
                  <a:schemeClr val="tx1"/>
                </a:solidFill>
                <a:latin typeface="Arial Narrow" panose="020B0606020202030204" pitchFamily="34" charset="0"/>
              </a:rPr>
              <a:t>12</a:t>
            </a:r>
            <a:r>
              <a:rPr lang="en-US" b="1" i="1" u="sng" dirty="0">
                <a:solidFill>
                  <a:schemeClr val="tx1"/>
                </a:solidFill>
                <a:latin typeface="Arial Narrow" panose="020B0606020202030204" pitchFamily="34" charset="0"/>
              </a:rPr>
              <a:t> </a:t>
            </a:r>
            <a:r>
              <a:rPr lang="el-GR" b="1" i="1" u="sng" baseline="30000" dirty="0">
                <a:solidFill>
                  <a:schemeClr val="tx1"/>
                </a:solidFill>
                <a:latin typeface="Arial Narrow" panose="020B0606020202030204" pitchFamily="34" charset="0"/>
              </a:rPr>
              <a:t>ο</a:t>
            </a:r>
            <a:r>
              <a:rPr lang="en-US" b="1" i="1" u="sng" dirty="0">
                <a:solidFill>
                  <a:schemeClr val="tx1"/>
                </a:solidFill>
                <a:latin typeface="Arial Narrow" panose="020B0606020202030204" pitchFamily="34" charset="0"/>
              </a:rPr>
              <a:t> </a:t>
            </a:r>
            <a:r>
              <a:rPr lang="el-GR" b="1" i="1" u="sng" dirty="0">
                <a:solidFill>
                  <a:schemeClr val="tx1"/>
                </a:solidFill>
                <a:latin typeface="Arial Narrow" panose="020B0606020202030204" pitchFamily="34" charset="0"/>
              </a:rPr>
              <a:t>έτος)</a:t>
            </a:r>
            <a:endParaRPr lang="el-GR" b="1" i="1" u="sng" dirty="0">
              <a:latin typeface="Arial Narrow" panose="020B0606020202030204" pitchFamily="34" charset="0"/>
            </a:endParaRPr>
          </a:p>
          <a:p>
            <a:pPr algn="ctr"/>
            <a:r>
              <a:rPr lang="el-GR" sz="1600" i="1" u="sng" dirty="0">
                <a:latin typeface="Arial Narrow" panose="020B0606020202030204" pitchFamily="34" charset="0"/>
              </a:rPr>
              <a:t>Βιολογικές και κοινωνικές μεταβολές </a:t>
            </a:r>
            <a:endParaRPr lang="en-US" sz="1600" i="1" u="sng" dirty="0">
              <a:latin typeface="Arial Narrow" panose="020B0606020202030204" pitchFamily="34" charset="0"/>
            </a:endParaRPr>
          </a:p>
          <a:p>
            <a:pPr algn="ctr"/>
            <a:endParaRPr lang="el-GR" sz="1600" dirty="0"/>
          </a:p>
          <a:p>
            <a:pPr algn="ctr"/>
            <a:r>
              <a:rPr lang="el-GR" sz="1600" i="1" u="sng" dirty="0">
                <a:latin typeface="Arial Narrow" panose="020B0606020202030204" pitchFamily="34" charset="0"/>
              </a:rPr>
              <a:t>Στο παιδί εγκαταλείπει τον εγωκεντρισμό και τη διαισθητική λογική της νηπιακής ηλικίας και αποκτά μια πιο συνεπή και σταθερή λογική</a:t>
            </a:r>
          </a:p>
          <a:p>
            <a:pPr algn="ctr"/>
            <a:endParaRPr lang="el-GR" sz="1600" b="1"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600" dirty="0">
                <a:solidFill>
                  <a:schemeClr val="tx1"/>
                </a:solidFill>
                <a:latin typeface="Arial Narrow" panose="020B0606020202030204" pitchFamily="34" charset="0"/>
              </a:rPr>
              <a:t>ετοιμότητα του παιδιού για μάθηση (περιέργεια)</a:t>
            </a:r>
          </a:p>
          <a:p>
            <a:pPr marL="285750" indent="-285750" algn="ctr">
              <a:buFont typeface="Wingdings" panose="05000000000000000000" pitchFamily="2" charset="2"/>
              <a:buChar char="ü"/>
            </a:pPr>
            <a:endParaRPr lang="el-GR" sz="16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600" dirty="0">
                <a:solidFill>
                  <a:schemeClr val="tx1"/>
                </a:solidFill>
                <a:latin typeface="Arial Narrow" panose="020B0606020202030204" pitchFamily="34" charset="0"/>
              </a:rPr>
              <a:t>οι γνωστικές λειτουργίες και ιδιαίτερα η φαντασία εξελίσσονται</a:t>
            </a:r>
          </a:p>
          <a:p>
            <a:pPr marL="285750" indent="-285750" algn="ctr">
              <a:buFont typeface="Wingdings" panose="05000000000000000000" pitchFamily="2" charset="2"/>
              <a:buChar char="ü"/>
            </a:pPr>
            <a:endParaRPr lang="el-GR" sz="16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600" dirty="0">
                <a:solidFill>
                  <a:schemeClr val="tx1"/>
                </a:solidFill>
                <a:latin typeface="Arial Narrow" panose="020B0606020202030204" pitchFamily="34" charset="0"/>
              </a:rPr>
              <a:t>αναπτύσσει και βελτιώνει πολλές δεξιότητες</a:t>
            </a:r>
          </a:p>
          <a:p>
            <a:pPr marL="285750" indent="-285750" algn="ctr">
              <a:buFont typeface="Wingdings" panose="05000000000000000000" pitchFamily="2" charset="2"/>
              <a:buChar char="ü"/>
            </a:pPr>
            <a:endParaRPr lang="el-GR" sz="16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600" dirty="0">
                <a:solidFill>
                  <a:schemeClr val="tx1"/>
                </a:solidFill>
                <a:latin typeface="Arial Narrow" panose="020B0606020202030204" pitchFamily="34" charset="0"/>
              </a:rPr>
              <a:t>περίοδος χωρίς ιδιαίτερες</a:t>
            </a:r>
            <a:r>
              <a:rPr lang="en-US" sz="1600" dirty="0">
                <a:solidFill>
                  <a:schemeClr val="tx1"/>
                </a:solidFill>
                <a:latin typeface="Arial Narrow" panose="020B0606020202030204" pitchFamily="34" charset="0"/>
              </a:rPr>
              <a:t> </a:t>
            </a:r>
            <a:r>
              <a:rPr lang="el-GR" sz="1600" dirty="0">
                <a:solidFill>
                  <a:schemeClr val="tx1"/>
                </a:solidFill>
                <a:latin typeface="Arial Narrow" panose="020B0606020202030204" pitchFamily="34" charset="0"/>
              </a:rPr>
              <a:t>εντάσεις και το παιδί έχει μια συναισθηματική σταθερότητα</a:t>
            </a:r>
          </a:p>
          <a:p>
            <a:pPr marL="285750" indent="-285750" algn="ctr">
              <a:buFont typeface="Wingdings" panose="05000000000000000000" pitchFamily="2" charset="2"/>
              <a:buChar char="ü"/>
            </a:pPr>
            <a:endParaRPr lang="el-GR" sz="16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600" dirty="0">
                <a:solidFill>
                  <a:schemeClr val="tx1"/>
                </a:solidFill>
                <a:latin typeface="Arial Narrow" panose="020B0606020202030204" pitchFamily="34" charset="0"/>
              </a:rPr>
              <a:t>αναπτύσσουν φιλίες, ωστόσο η οικογένεια και οι γονείς είναι σημαντικότεροι</a:t>
            </a:r>
          </a:p>
        </p:txBody>
      </p:sp>
      <p:sp>
        <p:nvSpPr>
          <p:cNvPr id="6" name="Title 2"/>
          <p:cNvSpPr>
            <a:spLocks noGrp="1"/>
          </p:cNvSpPr>
          <p:nvPr>
            <p:ph type="title"/>
          </p:nvPr>
        </p:nvSpPr>
        <p:spPr>
          <a:xfrm>
            <a:off x="228600" y="76200"/>
            <a:ext cx="5486400" cy="841248"/>
          </a:xfrm>
        </p:spPr>
        <p:txBody>
          <a:bodyPr>
            <a:normAutofit/>
          </a:bodyPr>
          <a:lstStyle/>
          <a:p>
            <a:pPr algn="ctr"/>
            <a:r>
              <a:rPr lang="el-GR" sz="2000" dirty="0">
                <a:latin typeface="Arial Narrow" panose="020B0606020202030204" pitchFamily="34" charset="0"/>
              </a:rPr>
              <a:t>Αναπτυξιακα χαρακτηριστικ</a:t>
            </a:r>
            <a:r>
              <a:rPr lang="en-US" sz="2000" dirty="0">
                <a:latin typeface="Arial Narrow" panose="020B0606020202030204" pitchFamily="34" charset="0"/>
              </a:rPr>
              <a:t>a  </a:t>
            </a:r>
            <a:r>
              <a:rPr lang="el-GR" sz="2000" dirty="0">
                <a:latin typeface="Arial Narrow" panose="020B0606020202030204" pitchFamily="34" charset="0"/>
              </a:rPr>
              <a:t>παιδιου</a:t>
            </a:r>
            <a:endParaRPr lang="en-US" sz="2000" dirty="0">
              <a:latin typeface="Arial Narrow" panose="020B0606020202030204" pitchFamily="34" charset="0"/>
            </a:endParaRPr>
          </a:p>
        </p:txBody>
      </p:sp>
      <p:sp>
        <p:nvSpPr>
          <p:cNvPr id="8" name="Folded Corner 7"/>
          <p:cNvSpPr/>
          <p:nvPr/>
        </p:nvSpPr>
        <p:spPr>
          <a:xfrm>
            <a:off x="5105400" y="2209800"/>
            <a:ext cx="4038600" cy="46482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600" b="1" dirty="0">
              <a:solidFill>
                <a:schemeClr val="tx1"/>
              </a:solidFill>
              <a:latin typeface="Arial Narrow" panose="020B0606020202030204" pitchFamily="34" charset="0"/>
            </a:endParaRPr>
          </a:p>
          <a:p>
            <a:pPr algn="ctr"/>
            <a:endParaRPr lang="en-US" sz="1400" b="1" dirty="0">
              <a:solidFill>
                <a:schemeClr val="tx1"/>
              </a:solidFill>
              <a:latin typeface="Arial Narrow" panose="020B0606020202030204" pitchFamily="34" charset="0"/>
            </a:endParaRPr>
          </a:p>
          <a:p>
            <a:pPr algn="ctr"/>
            <a:r>
              <a:rPr lang="el-GR" sz="1100" b="1" dirty="0">
                <a:solidFill>
                  <a:schemeClr val="tx1"/>
                </a:solidFill>
                <a:latin typeface="Arial Narrow" panose="020B0606020202030204" pitchFamily="34" charset="0"/>
              </a:rPr>
              <a:t>Πιθανά προβλήματα και κίνδυνοι με πιθανές επιπτώσεις στην ψυχική τους υγεία</a:t>
            </a:r>
            <a:r>
              <a:rPr lang="en-US" sz="1100" b="1" dirty="0">
                <a:solidFill>
                  <a:schemeClr val="tx1"/>
                </a:solidFill>
                <a:latin typeface="Arial Narrow" panose="020B0606020202030204" pitchFamily="34" charset="0"/>
              </a:rPr>
              <a:t>:</a:t>
            </a:r>
            <a:endParaRPr lang="el-GR" sz="1100" b="1"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100" dirty="0">
                <a:solidFill>
                  <a:schemeClr val="accent2">
                    <a:lumMod val="50000"/>
                  </a:schemeClr>
                </a:solidFill>
                <a:latin typeface="Arial Narrow" panose="020B0606020202030204" pitchFamily="34" charset="0"/>
              </a:rPr>
              <a:t>Μαθησιακές δυσκολίες (δυσλεξία - γραφή και ανάγνωση και δυσκολίες στα μαθηματικά)</a:t>
            </a:r>
          </a:p>
          <a:p>
            <a:pPr marL="285750" indent="-285750" algn="ctr">
              <a:buFont typeface="Wingdings" panose="05000000000000000000" pitchFamily="2" charset="2"/>
              <a:buChar char="ü"/>
            </a:pPr>
            <a:endParaRPr lang="el-GR" sz="11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r>
              <a:rPr lang="el-GR" sz="1100" dirty="0">
                <a:solidFill>
                  <a:schemeClr val="accent2">
                    <a:lumMod val="50000"/>
                  </a:schemeClr>
                </a:solidFill>
                <a:latin typeface="Arial Narrow" panose="020B0606020202030204" pitchFamily="34" charset="0"/>
              </a:rPr>
              <a:t>Δυσκολίες προσαρμογής, σχολική αποτυχία και χαμηλή επίδοση</a:t>
            </a:r>
          </a:p>
          <a:p>
            <a:pPr marL="285750" indent="-285750" algn="ctr">
              <a:buFont typeface="Wingdings" panose="05000000000000000000" pitchFamily="2" charset="2"/>
              <a:buChar char="ü"/>
            </a:pPr>
            <a:endParaRPr lang="el-GR" sz="11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r>
              <a:rPr lang="el-GR" sz="1100" dirty="0">
                <a:solidFill>
                  <a:schemeClr val="accent2">
                    <a:lumMod val="50000"/>
                  </a:schemeClr>
                </a:solidFill>
                <a:latin typeface="Arial Narrow" panose="020B0606020202030204" pitchFamily="34" charset="0"/>
              </a:rPr>
              <a:t> Πιθανή σωματικής προβλήματα υγείας (πχ.παχυσαρκία,διαβήτης, ελαφρία νοητική ύστερη, ΔΕΠΥ, αναπηρίες</a:t>
            </a:r>
            <a:r>
              <a:rPr lang="en-US" sz="1100" dirty="0">
                <a:solidFill>
                  <a:schemeClr val="accent2">
                    <a:lumMod val="50000"/>
                  </a:schemeClr>
                </a:solidFill>
                <a:latin typeface="Arial Narrow" panose="020B0606020202030204" pitchFamily="34" charset="0"/>
              </a:rPr>
              <a:t>)</a:t>
            </a:r>
            <a:endParaRPr lang="el-GR" sz="11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endParaRPr lang="el-GR" sz="11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r>
              <a:rPr lang="el-GR" sz="1100" dirty="0">
                <a:solidFill>
                  <a:schemeClr val="accent2">
                    <a:lumMod val="50000"/>
                  </a:schemeClr>
                </a:solidFill>
                <a:latin typeface="Arial Narrow" panose="020B0606020202030204" pitchFamily="34" charset="0"/>
              </a:rPr>
              <a:t>Η αύξηση της ανεξαρτησίας εκθέτει το παιδί σε ατυχήματα και δημιουργεί ευαλωτότητα για σωματικούς και ψυχιλογικούς κινδύνους</a:t>
            </a:r>
            <a:r>
              <a:rPr lang="en-US" sz="1100" dirty="0">
                <a:solidFill>
                  <a:schemeClr val="accent2">
                    <a:lumMod val="50000"/>
                  </a:schemeClr>
                </a:solidFill>
                <a:latin typeface="Arial Narrow" panose="020B0606020202030204" pitchFamily="34" charset="0"/>
              </a:rPr>
              <a:t>:</a:t>
            </a:r>
            <a:endParaRPr lang="el-GR" sz="11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endParaRPr lang="en-US" sz="11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r>
              <a:rPr lang="el-GR" sz="1100" i="1" dirty="0">
                <a:solidFill>
                  <a:schemeClr val="tx1"/>
                </a:solidFill>
                <a:latin typeface="Arial Narrow" panose="020B0606020202030204" pitchFamily="34" charset="0"/>
              </a:rPr>
              <a:t>Παραβατική συμπεριφορά (κλοπές, εξαπάτηση)</a:t>
            </a:r>
            <a:r>
              <a:rPr lang="en-US" sz="1100" i="1" dirty="0">
                <a:solidFill>
                  <a:schemeClr val="tx1"/>
                </a:solidFill>
                <a:latin typeface="Arial Narrow" panose="020B0606020202030204" pitchFamily="34" charset="0"/>
              </a:rPr>
              <a:t> </a:t>
            </a:r>
            <a:r>
              <a:rPr lang="el-GR" sz="1100" i="1" dirty="0">
                <a:solidFill>
                  <a:schemeClr val="tx1"/>
                </a:solidFill>
                <a:latin typeface="Arial Narrow" panose="020B0606020202030204" pitchFamily="34" charset="0"/>
              </a:rPr>
              <a:t>και διαταραχές διαγωγής</a:t>
            </a:r>
          </a:p>
          <a:p>
            <a:pPr marL="285750" indent="-285750" algn="ctr">
              <a:buFont typeface="Wingdings" panose="05000000000000000000" pitchFamily="2" charset="2"/>
              <a:buChar char="ü"/>
            </a:pPr>
            <a:endParaRPr lang="el-GR" sz="1100" i="1"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100" i="1" dirty="0">
                <a:solidFill>
                  <a:schemeClr val="tx1"/>
                </a:solidFill>
                <a:latin typeface="Arial Narrow" panose="020B0606020202030204" pitchFamily="34" charset="0"/>
              </a:rPr>
              <a:t>Βίαιη, επιθετική συμπεριφορά και αντικοινωνικές πράξεις </a:t>
            </a:r>
          </a:p>
          <a:p>
            <a:pPr marL="285750" indent="-285750" algn="ctr">
              <a:buFont typeface="Wingdings" panose="05000000000000000000" pitchFamily="2" charset="2"/>
              <a:buChar char="ü"/>
            </a:pPr>
            <a:endParaRPr lang="el-GR" sz="1100" i="1"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100" i="1" dirty="0">
                <a:solidFill>
                  <a:schemeClr val="tx1"/>
                </a:solidFill>
                <a:latin typeface="Arial Narrow" panose="020B0606020202030204" pitchFamily="34" charset="0"/>
              </a:rPr>
              <a:t>Κάπνισμα, χρήση αλκοόλ και πιθανόν χρήση εξαρτησιογόνων ουσιών (10-13 έτων)</a:t>
            </a:r>
          </a:p>
          <a:p>
            <a:pPr marL="285750" indent="-285750" algn="ctr">
              <a:buFont typeface="Wingdings" panose="05000000000000000000" pitchFamily="2" charset="2"/>
              <a:buChar char="ü"/>
            </a:pPr>
            <a:endParaRPr lang="el-GR" sz="1100" i="1"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100" i="1" dirty="0">
                <a:solidFill>
                  <a:schemeClr val="tx1"/>
                </a:solidFill>
                <a:latin typeface="Arial Narrow" panose="020B0606020202030204" pitchFamily="34" charset="0"/>
              </a:rPr>
              <a:t>θυματοποίησης από συνομηλίκους (bullying)/στίγμα</a:t>
            </a:r>
          </a:p>
          <a:p>
            <a:pPr marL="285750" indent="-285750" algn="ctr">
              <a:buFont typeface="Wingdings" panose="05000000000000000000" pitchFamily="2" charset="2"/>
              <a:buChar char="ü"/>
            </a:pPr>
            <a:endParaRPr lang="el-GR" sz="1100" i="1"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100" i="1" dirty="0">
                <a:solidFill>
                  <a:schemeClr val="tx1"/>
                </a:solidFill>
                <a:latin typeface="Arial Narrow" panose="020B0606020202030204" pitchFamily="34" charset="0"/>
              </a:rPr>
              <a:t>Εθισμός στο διαδίκτυο</a:t>
            </a:r>
          </a:p>
          <a:p>
            <a:pPr marL="285750" indent="-285750" algn="ctr">
              <a:buFont typeface="Wingdings" panose="05000000000000000000" pitchFamily="2" charset="2"/>
              <a:buChar char="ü"/>
            </a:pPr>
            <a:endParaRPr lang="el-GR" sz="1100" dirty="0">
              <a:solidFill>
                <a:schemeClr val="accent2">
                  <a:lumMod val="50000"/>
                </a:schemeClr>
              </a:solidFill>
              <a:latin typeface="Arial Narrow" panose="020B0606020202030204" pitchFamily="34" charset="0"/>
            </a:endParaRPr>
          </a:p>
        </p:txBody>
      </p:sp>
      <p:sp>
        <p:nvSpPr>
          <p:cNvPr id="2" name="Down Arrow 1"/>
          <p:cNvSpPr/>
          <p:nvPr/>
        </p:nvSpPr>
        <p:spPr>
          <a:xfrm>
            <a:off x="7003542" y="4419600"/>
            <a:ext cx="242316"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95000"/>
                  <a:lumOff val="5000"/>
                </a:schemeClr>
              </a:solidFill>
            </a:endParaRPr>
          </a:p>
        </p:txBody>
      </p:sp>
    </p:spTree>
    <p:extLst>
      <p:ext uri="{BB962C8B-B14F-4D97-AF65-F5344CB8AC3E}">
        <p14:creationId xmlns:p14="http://schemas.microsoft.com/office/powerpoint/2010/main" val="27561615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l-GR" sz="2800" dirty="0" err="1">
                <a:latin typeface="Arial Narrow" panose="020B0606020202030204" pitchFamily="34" charset="0"/>
              </a:rPr>
              <a:t>Επιδημιολογικα</a:t>
            </a:r>
            <a:r>
              <a:rPr lang="el-GR" sz="2800" dirty="0">
                <a:latin typeface="Arial Narrow" panose="020B0606020202030204" pitchFamily="34" charset="0"/>
              </a:rPr>
              <a:t> και </a:t>
            </a:r>
            <a:r>
              <a:rPr lang="el-GR" sz="2800" dirty="0" err="1">
                <a:latin typeface="Arial Narrow" panose="020B0606020202030204" pitchFamily="34" charset="0"/>
              </a:rPr>
              <a:t>Στατιστικα</a:t>
            </a:r>
            <a:r>
              <a:rPr lang="el-GR" sz="2800" dirty="0">
                <a:latin typeface="Arial Narrow" panose="020B0606020202030204" pitchFamily="34" charset="0"/>
              </a:rPr>
              <a:t>  </a:t>
            </a:r>
            <a:r>
              <a:rPr lang="el-GR" sz="2800" dirty="0" err="1">
                <a:latin typeface="Arial Narrow" panose="020B0606020202030204" pitchFamily="34" charset="0"/>
              </a:rPr>
              <a:t>ΔεδομΕνα</a:t>
            </a:r>
            <a:r>
              <a:rPr lang="el-GR" sz="2800" dirty="0">
                <a:latin typeface="Arial Narrow" panose="020B0606020202030204" pitchFamily="34" charset="0"/>
              </a:rPr>
              <a:t/>
            </a:r>
            <a:br>
              <a:rPr lang="el-GR" sz="2800" dirty="0">
                <a:latin typeface="Arial Narrow" panose="020B0606020202030204" pitchFamily="34" charset="0"/>
              </a:rPr>
            </a:br>
            <a:endParaRPr lang="en-US" sz="2800" dirty="0"/>
          </a:p>
        </p:txBody>
      </p:sp>
      <p:sp>
        <p:nvSpPr>
          <p:cNvPr id="3" name="Rectangle 2"/>
          <p:cNvSpPr/>
          <p:nvPr/>
        </p:nvSpPr>
        <p:spPr>
          <a:xfrm>
            <a:off x="-32238" y="1066800"/>
            <a:ext cx="9220200" cy="5078313"/>
          </a:xfrm>
          <a:prstGeom prst="rect">
            <a:avLst/>
          </a:prstGeom>
        </p:spPr>
        <p:txBody>
          <a:bodyPr wrap="square">
            <a:spAutoFit/>
          </a:bodyPr>
          <a:lstStyle/>
          <a:p>
            <a:pPr algn="ctr"/>
            <a:r>
              <a:rPr lang="el-GR" sz="2400" dirty="0">
                <a:latin typeface="Arial Narrow" panose="020B0606020202030204" pitchFamily="34" charset="0"/>
              </a:rPr>
              <a:t>Φοιτητές</a:t>
            </a:r>
          </a:p>
          <a:p>
            <a:endParaRPr lang="el-GR" sz="2000" b="1" i="1" dirty="0">
              <a:latin typeface="Arial Narrow" panose="020B0606020202030204" pitchFamily="34" charset="0"/>
            </a:endParaRPr>
          </a:p>
          <a:p>
            <a:r>
              <a:rPr lang="el-GR" sz="2000" b="1" i="1" dirty="0">
                <a:latin typeface="Arial Narrow" panose="020B0606020202030204" pitchFamily="34" charset="0"/>
              </a:rPr>
              <a:t>Μελέτη της American College Health Association (ACHA, 2022):</a:t>
            </a:r>
          </a:p>
          <a:p>
            <a:endParaRPr lang="el-GR" sz="2000" dirty="0">
              <a:latin typeface="Arial Narrow" panose="020B0606020202030204" pitchFamily="34" charset="0"/>
            </a:endParaRPr>
          </a:p>
          <a:p>
            <a:pPr algn="ctr"/>
            <a:r>
              <a:rPr lang="el-GR" sz="2000" dirty="0">
                <a:latin typeface="Arial Narrow" panose="020B0606020202030204" pitchFamily="34" charset="0"/>
              </a:rPr>
              <a:t>Πάνω από 60% των φοιτητών ανέφεραν σοβαρό άγχος και 45% κατάθλιψη κατά την περίοδο της πανδημίας</a:t>
            </a:r>
          </a:p>
          <a:p>
            <a:endParaRPr lang="el-GR" sz="2000" dirty="0">
              <a:latin typeface="Arial Narrow" panose="020B0606020202030204" pitchFamily="34" charset="0"/>
            </a:endParaRPr>
          </a:p>
          <a:p>
            <a:r>
              <a:rPr lang="el-GR" sz="2000" b="1" i="1" dirty="0">
                <a:latin typeface="Arial Narrow" panose="020B0606020202030204" pitchFamily="34" charset="0"/>
              </a:rPr>
              <a:t>Έρευνα του WHO Europe (2022) σε ευρωπαϊκά πανεπιστήμια έδειξε:</a:t>
            </a:r>
          </a:p>
          <a:p>
            <a:pPr algn="ctr"/>
            <a:r>
              <a:rPr lang="el-GR" sz="2000" dirty="0">
                <a:latin typeface="Arial Narrow" panose="020B0606020202030204" pitchFamily="34" charset="0"/>
              </a:rPr>
              <a:t>1 στους 3 φοιτητές ανέφερε τουλάχιστον ένα ψυχικό σύμπτωμα που εμπόδιζε τη λειτουργικότητά του</a:t>
            </a:r>
          </a:p>
          <a:p>
            <a:endParaRPr lang="el-GR" sz="2000" dirty="0">
              <a:latin typeface="Arial Narrow" panose="020B0606020202030204" pitchFamily="34" charset="0"/>
            </a:endParaRPr>
          </a:p>
          <a:p>
            <a:pPr algn="ctr"/>
            <a:r>
              <a:rPr lang="el-GR" sz="2000" dirty="0">
                <a:latin typeface="Arial Narrow" panose="020B0606020202030204" pitchFamily="34" charset="0"/>
              </a:rPr>
              <a:t>Το 23% εμφάνισε συμπτώματα κρίσεων πανικού</a:t>
            </a:r>
          </a:p>
          <a:p>
            <a:r>
              <a:rPr lang="el-GR" sz="2000" dirty="0">
                <a:latin typeface="Arial Narrow" panose="020B0606020202030204" pitchFamily="34" charset="0"/>
              </a:rPr>
              <a:t>· </a:t>
            </a:r>
          </a:p>
          <a:p>
            <a:r>
              <a:rPr lang="el-GR" sz="2000" b="1" i="1" dirty="0">
                <a:latin typeface="Arial Narrow" panose="020B0606020202030204" pitchFamily="34" charset="0"/>
              </a:rPr>
              <a:t>Στην Ελλάδα, η Μονάδα Εφηβικής Υγείας (ΜΕΥ) διαπίστωσε ότι:</a:t>
            </a:r>
          </a:p>
          <a:p>
            <a:endParaRPr lang="el-GR" sz="2000" dirty="0">
              <a:latin typeface="Arial Narrow" panose="020B0606020202030204" pitchFamily="34" charset="0"/>
            </a:endParaRPr>
          </a:p>
          <a:p>
            <a:pPr algn="ctr"/>
            <a:r>
              <a:rPr lang="el-GR" sz="2000" dirty="0">
                <a:latin typeface="Arial Narrow" panose="020B0606020202030204" pitchFamily="34" charset="0"/>
              </a:rPr>
              <a:t>Οι ψυχολογικές παρεμβάσεις σε φοιτητές αυξήθηκαν κατά 40% το 2021–2022</a:t>
            </a:r>
          </a:p>
        </p:txBody>
      </p:sp>
    </p:spTree>
    <p:extLst>
      <p:ext uri="{BB962C8B-B14F-4D97-AF65-F5344CB8AC3E}">
        <p14:creationId xmlns:p14="http://schemas.microsoft.com/office/powerpoint/2010/main" val="2756400455"/>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204960" cy="1298448"/>
          </a:xfrm>
        </p:spPr>
        <p:txBody>
          <a:bodyPr>
            <a:normAutofit fontScale="90000"/>
          </a:bodyPr>
          <a:lstStyle/>
          <a:p>
            <a:r>
              <a:rPr dirty="0" err="1"/>
              <a:t>Σύγκριση</a:t>
            </a:r>
            <a:r>
              <a:rPr dirty="0"/>
              <a:t> </a:t>
            </a:r>
            <a:r>
              <a:rPr dirty="0" err="1"/>
              <a:t>Ψυχο</a:t>
            </a:r>
            <a:r>
              <a:rPr dirty="0"/>
              <a:t>παθολογι</a:t>
            </a:r>
            <a:r>
              <a:rPr lang="el-GR" dirty="0"/>
              <a:t>Κ</a:t>
            </a:r>
            <a:r>
              <a:rPr dirty="0" err="1"/>
              <a:t>ών</a:t>
            </a:r>
            <a:r>
              <a:rPr dirty="0"/>
              <a:t> </a:t>
            </a:r>
            <a:r>
              <a:rPr dirty="0" err="1"/>
              <a:t>Συμ</a:t>
            </a:r>
            <a:r>
              <a:rPr dirty="0"/>
              <a:t>πτωμ</a:t>
            </a:r>
            <a:r>
              <a:rPr lang="el-GR" dirty="0"/>
              <a:t>Α</a:t>
            </a:r>
            <a:r>
              <a:rPr dirty="0" err="1"/>
              <a:t>των</a:t>
            </a:r>
            <a:r>
              <a:rPr lang="en-US" dirty="0"/>
              <a:t> </a:t>
            </a:r>
            <a:r>
              <a:rPr lang="el-GR" dirty="0"/>
              <a:t>σε παιδια/εφηβοι και φοιτητεσ</a:t>
            </a:r>
            <a:endParaRPr dirty="0"/>
          </a:p>
        </p:txBody>
      </p:sp>
      <p:pic>
        <p:nvPicPr>
          <p:cNvPr id="3" name="Picture 2" descr="psychopathology_chart.png"/>
          <p:cNvPicPr>
            <a:picLocks noChangeAspect="1"/>
          </p:cNvPicPr>
          <p:nvPr/>
        </p:nvPicPr>
        <p:blipFill>
          <a:blip r:embed="rId2"/>
          <a:stretch>
            <a:fillRect/>
          </a:stretch>
        </p:blipFill>
        <p:spPr>
          <a:xfrm>
            <a:off x="0" y="1600200"/>
            <a:ext cx="9204960" cy="5257800"/>
          </a:xfrm>
          <a:prstGeom prst="rect">
            <a:avLst/>
          </a:prstGeom>
        </p:spPr>
      </p:pic>
    </p:spTree>
    <p:extLst>
      <p:ext uri="{BB962C8B-B14F-4D97-AF65-F5344CB8AC3E}">
        <p14:creationId xmlns:p14="http://schemas.microsoft.com/office/powerpoint/2010/main" val="2312414150"/>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536" y="-16525"/>
            <a:ext cx="9122464" cy="841248"/>
          </a:xfrm>
        </p:spPr>
        <p:txBody>
          <a:bodyPr>
            <a:noAutofit/>
          </a:bodyPr>
          <a:lstStyle/>
          <a:p>
            <a:pPr algn="ctr"/>
            <a:r>
              <a:rPr lang="el-GR" sz="2000" b="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
            </a:r>
            <a:br>
              <a:rPr lang="el-GR" sz="2000" b="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br>
            <a:r>
              <a:rPr lang="el-GR" sz="2000" dirty="0">
                <a:latin typeface="Arial Narrow" panose="020B0606020202030204" pitchFamily="34" charset="0"/>
              </a:rPr>
              <a:t>ΚΥΡΙΑ   ΕΠΙΔΗΜΙΟΛΟΓΙΚΑ    ΔΕΔΟΜΕΝΑ     ΣΤΑ    ΠΑΙΔΙΑ   ΚΑΙ     ΕΦΗΒΟΥΣ   ( ηπα,</a:t>
            </a:r>
            <a:r>
              <a:rPr lang="en-US" sz="2000" dirty="0">
                <a:latin typeface="Arial Narrow" panose="020B0606020202030204" pitchFamily="34" charset="0"/>
              </a:rPr>
              <a:t> 2022)</a:t>
            </a:r>
            <a:r>
              <a:rPr lang="el-GR" sz="2000" dirty="0">
                <a:latin typeface="Arial Narrow" panose="020B0606020202030204" pitchFamily="34" charset="0"/>
              </a:rPr>
              <a:t> </a:t>
            </a:r>
            <a:r>
              <a:rPr lang="en-US" sz="2000" dirty="0">
                <a:latin typeface="Arial Narrow" panose="020B0606020202030204" pitchFamily="34" charset="0"/>
              </a:rPr>
              <a:t/>
            </a:r>
            <a:br>
              <a:rPr lang="en-US" sz="2000" dirty="0">
                <a:latin typeface="Arial Narrow" panose="020B0606020202030204" pitchFamily="34" charset="0"/>
              </a:rPr>
            </a:br>
            <a:endParaRPr lang="en-US" sz="2000" dirty="0">
              <a:solidFill>
                <a:schemeClr val="tx1"/>
              </a:solidFill>
            </a:endParaRPr>
          </a:p>
        </p:txBody>
      </p:sp>
      <p:sp>
        <p:nvSpPr>
          <p:cNvPr id="4" name="AutoShape 2" descr="Bar Chart: Mental disorders by age in years - Depression: 3-5 years: 0.1%26#37;, 6-11 years: 1.7%26#37;, 12-17 years: 6.1%26#37; Anxiety: 3-5 years: 1.3%26#37;, 6-11 years: 6.6%26#37;, 12-17 years: 10.5%26#37; Depression: 3-5 years: 3.4%26#37;, 6-11 years: 9.1%26#37;, 12-17 years: 7.5%26#37;"/>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descr="C:\Users\VAIO USER\Desktop\Depression-Anxiety-Behavior-Disorders-chart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4" y="1086998"/>
            <a:ext cx="9143999" cy="5771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4367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38077"/>
          </a:xfrm>
        </p:spPr>
        <p:txBody>
          <a:bodyPr>
            <a:normAutofit/>
          </a:bodyPr>
          <a:lstStyle/>
          <a:p>
            <a:pPr algn="ctr"/>
            <a:r>
              <a:rPr lang="el-GR" sz="2000" dirty="0">
                <a:latin typeface="Arial Narrow" panose="020B0606020202030204" pitchFamily="34" charset="0"/>
              </a:rPr>
              <a:t>   ΕΠΙΠΟΛΑΣΜΟΣ  συμπτωματων  καταθλιψησ   σε   φοιτητικο  πληθυσμο </a:t>
            </a:r>
            <a:br>
              <a:rPr lang="el-GR" sz="2000" dirty="0">
                <a:latin typeface="Arial Narrow" panose="020B0606020202030204" pitchFamily="34" charset="0"/>
              </a:rPr>
            </a:br>
            <a:r>
              <a:rPr lang="el-GR" sz="2000" dirty="0">
                <a:latin typeface="Arial Narrow" panose="020B0606020202030204" pitchFamily="34" charset="0"/>
              </a:rPr>
              <a:t>(2013-2022</a:t>
            </a:r>
            <a:r>
              <a:rPr lang="el-GR" sz="2000" b="1" dirty="0">
                <a:latin typeface="Arial Narrow" panose="020B0606020202030204" pitchFamily="34" charset="0"/>
              </a:rPr>
              <a:t>)  </a:t>
            </a:r>
            <a:endParaRPr lang="en-US" sz="2000" b="1" dirty="0"/>
          </a:p>
        </p:txBody>
      </p:sp>
      <p:pic>
        <p:nvPicPr>
          <p:cNvPr id="194562" name="Picture 2" descr="http://ebooks.edu.gr/modules/ebook/show.php/DSGL100/418/2820,10639/images/img21_1.jpg">
            <a:hlinkClick r:id="rId2"/>
          </p:cNvPr>
          <p:cNvPicPr>
            <a:picLocks noChangeAspect="1" noChangeArrowheads="1"/>
          </p:cNvPicPr>
          <p:nvPr/>
        </p:nvPicPr>
        <p:blipFill>
          <a:blip r:embed="rId3" cstate="print"/>
          <a:srcRect/>
          <a:stretch>
            <a:fillRect/>
          </a:stretch>
        </p:blipFill>
        <p:spPr bwMode="auto">
          <a:xfrm>
            <a:off x="-54429" y="864411"/>
            <a:ext cx="9198429" cy="6014744"/>
          </a:xfrm>
          <a:prstGeom prst="rect">
            <a:avLst/>
          </a:prstGeom>
        </p:spPr>
        <p:style>
          <a:lnRef idx="1">
            <a:schemeClr val="accent3"/>
          </a:lnRef>
          <a:fillRef idx="3">
            <a:schemeClr val="accent3"/>
          </a:fillRef>
          <a:effectRef idx="2">
            <a:schemeClr val="accent3"/>
          </a:effectRef>
          <a:fontRef idx="minor">
            <a:schemeClr val="lt1"/>
          </a:fontRef>
        </p:style>
      </p:pic>
      <p:cxnSp>
        <p:nvCxnSpPr>
          <p:cNvPr id="9" name="Straight Arrow Connector 8"/>
          <p:cNvCxnSpPr/>
          <p:nvPr/>
        </p:nvCxnSpPr>
        <p:spPr>
          <a:xfrm flipV="1">
            <a:off x="1295400" y="3429000"/>
            <a:ext cx="1143000" cy="914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Rounded Rectangle 9"/>
          <p:cNvSpPr/>
          <p:nvPr/>
        </p:nvSpPr>
        <p:spPr>
          <a:xfrm>
            <a:off x="723900" y="4269889"/>
            <a:ext cx="13335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l-GR" sz="1400" b="1" dirty="0"/>
              <a:t>ΒΡΑΖΙΛΙΑ</a:t>
            </a:r>
          </a:p>
          <a:p>
            <a:pPr algn="ctr"/>
            <a:r>
              <a:rPr lang="el-GR" sz="1400" b="1" dirty="0"/>
              <a:t>38,2 -40.2 %</a:t>
            </a:r>
          </a:p>
        </p:txBody>
      </p:sp>
      <p:cxnSp>
        <p:nvCxnSpPr>
          <p:cNvPr id="12" name="Straight Arrow Connector 11"/>
          <p:cNvCxnSpPr/>
          <p:nvPr/>
        </p:nvCxnSpPr>
        <p:spPr>
          <a:xfrm flipV="1">
            <a:off x="7239000" y="3886200"/>
            <a:ext cx="264928" cy="1219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Rounded Rectangle 13"/>
          <p:cNvSpPr/>
          <p:nvPr/>
        </p:nvSpPr>
        <p:spPr>
          <a:xfrm>
            <a:off x="6858000" y="4572000"/>
            <a:ext cx="1066800" cy="457200"/>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l-GR" sz="1400" b="1" dirty="0"/>
              <a:t>ΑΥΣΤΑΛΙΑ</a:t>
            </a:r>
            <a:endParaRPr lang="en-US" sz="1400" b="1" dirty="0"/>
          </a:p>
          <a:p>
            <a:pPr algn="ctr"/>
            <a:r>
              <a:rPr lang="en-US" sz="1400" b="1" dirty="0"/>
              <a:t>8,2</a:t>
            </a:r>
            <a:r>
              <a:rPr lang="el-GR" sz="1400" b="1" dirty="0"/>
              <a:t> -9.2 </a:t>
            </a:r>
            <a:r>
              <a:rPr lang="en-US" sz="1400" b="1" dirty="0"/>
              <a:t>%</a:t>
            </a:r>
            <a:endParaRPr lang="el-GR" sz="1400" b="1" dirty="0"/>
          </a:p>
        </p:txBody>
      </p:sp>
      <p:cxnSp>
        <p:nvCxnSpPr>
          <p:cNvPr id="16" name="Straight Arrow Connector 15"/>
          <p:cNvCxnSpPr/>
          <p:nvPr/>
        </p:nvCxnSpPr>
        <p:spPr>
          <a:xfrm flipH="1">
            <a:off x="6972300" y="1505622"/>
            <a:ext cx="1295400" cy="381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a:xfrm>
            <a:off x="5410200" y="1281002"/>
            <a:ext cx="0" cy="8763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flipV="1">
            <a:off x="742950" y="2667000"/>
            <a:ext cx="11049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1" name="Straight Arrow Connector 30"/>
          <p:cNvCxnSpPr/>
          <p:nvPr/>
        </p:nvCxnSpPr>
        <p:spPr>
          <a:xfrm>
            <a:off x="4210050" y="1797963"/>
            <a:ext cx="609600" cy="43815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4563" name="Straight Arrow Connector 194562"/>
          <p:cNvCxnSpPr/>
          <p:nvPr/>
        </p:nvCxnSpPr>
        <p:spPr>
          <a:xfrm flipV="1">
            <a:off x="4191000" y="2057400"/>
            <a:ext cx="838200" cy="1143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4567" name="Straight Arrow Connector 194566"/>
          <p:cNvCxnSpPr/>
          <p:nvPr/>
        </p:nvCxnSpPr>
        <p:spPr>
          <a:xfrm flipV="1">
            <a:off x="3324225" y="1981200"/>
            <a:ext cx="1352550" cy="152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7" name="Rounded Rectangle 16"/>
          <p:cNvSpPr/>
          <p:nvPr/>
        </p:nvSpPr>
        <p:spPr>
          <a:xfrm>
            <a:off x="3838575" y="1562100"/>
            <a:ext cx="1543050" cy="609600"/>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l-GR" sz="1400" dirty="0">
                <a:latin typeface="+mj-lt"/>
              </a:rPr>
              <a:t>ΚΕΝΤΡΙΚΗ ΕΥΡΩΠΗ</a:t>
            </a:r>
            <a:endParaRPr lang="en-US" sz="1400" dirty="0">
              <a:latin typeface="+mj-lt"/>
            </a:endParaRPr>
          </a:p>
          <a:p>
            <a:pPr algn="ctr"/>
            <a:r>
              <a:rPr lang="en-US" sz="1400" dirty="0">
                <a:latin typeface="+mj-lt"/>
              </a:rPr>
              <a:t>23% --  30,4%</a:t>
            </a:r>
            <a:endParaRPr lang="el-GR" sz="1400" dirty="0">
              <a:latin typeface="+mj-lt"/>
            </a:endParaRPr>
          </a:p>
        </p:txBody>
      </p:sp>
      <p:sp>
        <p:nvSpPr>
          <p:cNvPr id="18" name="Rounded Rectangle 17"/>
          <p:cNvSpPr/>
          <p:nvPr/>
        </p:nvSpPr>
        <p:spPr>
          <a:xfrm>
            <a:off x="5407511" y="876300"/>
            <a:ext cx="13716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latin typeface="+mj-lt"/>
              </a:rPr>
              <a:t>ΑΝΑΤΟΛΙΚΗ ΕΥΡΩΠΗ</a:t>
            </a:r>
            <a:endParaRPr lang="en-US" sz="1400" dirty="0">
              <a:latin typeface="+mj-lt"/>
            </a:endParaRPr>
          </a:p>
          <a:p>
            <a:pPr algn="ctr"/>
            <a:r>
              <a:rPr lang="en-US" sz="1400" dirty="0">
                <a:latin typeface="+mj-lt"/>
              </a:rPr>
              <a:t>34% – 39%</a:t>
            </a:r>
            <a:endParaRPr lang="el-GR" sz="1400" dirty="0">
              <a:latin typeface="+mj-lt"/>
            </a:endParaRPr>
          </a:p>
        </p:txBody>
      </p:sp>
      <p:sp>
        <p:nvSpPr>
          <p:cNvPr id="20" name="Rounded Rectangle 19"/>
          <p:cNvSpPr/>
          <p:nvPr/>
        </p:nvSpPr>
        <p:spPr>
          <a:xfrm>
            <a:off x="1828800" y="1905000"/>
            <a:ext cx="1524000" cy="6096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latin typeface="+mj-lt"/>
              </a:rPr>
              <a:t>ΕΛΛΑΔΑ</a:t>
            </a:r>
            <a:r>
              <a:rPr lang="en-US" sz="1400" dirty="0">
                <a:latin typeface="+mj-lt"/>
              </a:rPr>
              <a:t>  </a:t>
            </a:r>
          </a:p>
          <a:p>
            <a:pPr algn="ctr"/>
            <a:r>
              <a:rPr lang="en-US" sz="1400" dirty="0">
                <a:latin typeface="+mj-lt"/>
              </a:rPr>
              <a:t>42,6% - 52,4%</a:t>
            </a:r>
            <a:endParaRPr lang="el-GR" sz="1400" dirty="0">
              <a:latin typeface="+mj-lt"/>
            </a:endParaRPr>
          </a:p>
        </p:txBody>
      </p:sp>
      <p:sp>
        <p:nvSpPr>
          <p:cNvPr id="22" name="Rounded Rectangle 21"/>
          <p:cNvSpPr/>
          <p:nvPr/>
        </p:nvSpPr>
        <p:spPr>
          <a:xfrm>
            <a:off x="6019800" y="2971800"/>
            <a:ext cx="1600200" cy="6096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l-GR" sz="1400" b="1" dirty="0"/>
              <a:t>ΑΡΑΒΙΚΕΣ ΧΩΡΕΣ</a:t>
            </a:r>
            <a:endParaRPr lang="en-US" sz="1400" b="1" dirty="0"/>
          </a:p>
          <a:p>
            <a:pPr algn="ctr"/>
            <a:r>
              <a:rPr lang="en-US" sz="1400" b="1" dirty="0"/>
              <a:t>39,4% - 76,1%</a:t>
            </a:r>
            <a:endParaRPr lang="el-GR" sz="1400" b="1" dirty="0"/>
          </a:p>
        </p:txBody>
      </p:sp>
      <p:sp>
        <p:nvSpPr>
          <p:cNvPr id="23" name="Rounded Rectangle 22"/>
          <p:cNvSpPr/>
          <p:nvPr/>
        </p:nvSpPr>
        <p:spPr>
          <a:xfrm>
            <a:off x="3429000" y="3124200"/>
            <a:ext cx="1524000" cy="609600"/>
          </a:xfrm>
          <a:prstGeom prst="roundRect">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sz="1600" dirty="0">
              <a:solidFill>
                <a:srgbClr val="0070C0"/>
              </a:solidFill>
              <a:latin typeface="+mj-lt"/>
            </a:endParaRPr>
          </a:p>
          <a:p>
            <a:pPr algn="ctr"/>
            <a:r>
              <a:rPr lang="el-GR" sz="1600" dirty="0">
                <a:solidFill>
                  <a:srgbClr val="0070C0"/>
                </a:solidFill>
                <a:latin typeface="+mj-lt"/>
              </a:rPr>
              <a:t>ΚΥΠΡΟΣ</a:t>
            </a:r>
            <a:r>
              <a:rPr lang="en-US" sz="1600" dirty="0">
                <a:solidFill>
                  <a:srgbClr val="0070C0"/>
                </a:solidFill>
                <a:latin typeface="+mj-lt"/>
              </a:rPr>
              <a:t> </a:t>
            </a:r>
          </a:p>
          <a:p>
            <a:pPr algn="ctr"/>
            <a:r>
              <a:rPr lang="el-GR" sz="1600" dirty="0">
                <a:solidFill>
                  <a:srgbClr val="0070C0"/>
                </a:solidFill>
                <a:latin typeface="+mj-lt"/>
              </a:rPr>
              <a:t>9,2%-,</a:t>
            </a:r>
            <a:r>
              <a:rPr lang="en-US" sz="1600" dirty="0">
                <a:solidFill>
                  <a:srgbClr val="0070C0"/>
                </a:solidFill>
                <a:latin typeface="+mj-lt"/>
              </a:rPr>
              <a:t>27,9</a:t>
            </a:r>
            <a:r>
              <a:rPr lang="el-GR" sz="1600" dirty="0">
                <a:solidFill>
                  <a:srgbClr val="0070C0"/>
                </a:solidFill>
                <a:latin typeface="+mj-lt"/>
              </a:rPr>
              <a:t> </a:t>
            </a:r>
            <a:r>
              <a:rPr lang="en-US" sz="1600" dirty="0">
                <a:solidFill>
                  <a:srgbClr val="0070C0"/>
                </a:solidFill>
                <a:latin typeface="+mj-lt"/>
              </a:rPr>
              <a:t>%   </a:t>
            </a:r>
          </a:p>
          <a:p>
            <a:pPr algn="ctr"/>
            <a:endParaRPr lang="el-GR" sz="1000" dirty="0">
              <a:latin typeface="+mj-lt"/>
            </a:endParaRPr>
          </a:p>
        </p:txBody>
      </p:sp>
      <p:sp>
        <p:nvSpPr>
          <p:cNvPr id="25" name="Rounded Rectangle 24"/>
          <p:cNvSpPr/>
          <p:nvPr/>
        </p:nvSpPr>
        <p:spPr>
          <a:xfrm>
            <a:off x="7256658" y="1023827"/>
            <a:ext cx="1602858" cy="6096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l-GR" sz="1400" b="1" dirty="0"/>
              <a:t>ΑΣΙΑ</a:t>
            </a:r>
            <a:endParaRPr lang="en-US" sz="1400" b="1" dirty="0"/>
          </a:p>
          <a:p>
            <a:pPr algn="ctr"/>
            <a:r>
              <a:rPr lang="en-US" sz="1400" b="1" dirty="0"/>
              <a:t>46,2% - 71,2%</a:t>
            </a:r>
            <a:endParaRPr lang="el-GR" sz="1400" b="1" dirty="0"/>
          </a:p>
        </p:txBody>
      </p:sp>
      <p:sp>
        <p:nvSpPr>
          <p:cNvPr id="29" name="Rounded Rectangle 28"/>
          <p:cNvSpPr/>
          <p:nvPr/>
        </p:nvSpPr>
        <p:spPr>
          <a:xfrm>
            <a:off x="0" y="2819400"/>
            <a:ext cx="1524000" cy="8382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400" b="1" dirty="0"/>
              <a:t>ΜΕΞΙΚΟ</a:t>
            </a:r>
            <a:endParaRPr lang="en-US" sz="1400" b="1" dirty="0"/>
          </a:p>
          <a:p>
            <a:pPr algn="ctr"/>
            <a:r>
              <a:rPr lang="el-GR" sz="1400" b="1" dirty="0"/>
              <a:t>    </a:t>
            </a:r>
            <a:r>
              <a:rPr lang="en-US" sz="1400" b="1" dirty="0"/>
              <a:t>9,2% </a:t>
            </a:r>
            <a:r>
              <a:rPr lang="el-GR" sz="1400" b="1" dirty="0"/>
              <a:t> - 36,3%  </a:t>
            </a:r>
            <a:r>
              <a:rPr lang="en-US" sz="1400" b="1" dirty="0"/>
              <a:t>(</a:t>
            </a:r>
            <a:r>
              <a:rPr lang="el-GR" sz="1400" b="1" dirty="0"/>
              <a:t>ΣΟΒΑΡΟΎ ΒΑΘΜΟΎ)</a:t>
            </a:r>
          </a:p>
        </p:txBody>
      </p:sp>
      <p:sp>
        <p:nvSpPr>
          <p:cNvPr id="33" name="Rounded Rectangle 32"/>
          <p:cNvSpPr/>
          <p:nvPr/>
        </p:nvSpPr>
        <p:spPr>
          <a:xfrm>
            <a:off x="1828800" y="951171"/>
            <a:ext cx="2005693" cy="6096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1400" b="1" dirty="0"/>
              <a:t>ΣΚΑΝΔΙΝΑΒΙΚΕΣ ΧΩΡΕΣ</a:t>
            </a:r>
            <a:endParaRPr lang="en-US" sz="1400" b="1" dirty="0"/>
          </a:p>
          <a:p>
            <a:pPr algn="ctr"/>
            <a:r>
              <a:rPr lang="en-US" sz="1400" b="1" dirty="0"/>
              <a:t>10,2</a:t>
            </a:r>
            <a:r>
              <a:rPr lang="el-GR" sz="1400" b="1" dirty="0"/>
              <a:t> % -15</a:t>
            </a:r>
            <a:r>
              <a:rPr lang="en-US" sz="1400" b="1" dirty="0"/>
              <a:t>%</a:t>
            </a:r>
            <a:endParaRPr lang="el-GR" sz="1400" b="1" dirty="0"/>
          </a:p>
        </p:txBody>
      </p:sp>
      <p:cxnSp>
        <p:nvCxnSpPr>
          <p:cNvPr id="34" name="Straight Arrow Connector 33"/>
          <p:cNvCxnSpPr/>
          <p:nvPr/>
        </p:nvCxnSpPr>
        <p:spPr>
          <a:xfrm>
            <a:off x="3028285" y="1281002"/>
            <a:ext cx="649029" cy="67383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7" name="Rounded Rectangle 26"/>
          <p:cNvSpPr/>
          <p:nvPr/>
        </p:nvSpPr>
        <p:spPr>
          <a:xfrm>
            <a:off x="-54429" y="1414352"/>
            <a:ext cx="1524000" cy="6096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400" dirty="0">
                <a:latin typeface="+mj-lt"/>
              </a:rPr>
              <a:t>ΒΟΡΕΙΑ ΑΜΕΡΙΚΗ</a:t>
            </a:r>
          </a:p>
          <a:p>
            <a:pPr algn="ctr"/>
            <a:r>
              <a:rPr lang="el-GR" sz="1400" b="1" dirty="0">
                <a:solidFill>
                  <a:schemeClr val="bg1"/>
                </a:solidFill>
              </a:rPr>
              <a:t>16,7% - 59,9%</a:t>
            </a:r>
            <a:endParaRPr lang="el-GR" sz="1400" b="1" dirty="0">
              <a:solidFill>
                <a:schemeClr val="bg1"/>
              </a:solidFill>
              <a:latin typeface="+mj-lt"/>
            </a:endParaRPr>
          </a:p>
        </p:txBody>
      </p:sp>
      <p:cxnSp>
        <p:nvCxnSpPr>
          <p:cNvPr id="28" name="Straight Arrow Connector 27"/>
          <p:cNvCxnSpPr/>
          <p:nvPr/>
        </p:nvCxnSpPr>
        <p:spPr>
          <a:xfrm flipH="1" flipV="1">
            <a:off x="5410200" y="2362200"/>
            <a:ext cx="762000" cy="838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Straight Arrow Connector 6"/>
          <p:cNvCxnSpPr/>
          <p:nvPr/>
        </p:nvCxnSpPr>
        <p:spPr>
          <a:xfrm>
            <a:off x="1436914" y="1398134"/>
            <a:ext cx="476250" cy="423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6" name="Rounded Rectangle 25"/>
          <p:cNvSpPr/>
          <p:nvPr/>
        </p:nvSpPr>
        <p:spPr>
          <a:xfrm>
            <a:off x="4800600" y="4191000"/>
            <a:ext cx="1371600" cy="609600"/>
          </a:xfrm>
          <a:prstGeom prst="roundRect">
            <a:avLst>
              <a:gd name="adj" fmla="val 18230"/>
            </a:avLst>
          </a:prstGeom>
          <a:solidFill>
            <a:srgbClr val="FFC000"/>
          </a:solidFill>
        </p:spPr>
        <p:style>
          <a:lnRef idx="3">
            <a:schemeClr val="lt1"/>
          </a:lnRef>
          <a:fillRef idx="1">
            <a:schemeClr val="dk1"/>
          </a:fillRef>
          <a:effectRef idx="1">
            <a:schemeClr val="dk1"/>
          </a:effectRef>
          <a:fontRef idx="minor">
            <a:schemeClr val="lt1"/>
          </a:fontRef>
        </p:style>
        <p:txBody>
          <a:bodyPr rtlCol="0" anchor="ctr"/>
          <a:lstStyle/>
          <a:p>
            <a:pPr algn="ctr"/>
            <a:endParaRPr lang="el-GR" sz="1400" b="1" dirty="0"/>
          </a:p>
          <a:p>
            <a:pPr algn="ctr"/>
            <a:r>
              <a:rPr lang="el-GR" sz="1400" b="1" dirty="0"/>
              <a:t>ΑΦΡΙΚΗ</a:t>
            </a:r>
          </a:p>
          <a:p>
            <a:pPr algn="ctr"/>
            <a:r>
              <a:rPr lang="el-GR" sz="1400" b="1" dirty="0"/>
              <a:t>45% - 65%</a:t>
            </a:r>
          </a:p>
          <a:p>
            <a:pPr algn="ctr"/>
            <a:endParaRPr lang="el-GR" sz="1400" b="1" dirty="0"/>
          </a:p>
        </p:txBody>
      </p:sp>
      <p:cxnSp>
        <p:nvCxnSpPr>
          <p:cNvPr id="30" name="Straight Arrow Connector 29"/>
          <p:cNvCxnSpPr/>
          <p:nvPr/>
        </p:nvCxnSpPr>
        <p:spPr>
          <a:xfrm flipH="1" flipV="1">
            <a:off x="4953000" y="3276600"/>
            <a:ext cx="609600" cy="990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8155381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16" presetClass="entr" presetSubtype="21"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1+#ppt_h/2"/>
                                          </p:val>
                                        </p:tav>
                                        <p:tav tm="100000">
                                          <p:val>
                                            <p:strVal val="#ppt_y"/>
                                          </p:val>
                                        </p:tav>
                                      </p:tavLst>
                                    </p:anim>
                                  </p:childTnLst>
                                </p:cTn>
                              </p:par>
                              <p:par>
                                <p:cTn id="18" presetID="2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par>
                                <p:cTn id="27" presetID="16" presetClass="entr" presetSubtype="2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arn(inVertical)">
                                      <p:cBhvr>
                                        <p:cTn id="29" dur="500"/>
                                        <p:tgtEl>
                                          <p:spTgt spid="3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94567"/>
                                        </p:tgtEl>
                                        <p:attrNameLst>
                                          <p:attrName>style.visibility</p:attrName>
                                        </p:attrNameLst>
                                      </p:cBhvr>
                                      <p:to>
                                        <p:strVal val="visible"/>
                                      </p:to>
                                    </p:set>
                                    <p:anim calcmode="lin" valueType="num">
                                      <p:cBhvr additive="base">
                                        <p:cTn id="34" dur="500" fill="hold"/>
                                        <p:tgtEl>
                                          <p:spTgt spid="194567"/>
                                        </p:tgtEl>
                                        <p:attrNameLst>
                                          <p:attrName>ppt_x</p:attrName>
                                        </p:attrNameLst>
                                      </p:cBhvr>
                                      <p:tavLst>
                                        <p:tav tm="0">
                                          <p:val>
                                            <p:strVal val="#ppt_x"/>
                                          </p:val>
                                        </p:tav>
                                        <p:tav tm="100000">
                                          <p:val>
                                            <p:strVal val="#ppt_x"/>
                                          </p:val>
                                        </p:tav>
                                      </p:tavLst>
                                    </p:anim>
                                    <p:anim calcmode="lin" valueType="num">
                                      <p:cBhvr additive="base">
                                        <p:cTn id="35" dur="500" fill="hold"/>
                                        <p:tgtEl>
                                          <p:spTgt spid="194567"/>
                                        </p:tgtEl>
                                        <p:attrNameLst>
                                          <p:attrName>ppt_y</p:attrName>
                                        </p:attrNameLst>
                                      </p:cBhvr>
                                      <p:tavLst>
                                        <p:tav tm="0">
                                          <p:val>
                                            <p:strVal val="1+#ppt_h/2"/>
                                          </p:val>
                                        </p:tav>
                                        <p:tav tm="100000">
                                          <p:val>
                                            <p:strVal val="#ppt_y"/>
                                          </p:val>
                                        </p:tav>
                                      </p:tavLst>
                                    </p:anim>
                                  </p:childTnLst>
                                </p:cTn>
                              </p:par>
                              <p:par>
                                <p:cTn id="36" presetID="16" presetClass="entr" presetSubtype="21"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barn(inVertical)">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16" presetClass="entr" presetSubtype="21"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barn(inVertical)">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16" presetClass="entr" presetSubtype="21"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barn(inVertical)">
                                      <p:cBhvr>
                                        <p:cTn id="56" dur="500"/>
                                        <p:tgtEl>
                                          <p:spTgt spid="29"/>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par>
                                <p:cTn id="63" presetID="16" presetClass="entr" presetSubtype="21"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barn(inVertical)">
                                      <p:cBhvr>
                                        <p:cTn id="65" dur="500"/>
                                        <p:tgtEl>
                                          <p:spTgt spid="10"/>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ppt_x"/>
                                          </p:val>
                                        </p:tav>
                                        <p:tav tm="100000">
                                          <p:val>
                                            <p:strVal val="#ppt_x"/>
                                          </p:val>
                                        </p:tav>
                                      </p:tavLst>
                                    </p:anim>
                                    <p:anim calcmode="lin" valueType="num">
                                      <p:cBhvr additive="base">
                                        <p:cTn id="71" dur="500" fill="hold"/>
                                        <p:tgtEl>
                                          <p:spTgt spid="28"/>
                                        </p:tgtEl>
                                        <p:attrNameLst>
                                          <p:attrName>ppt_y</p:attrName>
                                        </p:attrNameLst>
                                      </p:cBhvr>
                                      <p:tavLst>
                                        <p:tav tm="0">
                                          <p:val>
                                            <p:strVal val="1+#ppt_h/2"/>
                                          </p:val>
                                        </p:tav>
                                        <p:tav tm="100000">
                                          <p:val>
                                            <p:strVal val="#ppt_y"/>
                                          </p:val>
                                        </p:tav>
                                      </p:tavLst>
                                    </p:anim>
                                  </p:childTnLst>
                                </p:cTn>
                              </p:par>
                              <p:par>
                                <p:cTn id="72" presetID="16" presetClass="entr" presetSubtype="21"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barn(inVertical)">
                                      <p:cBhvr>
                                        <p:cTn id="74" dur="500"/>
                                        <p:tgtEl>
                                          <p:spTgt spid="22"/>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par>
                                <p:cTn id="81" presetID="16" presetClass="entr" presetSubtype="21"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barn(inVertical)">
                                      <p:cBhvr>
                                        <p:cTn id="83" dur="500"/>
                                        <p:tgtEl>
                                          <p:spTgt spid="25"/>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nodeType="click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additive="base">
                                        <p:cTn id="88" dur="500" fill="hold"/>
                                        <p:tgtEl>
                                          <p:spTgt spid="12"/>
                                        </p:tgtEl>
                                        <p:attrNameLst>
                                          <p:attrName>ppt_x</p:attrName>
                                        </p:attrNameLst>
                                      </p:cBhvr>
                                      <p:tavLst>
                                        <p:tav tm="0">
                                          <p:val>
                                            <p:strVal val="#ppt_x"/>
                                          </p:val>
                                        </p:tav>
                                        <p:tav tm="100000">
                                          <p:val>
                                            <p:strVal val="#ppt_x"/>
                                          </p:val>
                                        </p:tav>
                                      </p:tavLst>
                                    </p:anim>
                                    <p:anim calcmode="lin" valueType="num">
                                      <p:cBhvr additive="base">
                                        <p:cTn id="89" dur="500" fill="hold"/>
                                        <p:tgtEl>
                                          <p:spTgt spid="12"/>
                                        </p:tgtEl>
                                        <p:attrNameLst>
                                          <p:attrName>ppt_y</p:attrName>
                                        </p:attrNameLst>
                                      </p:cBhvr>
                                      <p:tavLst>
                                        <p:tav tm="0">
                                          <p:val>
                                            <p:strVal val="1+#ppt_h/2"/>
                                          </p:val>
                                        </p:tav>
                                        <p:tav tm="100000">
                                          <p:val>
                                            <p:strVal val="#ppt_y"/>
                                          </p:val>
                                        </p:tav>
                                      </p:tavLst>
                                    </p:anim>
                                  </p:childTnLst>
                                </p:cTn>
                              </p:par>
                              <p:par>
                                <p:cTn id="90" presetID="16" presetClass="entr" presetSubtype="21" fill="hold" grpId="0" nodeType="withEffect">
                                  <p:stCondLst>
                                    <p:cond delay="0"/>
                                  </p:stCondLst>
                                  <p:childTnLst>
                                    <p:set>
                                      <p:cBhvr>
                                        <p:cTn id="91" dur="1" fill="hold">
                                          <p:stCondLst>
                                            <p:cond delay="0"/>
                                          </p:stCondLst>
                                        </p:cTn>
                                        <p:tgtEl>
                                          <p:spTgt spid="14"/>
                                        </p:tgtEl>
                                        <p:attrNameLst>
                                          <p:attrName>style.visibility</p:attrName>
                                        </p:attrNameLst>
                                      </p:cBhvr>
                                      <p:to>
                                        <p:strVal val="visible"/>
                                      </p:to>
                                    </p:set>
                                    <p:animEffect transition="in" filter="barn(inVertical)">
                                      <p:cBhvr>
                                        <p:cTn id="92" dur="500"/>
                                        <p:tgtEl>
                                          <p:spTgt spid="14"/>
                                        </p:tgtEl>
                                      </p:cBhvr>
                                    </p:animEffect>
                                  </p:childTnLst>
                                </p:cTn>
                              </p:par>
                              <p:par>
                                <p:cTn id="93" presetID="16" presetClass="entr" presetSubtype="21"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Effect transition="in" filter="barn(inVertical)">
                                      <p:cBhvr>
                                        <p:cTn id="95" dur="500"/>
                                        <p:tgtEl>
                                          <p:spTgt spid="26"/>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additive="base">
                                        <p:cTn id="100" dur="500" fill="hold"/>
                                        <p:tgtEl>
                                          <p:spTgt spid="30"/>
                                        </p:tgtEl>
                                        <p:attrNameLst>
                                          <p:attrName>ppt_x</p:attrName>
                                        </p:attrNameLst>
                                      </p:cBhvr>
                                      <p:tavLst>
                                        <p:tav tm="0">
                                          <p:val>
                                            <p:strVal val="#ppt_x"/>
                                          </p:val>
                                        </p:tav>
                                        <p:tav tm="100000">
                                          <p:val>
                                            <p:strVal val="#ppt_x"/>
                                          </p:val>
                                        </p:tav>
                                      </p:tavLst>
                                    </p:anim>
                                    <p:anim calcmode="lin" valueType="num">
                                      <p:cBhvr additive="base">
                                        <p:cTn id="10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7" grpId="0" animBg="1"/>
      <p:bldP spid="18" grpId="0" animBg="1"/>
      <p:bldP spid="20" grpId="0" animBg="1"/>
      <p:bldP spid="22" grpId="0" animBg="1"/>
      <p:bldP spid="25" grpId="0" animBg="1"/>
      <p:bldP spid="29" grpId="0" animBg="1"/>
      <p:bldP spid="33" grpId="0" animBg="1"/>
      <p:bldP spid="27"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uicide who.jpg"/>
          <p:cNvPicPr>
            <a:picLocks noChangeAspect="1"/>
          </p:cNvPicPr>
          <p:nvPr/>
        </p:nvPicPr>
        <p:blipFill>
          <a:blip r:embed="rId2" cstate="print"/>
          <a:stretch>
            <a:fillRect/>
          </a:stretch>
        </p:blipFill>
        <p:spPr>
          <a:xfrm>
            <a:off x="-47305" y="-76200"/>
            <a:ext cx="9191305" cy="6172200"/>
          </a:xfrm>
          <a:prstGeom prst="rect">
            <a:avLst/>
          </a:prstGeom>
        </p:spPr>
      </p:pic>
      <p:sp>
        <p:nvSpPr>
          <p:cNvPr id="4" name="Rectangle 3"/>
          <p:cNvSpPr/>
          <p:nvPr/>
        </p:nvSpPr>
        <p:spPr>
          <a:xfrm>
            <a:off x="0" y="6096000"/>
            <a:ext cx="9144000" cy="646331"/>
          </a:xfrm>
          <a:prstGeom prst="rect">
            <a:avLst/>
          </a:prstGeom>
        </p:spPr>
        <p:txBody>
          <a:bodyPr wrap="square">
            <a:spAutoFit/>
          </a:bodyPr>
          <a:lstStyle/>
          <a:p>
            <a:r>
              <a:rPr lang="el-GR" dirty="0">
                <a:latin typeface="Arial Narrow" panose="020B0606020202030204" pitchFamily="34" charset="0"/>
              </a:rPr>
              <a:t>ΠΑΓΚΟΣΜΙΑ  </a:t>
            </a:r>
            <a:r>
              <a:rPr lang="en-US" dirty="0">
                <a:latin typeface="Arial Narrow" panose="020B0606020202030204" pitchFamily="34" charset="0"/>
              </a:rPr>
              <a:t>800</a:t>
            </a:r>
            <a:r>
              <a:rPr lang="el-GR" dirty="0">
                <a:latin typeface="Arial Narrow" panose="020B0606020202030204" pitchFamily="34" charset="0"/>
              </a:rPr>
              <a:t>.</a:t>
            </a:r>
            <a:r>
              <a:rPr lang="en-US" dirty="0">
                <a:latin typeface="Arial Narrow" panose="020B0606020202030204" pitchFamily="34" charset="0"/>
              </a:rPr>
              <a:t>000</a:t>
            </a:r>
            <a:r>
              <a:rPr lang="el-GR" dirty="0">
                <a:latin typeface="Arial Narrow" panose="020B0606020202030204" pitchFamily="34" charset="0"/>
              </a:rPr>
              <a:t> ΑΤΟΜΑ ΠΕΘΑΙΝΟΥΝ ΑΠΟ ΑΥΤΟΚΤΟΝΙΑ ΚΑΘΕ ΕΤΟΣ. ΑΝΤΙΣΤΟΙΧΑ Ο ΑΡΙΘΜΟΣ ΑΥΤΟΣ ΕΚΦΡΑΖΕΤΑΙ ΩΣ </a:t>
            </a:r>
            <a:r>
              <a:rPr lang="el-GR" dirty="0">
                <a:solidFill>
                  <a:srgbClr val="FF0000"/>
                </a:solidFill>
                <a:latin typeface="Arial Narrow" panose="020B0606020202030204" pitchFamily="34" charset="0"/>
              </a:rPr>
              <a:t>1 ΘΑΝΑΤΟΣ ΚΑΘΕ 40 ΔΕΥΤΕΡΟΛΕΠΤΑ   </a:t>
            </a:r>
            <a:r>
              <a:rPr lang="el-GR" dirty="0">
                <a:latin typeface="Arial Narrow" panose="020B0606020202030204" pitchFamily="34" charset="0"/>
              </a:rPr>
              <a:t>(</a:t>
            </a:r>
            <a:r>
              <a:rPr lang="en-US" dirty="0">
                <a:latin typeface="Arial Narrow" panose="020B0606020202030204" pitchFamily="34" charset="0"/>
              </a:rPr>
              <a:t>WHO, 2019)</a:t>
            </a:r>
            <a:endParaRPr lang="el-GR" dirty="0">
              <a:latin typeface="Arial Narrow" panose="020B0606020202030204" pitchFamily="34" charset="0"/>
            </a:endParaRPr>
          </a:p>
        </p:txBody>
      </p:sp>
    </p:spTree>
    <p:extLst>
      <p:ext uri="{BB962C8B-B14F-4D97-AF65-F5344CB8AC3E}">
        <p14:creationId xmlns:p14="http://schemas.microsoft.com/office/powerpoint/2010/main" val="3553150643"/>
      </p:ext>
    </p:extLst>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457200"/>
            <a:ext cx="8613648" cy="685800"/>
          </a:xfrm>
        </p:spPr>
        <p:txBody>
          <a:bodyPr>
            <a:normAutofit/>
          </a:bodyPr>
          <a:lstStyle/>
          <a:p>
            <a:pPr algn="ctr"/>
            <a:r>
              <a:rPr lang="el-GR" sz="2800" dirty="0" err="1">
                <a:latin typeface="Arial Narrow" pitchFamily="34" charset="0"/>
              </a:rPr>
              <a:t>Αυτοκτονικοσ</a:t>
            </a:r>
            <a:r>
              <a:rPr lang="el-GR" sz="2800" dirty="0">
                <a:latin typeface="Arial Narrow" pitchFamily="34" charset="0"/>
              </a:rPr>
              <a:t>  </a:t>
            </a:r>
            <a:r>
              <a:rPr lang="el-GR" sz="2800" dirty="0" err="1">
                <a:latin typeface="Arial Narrow" pitchFamily="34" charset="0"/>
              </a:rPr>
              <a:t>ιδεασμοσ</a:t>
            </a:r>
            <a:r>
              <a:rPr lang="el-GR" sz="2800" dirty="0">
                <a:latin typeface="Arial Narrow" pitchFamily="34" charset="0"/>
              </a:rPr>
              <a:t>/</a:t>
            </a:r>
            <a:r>
              <a:rPr lang="el-GR" sz="2800" dirty="0" err="1">
                <a:latin typeface="Arial Narrow" pitchFamily="34" charset="0"/>
              </a:rPr>
              <a:t>αυτοκτονιΑ</a:t>
            </a:r>
            <a:endParaRPr lang="en-US" sz="2800" dirty="0">
              <a:latin typeface="Arial Narrow" pitchFamily="34" charset="0"/>
            </a:endParaRPr>
          </a:p>
        </p:txBody>
      </p:sp>
      <p:sp>
        <p:nvSpPr>
          <p:cNvPr id="3" name="Rectangle 2"/>
          <p:cNvSpPr/>
          <p:nvPr/>
        </p:nvSpPr>
        <p:spPr>
          <a:xfrm>
            <a:off x="0" y="1676400"/>
            <a:ext cx="9144000" cy="5078313"/>
          </a:xfrm>
          <a:prstGeom prst="rect">
            <a:avLst/>
          </a:prstGeom>
        </p:spPr>
        <p:txBody>
          <a:bodyPr wrap="square">
            <a:spAutoFit/>
          </a:bodyPr>
          <a:lstStyle/>
          <a:p>
            <a:r>
              <a:rPr lang="el-GR" i="1" dirty="0">
                <a:latin typeface="Arial Narrow" pitchFamily="34" charset="0"/>
              </a:rPr>
              <a:t>Η αυτοκτονία είναι η </a:t>
            </a:r>
            <a:r>
              <a:rPr lang="el-GR" b="1" i="1" dirty="0">
                <a:latin typeface="Arial Narrow" pitchFamily="34" charset="0"/>
              </a:rPr>
              <a:t>δεύτερη κύρια αιτία θανάτου για εφήβους και νεαρούς ενήλικες, ηλικίας 10-34 ετών </a:t>
            </a:r>
            <a:r>
              <a:rPr lang="el-GR" dirty="0">
                <a:latin typeface="Arial Narrow" pitchFamily="34" charset="0"/>
              </a:rPr>
              <a:t>(CDC, 2023)</a:t>
            </a:r>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a:p>
            <a:r>
              <a:rPr lang="el-GR" i="1" dirty="0">
                <a:latin typeface="Arial Narrow" pitchFamily="34" charset="0"/>
              </a:rPr>
              <a:t>Το </a:t>
            </a:r>
            <a:r>
              <a:rPr lang="el-GR" b="1" i="1" dirty="0">
                <a:latin typeface="Arial Narrow" pitchFamily="34" charset="0"/>
              </a:rPr>
              <a:t>13,6% </a:t>
            </a:r>
            <a:r>
              <a:rPr lang="el-GR" i="1" dirty="0">
                <a:latin typeface="Arial Narrow" pitchFamily="34" charset="0"/>
              </a:rPr>
              <a:t>των ενηλίκων </a:t>
            </a:r>
            <a:r>
              <a:rPr lang="el-GR" b="1" i="1" dirty="0">
                <a:latin typeface="Arial Narrow" pitchFamily="34" charset="0"/>
              </a:rPr>
              <a:t>18-25 ετών </a:t>
            </a:r>
            <a:r>
              <a:rPr lang="el-GR" i="1" dirty="0">
                <a:latin typeface="Arial Narrow" pitchFamily="34" charset="0"/>
              </a:rPr>
              <a:t>είχαν σοβαρές σκέψεις αυτοκτονίας τον τελευταίο χρόνο</a:t>
            </a:r>
            <a:r>
              <a:rPr lang="el-GR" dirty="0">
                <a:latin typeface="Arial Narrow" pitchFamily="34" charset="0"/>
              </a:rPr>
              <a:t> (SAMHSA, 2023)</a:t>
            </a:r>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a:p>
            <a:r>
              <a:rPr lang="el-GR" dirty="0">
                <a:latin typeface="Arial Narrow" pitchFamily="34" charset="0"/>
              </a:rPr>
              <a:t>Το </a:t>
            </a:r>
            <a:r>
              <a:rPr lang="el-GR" b="1" i="1" dirty="0">
                <a:latin typeface="Arial Narrow" pitchFamily="34" charset="0"/>
              </a:rPr>
              <a:t>22% των μαθητών λυκείου </a:t>
            </a:r>
            <a:r>
              <a:rPr lang="el-GR" dirty="0">
                <a:latin typeface="Arial Narrow" pitchFamily="34" charset="0"/>
              </a:rPr>
              <a:t>ανέφεραν ότι είχαν σκεφτεί σοβαρά την αυτοκτονία τον τελευταίο χρόνο</a:t>
            </a:r>
            <a:endParaRPr lang="en-US" dirty="0">
              <a:latin typeface="Arial Narrow" pitchFamily="34" charset="0"/>
            </a:endParaRPr>
          </a:p>
          <a:p>
            <a:endParaRPr lang="en-US" dirty="0">
              <a:latin typeface="Arial Narrow" pitchFamily="34" charset="0"/>
            </a:endParaRPr>
          </a:p>
          <a:p>
            <a:endParaRPr lang="en-US" dirty="0">
              <a:latin typeface="Arial Narrow" pitchFamily="34" charset="0"/>
            </a:endParaRPr>
          </a:p>
          <a:p>
            <a:r>
              <a:rPr lang="el-GR" dirty="0">
                <a:latin typeface="Arial Narrow" pitchFamily="34" charset="0"/>
              </a:rPr>
              <a:t>Αυτό το ποσοστό είναι υψηλότερο μεταξύ των </a:t>
            </a:r>
            <a:r>
              <a:rPr lang="el-GR" b="1" i="1" dirty="0">
                <a:latin typeface="Arial Narrow" pitchFamily="34" charset="0"/>
              </a:rPr>
              <a:t>γυναικών (30%), των Αμερικανών Ινδιάνων/Ιθαγενών της Αλάσκας (27%) και των λεσβιών, ομοφυλόφιλων ή αμφιφυλόφιλων εφήβων (45%</a:t>
            </a:r>
            <a:r>
              <a:rPr lang="el-GR" dirty="0">
                <a:latin typeface="Arial Narrow" pitchFamily="34" charset="0"/>
              </a:rPr>
              <a:t>) (CDC, 2023)</a:t>
            </a:r>
            <a:endParaRPr lang="en-US" dirty="0">
              <a:latin typeface="Arial Narrow" pitchFamily="34" charset="0"/>
            </a:endParaRPr>
          </a:p>
          <a:p>
            <a:endParaRPr lang="en-US" dirty="0">
              <a:latin typeface="Arial Narrow" pitchFamily="34" charset="0"/>
            </a:endParaRPr>
          </a:p>
          <a:p>
            <a:r>
              <a:rPr lang="el-GR" b="1" i="1" dirty="0">
                <a:latin typeface="Arial Narrow" pitchFamily="34" charset="0"/>
              </a:rPr>
              <a:t>Το 10% των μαθητών λυκείου επιχείρησαν αυτοκτονία τον τελευταίο χρόνο</a:t>
            </a:r>
          </a:p>
          <a:p>
            <a:r>
              <a:rPr lang="el-GR" dirty="0">
                <a:latin typeface="Arial Narrow" pitchFamily="34" charset="0"/>
              </a:rPr>
              <a:t>Αυτό το ποσοστό είναι υψηλότερο μεταξύ των γυναικών (13%), των Αμερικανών Ινδιάνων/Ιθαγενών της Αλάσκας (16%), των μαύρων εφήβων (14%) και των λεσβιών, ομοφυλόφιλων ή αμφιφυλόφιλων εφήβων (22%) (CDC, 2023</a:t>
            </a:r>
            <a:r>
              <a:rPr lang="en-US" dirty="0">
                <a:latin typeface="Arial Narrow" pitchFamily="34" charset="0"/>
              </a:rPr>
              <a:t>)</a:t>
            </a:r>
          </a:p>
        </p:txBody>
      </p:sp>
    </p:spTree>
    <p:extLst>
      <p:ext uri="{BB962C8B-B14F-4D97-AF65-F5344CB8AC3E}">
        <p14:creationId xmlns:p14="http://schemas.microsoft.com/office/powerpoint/2010/main" val="1556548796"/>
      </p:ext>
    </p:extLst>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RUG STATS.jpg"/>
          <p:cNvPicPr>
            <a:picLocks noChangeAspect="1"/>
          </p:cNvPicPr>
          <p:nvPr/>
        </p:nvPicPr>
        <p:blipFill>
          <a:blip r:embed="rId2" cstate="print"/>
          <a:stretch>
            <a:fillRect/>
          </a:stretch>
        </p:blipFill>
        <p:spPr>
          <a:xfrm>
            <a:off x="0" y="8467"/>
            <a:ext cx="9144000" cy="2819400"/>
          </a:xfrm>
          <a:prstGeom prst="rect">
            <a:avLst/>
          </a:prstGeom>
        </p:spPr>
      </p:pic>
      <p:pic>
        <p:nvPicPr>
          <p:cNvPr id="4" name="Picture 3" descr="DRUG 3.jpg"/>
          <p:cNvPicPr>
            <a:picLocks noChangeAspect="1"/>
          </p:cNvPicPr>
          <p:nvPr/>
        </p:nvPicPr>
        <p:blipFill>
          <a:blip r:embed="rId3" cstate="print"/>
          <a:stretch>
            <a:fillRect/>
          </a:stretch>
        </p:blipFill>
        <p:spPr>
          <a:xfrm>
            <a:off x="0" y="2819400"/>
            <a:ext cx="9118600" cy="1828800"/>
          </a:xfrm>
          <a:prstGeom prst="rect">
            <a:avLst/>
          </a:prstGeom>
        </p:spPr>
      </p:pic>
      <p:pic>
        <p:nvPicPr>
          <p:cNvPr id="5" name="Picture 4" descr="DRUG 2.jpg"/>
          <p:cNvPicPr>
            <a:picLocks noChangeAspect="1"/>
          </p:cNvPicPr>
          <p:nvPr/>
        </p:nvPicPr>
        <p:blipFill>
          <a:blip r:embed="rId4" cstate="print"/>
          <a:stretch>
            <a:fillRect/>
          </a:stretch>
        </p:blipFill>
        <p:spPr>
          <a:xfrm>
            <a:off x="0" y="4648200"/>
            <a:ext cx="9144000" cy="2209800"/>
          </a:xfrm>
          <a:prstGeom prst="rect">
            <a:avLst/>
          </a:prstGeom>
        </p:spPr>
      </p:pic>
    </p:spTree>
    <p:extLst>
      <p:ext uri="{BB962C8B-B14F-4D97-AF65-F5344CB8AC3E}">
        <p14:creationId xmlns:p14="http://schemas.microsoft.com/office/powerpoint/2010/main" val="2368696347"/>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a:latin typeface="Arial Narrow" pitchFamily="34" charset="0"/>
              </a:rPr>
              <a:t>ΕΞΑΡΤΗΣΙΟΓΟΝΕΣ ΟΥΣΙΕΣ</a:t>
            </a:r>
            <a:endParaRPr lang="en-US" sz="2800" b="1" dirty="0">
              <a:latin typeface="Arial Narrow" pitchFamily="34"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9200"/>
            <a:ext cx="9106379" cy="523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3478236"/>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dirty="0">
                <a:latin typeface="Arial Narrow" pitchFamily="34" charset="0"/>
              </a:rPr>
              <a:t>ΧΡΗΣΗ ΚΑΝΑΒΗΣ</a:t>
            </a:r>
            <a:endParaRPr lang="en-US" sz="2800" dirty="0">
              <a:latin typeface="Arial Narrow"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3869"/>
            <a:ext cx="9144000" cy="5338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0634866"/>
      </p:ext>
    </p:extLst>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a:latin typeface="Arial Narrow" pitchFamily="34" charset="0"/>
              </a:rPr>
              <a:t>ΕΝΕΣΙΜΕΣ ΕΞΑΡΤΗΣΙΟΓΟΝΕΣ ΟΥΣΙΕΣ</a:t>
            </a:r>
            <a:endParaRPr lang="en-US" sz="2800" b="1" dirty="0">
              <a:latin typeface="Arial Narrow"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9200"/>
            <a:ext cx="9180786" cy="5291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0046167"/>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a:p>
        </p:txBody>
      </p:sp>
      <p:sp>
        <p:nvSpPr>
          <p:cNvPr id="6" name="Title 2"/>
          <p:cNvSpPr>
            <a:spLocks noGrp="1"/>
          </p:cNvSpPr>
          <p:nvPr>
            <p:ph type="title"/>
          </p:nvPr>
        </p:nvSpPr>
        <p:spPr>
          <a:xfrm>
            <a:off x="228600" y="76200"/>
            <a:ext cx="5486400" cy="841248"/>
          </a:xfrm>
        </p:spPr>
        <p:txBody>
          <a:bodyPr>
            <a:normAutofit/>
          </a:bodyPr>
          <a:lstStyle/>
          <a:p>
            <a:pPr algn="ctr"/>
            <a:r>
              <a:rPr lang="el-GR" sz="2000" dirty="0">
                <a:latin typeface="Arial Narrow" panose="020B0606020202030204" pitchFamily="34" charset="0"/>
              </a:rPr>
              <a:t>Αναπτυξιακα χαρακτηριστικ</a:t>
            </a:r>
            <a:r>
              <a:rPr lang="en-US" sz="2000" dirty="0">
                <a:latin typeface="Arial Narrow" panose="020B0606020202030204" pitchFamily="34" charset="0"/>
              </a:rPr>
              <a:t>a   </a:t>
            </a:r>
            <a:r>
              <a:rPr lang="el-GR" sz="2000" dirty="0">
                <a:latin typeface="Arial Narrow" panose="020B0606020202030204" pitchFamily="34" charset="0"/>
              </a:rPr>
              <a:t> εφηβου</a:t>
            </a:r>
            <a:endParaRPr lang="en-US" sz="2000" dirty="0">
              <a:latin typeface="Arial Narrow" panose="020B0606020202030204" pitchFamily="34" charset="0"/>
            </a:endParaRPr>
          </a:p>
        </p:txBody>
      </p:sp>
      <p:sp>
        <p:nvSpPr>
          <p:cNvPr id="8" name="Folded Corner 7"/>
          <p:cNvSpPr/>
          <p:nvPr/>
        </p:nvSpPr>
        <p:spPr>
          <a:xfrm>
            <a:off x="4876800" y="1998518"/>
            <a:ext cx="4267200" cy="4859482"/>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b="1" dirty="0">
              <a:solidFill>
                <a:schemeClr val="tx1"/>
              </a:solidFill>
              <a:latin typeface="Arial Narrow" panose="020B0606020202030204" pitchFamily="34" charset="0"/>
            </a:endParaRPr>
          </a:p>
          <a:p>
            <a:pPr algn="ctr"/>
            <a:endParaRPr lang="el-GR" sz="1300" b="1" dirty="0">
              <a:solidFill>
                <a:schemeClr val="tx1"/>
              </a:solidFill>
              <a:latin typeface="Arial Narrow" panose="020B0606020202030204" pitchFamily="34" charset="0"/>
            </a:endParaRPr>
          </a:p>
          <a:p>
            <a:pPr algn="ctr"/>
            <a:endParaRPr lang="el-GR" sz="1300" b="1" dirty="0">
              <a:solidFill>
                <a:schemeClr val="tx1"/>
              </a:solidFill>
              <a:latin typeface="Arial Narrow" panose="020B0606020202030204" pitchFamily="34" charset="0"/>
            </a:endParaRPr>
          </a:p>
          <a:p>
            <a:pPr algn="ctr"/>
            <a:endParaRPr lang="el-GR" sz="1200" b="1" dirty="0">
              <a:solidFill>
                <a:schemeClr val="tx1"/>
              </a:solidFill>
              <a:latin typeface="Arial Narrow" panose="020B0606020202030204" pitchFamily="34" charset="0"/>
            </a:endParaRPr>
          </a:p>
          <a:p>
            <a:pPr algn="ctr"/>
            <a:endParaRPr lang="el-GR" sz="1200" b="1" dirty="0">
              <a:solidFill>
                <a:schemeClr val="tx1"/>
              </a:solidFill>
              <a:latin typeface="Arial Narrow" panose="020B0606020202030204" pitchFamily="34" charset="0"/>
            </a:endParaRPr>
          </a:p>
          <a:p>
            <a:pPr algn="ctr"/>
            <a:r>
              <a:rPr lang="el-GR" sz="1200" b="1" dirty="0">
                <a:solidFill>
                  <a:schemeClr val="tx1"/>
                </a:solidFill>
                <a:latin typeface="Arial Narrow" panose="020B0606020202030204" pitchFamily="34" charset="0"/>
              </a:rPr>
              <a:t>Επικίνδυνες συμπεριφορές  υγείας  στην εφηβεία με επιπτώσεις  στην ψυχική τους υγεία:</a:t>
            </a:r>
          </a:p>
          <a:p>
            <a:pPr algn="ctr"/>
            <a:endParaRPr lang="el-GR" sz="1200" b="1"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Κάπνισμα, χρήση αλκοόλ και χρήση εξαρτησιογόνων ουσιών</a:t>
            </a:r>
          </a:p>
          <a:p>
            <a:pPr marL="285750" indent="-285750" algn="ctr">
              <a:buFont typeface="Wingdings" panose="05000000000000000000" pitchFamily="2" charset="2"/>
              <a:buChar char="ü"/>
            </a:pPr>
            <a:endParaRPr lang="el-GR"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Επικίνδυνη οδήγηση και ατυχήματα</a:t>
            </a:r>
          </a:p>
          <a:p>
            <a:pPr marL="285750" indent="-285750" algn="ctr">
              <a:buFont typeface="Wingdings" panose="05000000000000000000" pitchFamily="2" charset="2"/>
              <a:buChar char="ü"/>
            </a:pPr>
            <a:endParaRPr lang="el-GR"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Συμπεριφορά που σχετίζεται με </a:t>
            </a: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τραυματισμούς/αποπειρες αυτοκτονίας/ αυτοκτονίες </a:t>
            </a:r>
          </a:p>
          <a:p>
            <a:pPr marL="285750" indent="-285750" algn="ctr">
              <a:buFont typeface="Wingdings" panose="05000000000000000000" pitchFamily="2" charset="2"/>
              <a:buChar char="ü"/>
            </a:pPr>
            <a:endParaRPr lang="el-GR"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Επικίνδυνη σεξουαλική συμπεριφορά και εφηβική εγκυμοσύνη/εκτρώσεις</a:t>
            </a:r>
          </a:p>
          <a:p>
            <a:pPr marL="285750" indent="-285750" algn="ctr">
              <a:buFont typeface="Wingdings" panose="05000000000000000000" pitchFamily="2" charset="2"/>
              <a:buChar char="ü"/>
            </a:pPr>
            <a:endParaRPr lang="el-GR"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Παραβατική συμπεριφορά (κλοπές, εξαπάτηση). Βίαιη, επιθετική συμπεριφορά και αντικοινωνικές πράξεις </a:t>
            </a:r>
          </a:p>
          <a:p>
            <a:pPr algn="ctr"/>
            <a:r>
              <a:rPr lang="el-GR" sz="1200" dirty="0">
                <a:solidFill>
                  <a:schemeClr val="tx1"/>
                </a:solidFill>
                <a:latin typeface="Arial Narrow" panose="020B0606020202030204" pitchFamily="34" charset="0"/>
              </a:rPr>
              <a:t>Οι πρακτικές του τατουάζ και του </a:t>
            </a:r>
            <a:r>
              <a:rPr lang="en-US" sz="1200" dirty="0">
                <a:solidFill>
                  <a:schemeClr val="tx1"/>
                </a:solidFill>
                <a:latin typeface="Arial Narrow" panose="020B0606020202030204" pitchFamily="34" charset="0"/>
              </a:rPr>
              <a:t>piercing</a:t>
            </a:r>
            <a:r>
              <a:rPr lang="el-GR" sz="1200" dirty="0">
                <a:solidFill>
                  <a:schemeClr val="tx1"/>
                </a:solidFill>
                <a:latin typeface="Arial Narrow" panose="020B0606020202030204" pitchFamily="34" charset="0"/>
              </a:rPr>
              <a:t> στην εφηβεία </a:t>
            </a:r>
          </a:p>
          <a:p>
            <a:pPr algn="ctr"/>
            <a:r>
              <a:rPr lang="el-GR" sz="1200" dirty="0">
                <a:solidFill>
                  <a:schemeClr val="tx1"/>
                </a:solidFill>
                <a:latin typeface="Arial Narrow" panose="020B0606020202030204" pitchFamily="34" charset="0"/>
              </a:rPr>
              <a:t>συνδυάζονται συχνά με άλλες συμπεριφορές υψηλού κινδύνου</a:t>
            </a:r>
          </a:p>
          <a:p>
            <a:pPr marL="285750" indent="-285750" algn="ctr">
              <a:buFont typeface="Wingdings" panose="05000000000000000000" pitchFamily="2" charset="2"/>
              <a:buChar char="ü"/>
            </a:pPr>
            <a:endParaRPr lang="el-GR"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Προβλήματα που αφορούν τη διατροφή</a:t>
            </a:r>
            <a:r>
              <a:rPr lang="en-US" sz="1200" dirty="0">
                <a:solidFill>
                  <a:schemeClr val="tx1"/>
                </a:solidFill>
                <a:latin typeface="Arial Narrow" panose="020B0606020202030204" pitchFamily="34" charset="0"/>
              </a:rPr>
              <a:t>: </a:t>
            </a:r>
            <a:r>
              <a:rPr lang="el-GR" sz="1200" dirty="0">
                <a:solidFill>
                  <a:schemeClr val="tx1"/>
                </a:solidFill>
                <a:latin typeface="Arial Narrow" panose="020B0606020202030204" pitchFamily="34" charset="0"/>
              </a:rPr>
              <a:t>επίπτωση της ψυχογενούς ανορεξίας και της παχυσαρκίας</a:t>
            </a:r>
            <a:endParaRPr lang="en-US"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endParaRPr lang="el-GR"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θυματοποίησης από συνομηλίκους (bullying)</a:t>
            </a:r>
          </a:p>
          <a:p>
            <a:pPr marL="285750" indent="-285750" algn="ctr">
              <a:buFont typeface="Wingdings" panose="05000000000000000000" pitchFamily="2" charset="2"/>
              <a:buChar char="ü"/>
            </a:pPr>
            <a:endParaRPr lang="el-GR"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200" dirty="0">
                <a:solidFill>
                  <a:schemeClr val="tx1"/>
                </a:solidFill>
                <a:latin typeface="Arial Narrow" panose="020B0606020202030204" pitchFamily="34" charset="0"/>
              </a:rPr>
              <a:t>Εθισμός διαδικτύου = κακής ψυχικής υγείας  με </a:t>
            </a:r>
            <a:r>
              <a:rPr lang="el-GR" sz="1200" dirty="0">
                <a:solidFill>
                  <a:srgbClr val="FF0000"/>
                </a:solidFill>
                <a:latin typeface="Arial Narrow" panose="020B0606020202030204" pitchFamily="34" charset="0"/>
              </a:rPr>
              <a:t>κορίτσια &gt;</a:t>
            </a:r>
            <a:r>
              <a:rPr lang="en-US" sz="1200" dirty="0">
                <a:solidFill>
                  <a:srgbClr val="FF0000"/>
                </a:solidFill>
                <a:latin typeface="Arial Narrow" panose="020B0606020202030204" pitchFamily="34" charset="0"/>
              </a:rPr>
              <a:t> </a:t>
            </a:r>
            <a:r>
              <a:rPr lang="el-GR" sz="1200" dirty="0">
                <a:solidFill>
                  <a:srgbClr val="FF0000"/>
                </a:solidFill>
                <a:latin typeface="Arial Narrow" panose="020B0606020202030204" pitchFamily="34" charset="0"/>
              </a:rPr>
              <a:t>ΕΔ </a:t>
            </a:r>
            <a:r>
              <a:rPr lang="el-GR" sz="1200" dirty="0">
                <a:solidFill>
                  <a:schemeClr val="tx1"/>
                </a:solidFill>
                <a:latin typeface="Arial Narrow" panose="020B0606020202030204" pitchFamily="34" charset="0"/>
              </a:rPr>
              <a:t>και χειρότερη ψυχική υγεία καθώς ασχολούνται με περισσότερες κοινωνικές μορφές του διαδικτύου</a:t>
            </a:r>
            <a:endParaRPr lang="en-US" sz="1200" dirty="0">
              <a:solidFill>
                <a:schemeClr val="tx1"/>
              </a:solidFill>
              <a:latin typeface="Arial Narrow" panose="020B0606020202030204" pitchFamily="34" charset="0"/>
            </a:endParaRPr>
          </a:p>
          <a:p>
            <a:pPr marL="285750" indent="-285750" algn="ctr">
              <a:buFont typeface="Wingdings" panose="05000000000000000000" pitchFamily="2" charset="2"/>
              <a:buChar char="ü"/>
            </a:pPr>
            <a:endParaRPr lang="el-GR" sz="1300" dirty="0">
              <a:solidFill>
                <a:schemeClr val="tx1"/>
              </a:solidFill>
              <a:latin typeface="Arial Narrow" panose="020B0606020202030204" pitchFamily="34" charset="0"/>
            </a:endParaRPr>
          </a:p>
          <a:p>
            <a:pPr marL="285750" indent="-285750" algn="ctr">
              <a:buFont typeface="Wingdings" panose="05000000000000000000" pitchFamily="2" charset="2"/>
              <a:buChar char="ü"/>
            </a:pPr>
            <a:endParaRPr lang="el-GR" sz="1300" dirty="0">
              <a:solidFill>
                <a:schemeClr val="tx1"/>
              </a:solidFill>
              <a:latin typeface="Arial Narrow" panose="020B0606020202030204" pitchFamily="34" charset="0"/>
            </a:endParaRPr>
          </a:p>
        </p:txBody>
      </p:sp>
      <p:pic>
        <p:nvPicPr>
          <p:cNvPr id="9" name="Picture 8"/>
          <p:cNvPicPr>
            <a:picLocks noChangeAspect="1"/>
          </p:cNvPicPr>
          <p:nvPr/>
        </p:nvPicPr>
        <p:blipFill>
          <a:blip r:embed="rId2"/>
          <a:stretch>
            <a:fillRect/>
          </a:stretch>
        </p:blipFill>
        <p:spPr>
          <a:xfrm>
            <a:off x="5334000" y="76200"/>
            <a:ext cx="3810000" cy="16764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0" name="Flowchart: Document 9"/>
          <p:cNvSpPr/>
          <p:nvPr/>
        </p:nvSpPr>
        <p:spPr>
          <a:xfrm>
            <a:off x="304800" y="1037359"/>
            <a:ext cx="4191000" cy="6125441"/>
          </a:xfrm>
          <a:prstGeom prst="flowChartDocumen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l-GR" sz="1600" b="1" dirty="0">
              <a:latin typeface="Arial Narrow" panose="020B0606020202030204" pitchFamily="34" charset="0"/>
            </a:endParaRPr>
          </a:p>
          <a:p>
            <a:pPr algn="ctr"/>
            <a:endParaRPr lang="el-GR" sz="1400" b="1" dirty="0">
              <a:latin typeface="Arial Narrow" panose="020B0606020202030204" pitchFamily="34" charset="0"/>
            </a:endParaRPr>
          </a:p>
          <a:p>
            <a:pPr algn="ctr"/>
            <a:endParaRPr lang="el-GR" sz="1400" b="1" dirty="0">
              <a:latin typeface="Arial Narrow" panose="020B0606020202030204" pitchFamily="34" charset="0"/>
            </a:endParaRPr>
          </a:p>
          <a:p>
            <a:pPr algn="ctr"/>
            <a:endParaRPr lang="el-GR" sz="1400" b="1" dirty="0">
              <a:latin typeface="Arial Narrow" panose="020B0606020202030204" pitchFamily="34" charset="0"/>
            </a:endParaRPr>
          </a:p>
          <a:p>
            <a:pPr algn="ctr"/>
            <a:endParaRPr lang="el-GR" sz="1400" b="1" dirty="0">
              <a:latin typeface="Arial Narrow" panose="020B0606020202030204" pitchFamily="34" charset="0"/>
            </a:endParaRPr>
          </a:p>
          <a:p>
            <a:pPr algn="ctr"/>
            <a:r>
              <a:rPr lang="el-GR" sz="1400" b="1" dirty="0">
                <a:latin typeface="Arial Narrow" panose="020B0606020202030204" pitchFamily="34" charset="0"/>
              </a:rPr>
              <a:t>Εφηβεία (12</a:t>
            </a:r>
            <a:r>
              <a:rPr lang="el-GR" sz="1400" b="1" baseline="30000" dirty="0">
                <a:latin typeface="Arial Narrow" panose="020B0606020202030204" pitchFamily="34" charset="0"/>
              </a:rPr>
              <a:t>ο</a:t>
            </a:r>
            <a:r>
              <a:rPr lang="el-GR" sz="1400" b="1" dirty="0">
                <a:latin typeface="Arial Narrow" panose="020B0606020202030204" pitchFamily="34" charset="0"/>
              </a:rPr>
              <a:t> – 18</a:t>
            </a:r>
            <a:r>
              <a:rPr lang="el-GR" sz="1400" b="1" baseline="30000" dirty="0">
                <a:latin typeface="Arial Narrow" panose="020B0606020202030204" pitchFamily="34" charset="0"/>
              </a:rPr>
              <a:t>ο </a:t>
            </a:r>
            <a:r>
              <a:rPr lang="el-GR" sz="1400" b="1" dirty="0">
                <a:latin typeface="Arial Narrow" panose="020B0606020202030204" pitchFamily="34" charset="0"/>
              </a:rPr>
              <a:t>έτος)</a:t>
            </a:r>
            <a:endParaRPr lang="el-GR" sz="1400" b="1" i="1" u="sng" dirty="0">
              <a:latin typeface="Arial Narrow" panose="020B0606020202030204" pitchFamily="34" charset="0"/>
            </a:endParaRPr>
          </a:p>
          <a:p>
            <a:pPr lvl="0" algn="ctr"/>
            <a:r>
              <a:rPr lang="el-GR" sz="1400" b="1" i="1" u="sng" dirty="0">
                <a:latin typeface="Arial Narrow" panose="020B0606020202030204" pitchFamily="34" charset="0"/>
              </a:rPr>
              <a:t>Κρίσιμη αναπτυξιακή  μεταβατική περιόδος απο το παιδί προς τον  νεαρό ενηλίκα </a:t>
            </a:r>
          </a:p>
          <a:p>
            <a:pPr lvl="0" algn="ctr"/>
            <a:endParaRPr lang="el-GR" sz="1400" i="1" dirty="0">
              <a:solidFill>
                <a:schemeClr val="accent2">
                  <a:lumMod val="50000"/>
                </a:schemeClr>
              </a:solidFill>
              <a:latin typeface="Arial Narrow" panose="020B0606020202030204" pitchFamily="34" charset="0"/>
            </a:endParaRPr>
          </a:p>
          <a:p>
            <a:pPr marL="285750" lvl="0" indent="-285750" algn="ctr">
              <a:buFont typeface="Wingdings" panose="05000000000000000000" pitchFamily="2" charset="2"/>
              <a:buChar char="ü"/>
            </a:pPr>
            <a:r>
              <a:rPr lang="el-GR" sz="1600" i="1" dirty="0">
                <a:solidFill>
                  <a:schemeClr val="accent2">
                    <a:lumMod val="50000"/>
                  </a:schemeClr>
                </a:solidFill>
                <a:latin typeface="Arial Narrow" panose="020B0606020202030204" pitchFamily="34" charset="0"/>
              </a:rPr>
              <a:t>Προεφηβεία  (ήβη  από 11 </a:t>
            </a:r>
            <a:r>
              <a:rPr lang="el-GR" sz="1600" i="1" baseline="30000" dirty="0">
                <a:latin typeface="Arial Narrow" panose="020B0606020202030204" pitchFamily="34" charset="0"/>
              </a:rPr>
              <a:t>ο</a:t>
            </a:r>
            <a:r>
              <a:rPr lang="el-GR" sz="1600" i="1" dirty="0">
                <a:latin typeface="Arial Narrow" panose="020B0606020202030204" pitchFamily="34" charset="0"/>
              </a:rPr>
              <a:t> ή </a:t>
            </a:r>
            <a:r>
              <a:rPr lang="el-GR" sz="1600" i="1" dirty="0">
                <a:solidFill>
                  <a:schemeClr val="accent2">
                    <a:lumMod val="50000"/>
                  </a:schemeClr>
                </a:solidFill>
                <a:latin typeface="Arial Narrow" panose="020B0606020202030204" pitchFamily="34" charset="0"/>
              </a:rPr>
              <a:t>12</a:t>
            </a:r>
            <a:r>
              <a:rPr lang="el-GR" sz="1600" i="1" baseline="30000" dirty="0">
                <a:latin typeface="Arial Narrow" panose="020B0606020202030204" pitchFamily="34" charset="0"/>
              </a:rPr>
              <a:t>ο</a:t>
            </a:r>
            <a:r>
              <a:rPr lang="el-GR" sz="1600" i="1" dirty="0">
                <a:solidFill>
                  <a:schemeClr val="accent2">
                    <a:lumMod val="50000"/>
                  </a:schemeClr>
                </a:solidFill>
                <a:latin typeface="Arial Narrow" panose="020B0606020202030204" pitchFamily="34" charset="0"/>
              </a:rPr>
              <a:t>-14</a:t>
            </a:r>
            <a:r>
              <a:rPr lang="el-GR" sz="1600" i="1" baseline="30000" dirty="0">
                <a:latin typeface="Arial Narrow" panose="020B0606020202030204" pitchFamily="34" charset="0"/>
              </a:rPr>
              <a:t>ο </a:t>
            </a:r>
            <a:r>
              <a:rPr lang="el-GR" sz="1600" dirty="0">
                <a:latin typeface="Arial Narrow" panose="020B0606020202030204" pitchFamily="34" charset="0"/>
              </a:rPr>
              <a:t>έτος</a:t>
            </a:r>
            <a:r>
              <a:rPr lang="en-US" sz="1600" dirty="0">
                <a:latin typeface="Arial Narrow" panose="020B0606020202030204" pitchFamily="34" charset="0"/>
              </a:rPr>
              <a:t>)</a:t>
            </a:r>
          </a:p>
          <a:p>
            <a:pPr lvl="0"/>
            <a:r>
              <a:rPr lang="en-US" sz="1600" i="1" dirty="0">
                <a:solidFill>
                  <a:schemeClr val="accent2">
                    <a:lumMod val="50000"/>
                  </a:schemeClr>
                </a:solidFill>
                <a:latin typeface="Arial Narrow" panose="020B0606020202030204" pitchFamily="34" charset="0"/>
              </a:rPr>
              <a:t>                   </a:t>
            </a:r>
            <a:r>
              <a:rPr lang="el-GR" sz="1600" i="1" dirty="0">
                <a:solidFill>
                  <a:schemeClr val="accent2">
                    <a:lumMod val="50000"/>
                  </a:schemeClr>
                </a:solidFill>
                <a:latin typeface="Arial Narrow" panose="020B0606020202030204" pitchFamily="34" charset="0"/>
              </a:rPr>
              <a:t>Εφηβεία (14</a:t>
            </a:r>
            <a:r>
              <a:rPr lang="el-GR" sz="1600" i="1" baseline="30000" dirty="0">
                <a:latin typeface="Arial Narrow" panose="020B0606020202030204" pitchFamily="34" charset="0"/>
              </a:rPr>
              <a:t>ο</a:t>
            </a:r>
            <a:r>
              <a:rPr lang="el-GR" sz="1600" i="1" dirty="0">
                <a:solidFill>
                  <a:schemeClr val="accent2">
                    <a:lumMod val="50000"/>
                  </a:schemeClr>
                </a:solidFill>
                <a:latin typeface="Arial Narrow" panose="020B0606020202030204" pitchFamily="34" charset="0"/>
              </a:rPr>
              <a:t>-18</a:t>
            </a:r>
            <a:r>
              <a:rPr lang="el-GR" sz="1600" i="1" baseline="30000" dirty="0">
                <a:latin typeface="Arial Narrow" panose="020B0606020202030204" pitchFamily="34" charset="0"/>
              </a:rPr>
              <a:t>ο</a:t>
            </a:r>
            <a:r>
              <a:rPr lang="el-GR" sz="1600" dirty="0">
                <a:latin typeface="Arial Narrow" panose="020B0606020202030204" pitchFamily="34" charset="0"/>
              </a:rPr>
              <a:t> έτος</a:t>
            </a:r>
            <a:r>
              <a:rPr lang="el-GR" sz="1600" i="1" dirty="0">
                <a:solidFill>
                  <a:schemeClr val="accent2">
                    <a:lumMod val="50000"/>
                  </a:schemeClr>
                </a:solidFill>
                <a:latin typeface="Arial Narrow" panose="020B0606020202030204" pitchFamily="34" charset="0"/>
              </a:rPr>
              <a:t>)</a:t>
            </a:r>
          </a:p>
          <a:p>
            <a:pPr marL="285750" indent="-285750" algn="ctr">
              <a:buFont typeface="Wingdings" panose="05000000000000000000" pitchFamily="2" charset="2"/>
              <a:buChar char="ü"/>
            </a:pPr>
            <a:endParaRPr lang="el-GR" sz="1600" b="1" dirty="0">
              <a:latin typeface="Arial Narrow" panose="020B0606020202030204" pitchFamily="34" charset="0"/>
            </a:endParaRPr>
          </a:p>
          <a:p>
            <a:pPr marL="285750" indent="-285750" algn="ctr">
              <a:buFont typeface="Wingdings" panose="05000000000000000000" pitchFamily="2" charset="2"/>
              <a:buChar char="ü"/>
            </a:pPr>
            <a:r>
              <a:rPr lang="el-GR" sz="1600" dirty="0">
                <a:latin typeface="Arial Narrow" panose="020B0606020202030204" pitchFamily="34" charset="0"/>
              </a:rPr>
              <a:t>Με τον όρο </a:t>
            </a:r>
            <a:r>
              <a:rPr lang="el-GR" sz="1600" b="1" dirty="0">
                <a:latin typeface="Arial Narrow" panose="020B0606020202030204" pitchFamily="34" charset="0"/>
              </a:rPr>
              <a:t>εφηβεία</a:t>
            </a:r>
            <a:r>
              <a:rPr lang="el-GR" sz="1600" dirty="0">
                <a:latin typeface="Arial Narrow" panose="020B0606020202030204" pitchFamily="34" charset="0"/>
              </a:rPr>
              <a:t> (επί+ήβη) </a:t>
            </a:r>
            <a:endParaRPr lang="en-US" sz="1600" dirty="0">
              <a:latin typeface="Arial Narrow" panose="020B0606020202030204" pitchFamily="34" charset="0"/>
            </a:endParaRPr>
          </a:p>
          <a:p>
            <a:pPr algn="ctr"/>
            <a:r>
              <a:rPr lang="el-GR" sz="1600" dirty="0">
                <a:latin typeface="Arial Narrow" panose="020B0606020202030204" pitchFamily="34" charset="0"/>
              </a:rPr>
              <a:t>εννοείται μια διακριτή αναπτυξιακή φάση εξαιτίας των ραγδαίων </a:t>
            </a:r>
            <a:r>
              <a:rPr lang="el-GR" sz="1600" dirty="0">
                <a:solidFill>
                  <a:srgbClr val="FF0000"/>
                </a:solidFill>
                <a:latin typeface="Arial Narrow" panose="020B0606020202030204" pitchFamily="34" charset="0"/>
              </a:rPr>
              <a:t>βιοσωματικών  και γνωστικών αλλαγών </a:t>
            </a:r>
            <a:r>
              <a:rPr lang="el-GR" sz="1600" dirty="0">
                <a:latin typeface="Arial Narrow" panose="020B0606020202030204" pitchFamily="34" charset="0"/>
              </a:rPr>
              <a:t>και των νέων εξελίξεων ως προς τις </a:t>
            </a:r>
            <a:r>
              <a:rPr lang="el-GR" sz="1600" dirty="0">
                <a:solidFill>
                  <a:srgbClr val="FF0000"/>
                </a:solidFill>
                <a:latin typeface="Arial Narrow" panose="020B0606020202030204" pitchFamily="34" charset="0"/>
              </a:rPr>
              <a:t>νοητικές ικανότητες</a:t>
            </a:r>
          </a:p>
          <a:p>
            <a:pPr marL="285750" indent="-285750" algn="ctr">
              <a:buFont typeface="Wingdings" panose="05000000000000000000" pitchFamily="2" charset="2"/>
              <a:buChar char="ü"/>
            </a:pPr>
            <a:r>
              <a:rPr lang="el-GR" sz="1600" dirty="0">
                <a:solidFill>
                  <a:srgbClr val="FF0000"/>
                </a:solidFill>
                <a:latin typeface="Arial Narrow" panose="020B0606020202030204" pitchFamily="34" charset="0"/>
              </a:rPr>
              <a:t>ως προς την σεξουαλικότητα</a:t>
            </a:r>
          </a:p>
          <a:p>
            <a:pPr marL="285750" indent="-285750" algn="ctr">
              <a:buFont typeface="Wingdings" panose="05000000000000000000" pitchFamily="2" charset="2"/>
              <a:buChar char="ü"/>
            </a:pPr>
            <a:r>
              <a:rPr lang="el-GR" sz="1600" dirty="0">
                <a:solidFill>
                  <a:srgbClr val="FF0000"/>
                </a:solidFill>
                <a:latin typeface="Arial Narrow" panose="020B0606020202030204" pitchFamily="34" charset="0"/>
              </a:rPr>
              <a:t>ως προς το σώμα</a:t>
            </a:r>
            <a:endParaRPr lang="el-GR" sz="16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Προηγείται η ήβη, όπου παρατηρούνται αρκετές </a:t>
            </a:r>
            <a:r>
              <a:rPr lang="el-GR" sz="1600" dirty="0">
                <a:solidFill>
                  <a:srgbClr val="FF0000"/>
                </a:solidFill>
                <a:latin typeface="Arial Narrow" panose="020B0606020202030204" pitchFamily="34" charset="0"/>
              </a:rPr>
              <a:t>σωματικές αλλαγές</a:t>
            </a:r>
            <a:r>
              <a:rPr lang="el-GR" sz="1600" dirty="0">
                <a:solidFill>
                  <a:schemeClr val="accent2">
                    <a:lumMod val="50000"/>
                  </a:schemeClr>
                </a:solidFill>
                <a:latin typeface="Arial Narrow" panose="020B0606020202030204" pitchFamily="34" charset="0"/>
              </a:rPr>
              <a:t> και λιγότερο ψυχολογικές</a:t>
            </a:r>
          </a:p>
          <a:p>
            <a:pPr marL="285750" indent="-285750" algn="ctr">
              <a:buFont typeface="Wingdings" panose="05000000000000000000" pitchFamily="2" charset="2"/>
              <a:buChar char="ü"/>
            </a:pPr>
            <a:endParaRPr lang="el-GR" sz="16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r>
              <a:rPr lang="el-GR" sz="1600" dirty="0">
                <a:latin typeface="Arial Narrow" panose="020B0606020202030204" pitchFamily="34" charset="0"/>
              </a:rPr>
              <a:t>Κατά την διάρκεια της εφηβείας αναπτύσσεται </a:t>
            </a:r>
            <a:r>
              <a:rPr lang="el-GR" sz="1600" dirty="0">
                <a:solidFill>
                  <a:srgbClr val="FF0000"/>
                </a:solidFill>
                <a:latin typeface="Arial Narrow" panose="020B0606020202030204" pitchFamily="34" charset="0"/>
              </a:rPr>
              <a:t>η αναπαραγωγική ικανότητα</a:t>
            </a:r>
            <a:r>
              <a:rPr lang="el-GR" sz="1600" dirty="0">
                <a:latin typeface="Arial Narrow" panose="020B0606020202030204" pitchFamily="34" charset="0"/>
              </a:rPr>
              <a:t>, ενώ ολοκληρώνει σε μεγάλο βαθμό την σωματική του ανάπτυξη και παρατηρείται μάλιστα σημαντική </a:t>
            </a:r>
            <a:r>
              <a:rPr lang="el-GR" sz="1600" dirty="0">
                <a:solidFill>
                  <a:srgbClr val="FF0000"/>
                </a:solidFill>
                <a:latin typeface="Arial Narrow" panose="020B0606020202030204" pitchFamily="34" charset="0"/>
              </a:rPr>
              <a:t>ωρίμανση συναισθηματικά και κοινωνικά</a:t>
            </a:r>
          </a:p>
          <a:p>
            <a:pPr marL="285750" indent="-285750" algn="ctr">
              <a:buFont typeface="Wingdings" panose="05000000000000000000" pitchFamily="2" charset="2"/>
              <a:buChar char="ü"/>
            </a:pPr>
            <a:endParaRPr lang="el-GR" sz="1600" dirty="0">
              <a:solidFill>
                <a:schemeClr val="accent2">
                  <a:lumMod val="50000"/>
                </a:schemeClr>
              </a:solidFill>
              <a:latin typeface="Arial Narrow" panose="020B0606020202030204" pitchFamily="34" charset="0"/>
            </a:endParaRPr>
          </a:p>
          <a:p>
            <a:pPr algn="ctr"/>
            <a:endParaRPr lang="el-GR" sz="1600" dirty="0">
              <a:latin typeface="Arial Narrow" panose="020B0606020202030204" pitchFamily="34" charset="0"/>
            </a:endParaRPr>
          </a:p>
          <a:p>
            <a:pPr algn="ctr"/>
            <a:endParaRPr lang="el-GR" sz="1600" i="1" dirty="0">
              <a:solidFill>
                <a:schemeClr val="accent2">
                  <a:lumMod val="50000"/>
                </a:schemeClr>
              </a:solidFill>
              <a:latin typeface="Arial Narrow" panose="020B0606020202030204" pitchFamily="34" charset="0"/>
            </a:endParaRPr>
          </a:p>
        </p:txBody>
      </p:sp>
    </p:spTree>
    <p:extLst>
      <p:ext uri="{BB962C8B-B14F-4D97-AF65-F5344CB8AC3E}">
        <p14:creationId xmlns:p14="http://schemas.microsoft.com/office/powerpoint/2010/main" val="127833368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ΕΝΕΣΙΜΕΣ ΕΞΑΡΤΗΣΙΟΓΟΝΕΣ ΟΥΣΙΕΣ</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9143999"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8605122"/>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
            <a:ext cx="9982200"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4981340"/>
      </p:ext>
    </p:extLst>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632" y="0"/>
            <a:ext cx="911436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7868217"/>
      </p:ext>
    </p:extLst>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7080815"/>
      </p:ext>
    </p:extLst>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8231199"/>
      </p:ext>
    </p:extLst>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8165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7511052"/>
      </p:ext>
    </p:extLst>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ight Arrow Callout 9"/>
          <p:cNvSpPr/>
          <p:nvPr/>
        </p:nvSpPr>
        <p:spPr>
          <a:xfrm>
            <a:off x="0" y="990600"/>
            <a:ext cx="3733800" cy="3352800"/>
          </a:xfrm>
          <a:prstGeom prst="right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lvl="0"/>
            <a:r>
              <a:rPr lang="el-GR" sz="1400" b="1" i="1" u="sng" dirty="0">
                <a:solidFill>
                  <a:schemeClr val="tx1"/>
                </a:solidFill>
                <a:latin typeface="Arial Narrow" panose="020B0606020202030204" pitchFamily="34" charset="0"/>
              </a:rPr>
              <a:t>Οι ψυχικές παθήσεις μπορεί</a:t>
            </a:r>
            <a:r>
              <a:rPr lang="en-US" sz="1400" b="1" i="1" u="sng" dirty="0">
                <a:solidFill>
                  <a:schemeClr val="tx1"/>
                </a:solidFill>
                <a:latin typeface="Arial Narrow" panose="020B0606020202030204" pitchFamily="34" charset="0"/>
              </a:rPr>
              <a:t>:</a:t>
            </a:r>
            <a:endParaRPr lang="el-GR" sz="1400" b="1" i="1" u="sng" dirty="0">
              <a:solidFill>
                <a:schemeClr val="tx1"/>
              </a:solidFill>
              <a:latin typeface="Arial Narrow" panose="020B0606020202030204" pitchFamily="34" charset="0"/>
            </a:endParaRPr>
          </a:p>
          <a:p>
            <a:r>
              <a:rPr lang="el-GR" sz="1400" i="1" dirty="0">
                <a:solidFill>
                  <a:schemeClr val="tx1"/>
                </a:solidFill>
                <a:latin typeface="Arial Narrow" panose="020B0606020202030204" pitchFamily="34" charset="0"/>
              </a:rPr>
              <a:t>●</a:t>
            </a:r>
            <a:r>
              <a:rPr lang="el-GR" sz="1400" dirty="0">
                <a:solidFill>
                  <a:schemeClr val="accent2">
                    <a:lumMod val="50000"/>
                  </a:schemeClr>
                </a:solidFill>
                <a:latin typeface="Arial Narrow" panose="020B0606020202030204" pitchFamily="34" charset="0"/>
              </a:rPr>
              <a:t> </a:t>
            </a:r>
            <a:r>
              <a:rPr lang="en-US" sz="1400" i="1" dirty="0">
                <a:solidFill>
                  <a:schemeClr val="tx1"/>
                </a:solidFill>
                <a:latin typeface="Arial Narrow" panose="020B0606020202030204" pitchFamily="34" charset="0"/>
              </a:rPr>
              <a:t>N</a:t>
            </a:r>
            <a:r>
              <a:rPr lang="el-GR" sz="1400" i="1" dirty="0">
                <a:solidFill>
                  <a:schemeClr val="tx1"/>
                </a:solidFill>
                <a:latin typeface="Arial Narrow" panose="020B0606020202030204" pitchFamily="34" charset="0"/>
              </a:rPr>
              <a:t>α αντιμετωπιστούν αποτελεσματικά</a:t>
            </a:r>
          </a:p>
          <a:p>
            <a:endParaRPr lang="en-US" sz="1400" i="1" dirty="0">
              <a:solidFill>
                <a:schemeClr val="tx1"/>
              </a:solidFill>
              <a:latin typeface="Arial Narrow" panose="020B0606020202030204" pitchFamily="34" charset="0"/>
            </a:endParaRPr>
          </a:p>
          <a:p>
            <a:r>
              <a:rPr lang="el-GR" sz="1400" i="1" dirty="0">
                <a:solidFill>
                  <a:schemeClr val="tx1"/>
                </a:solidFill>
                <a:latin typeface="Arial Narrow" panose="020B0606020202030204" pitchFamily="34" charset="0"/>
              </a:rPr>
              <a:t>●</a:t>
            </a:r>
            <a:r>
              <a:rPr lang="el-GR" sz="1400" dirty="0">
                <a:solidFill>
                  <a:schemeClr val="accent2">
                    <a:lumMod val="50000"/>
                  </a:schemeClr>
                </a:solidFill>
                <a:latin typeface="Arial Narrow" panose="020B0606020202030204" pitchFamily="34" charset="0"/>
              </a:rPr>
              <a:t> </a:t>
            </a:r>
            <a:r>
              <a:rPr lang="el-GR" sz="1400" i="1" dirty="0">
                <a:solidFill>
                  <a:schemeClr val="tx1"/>
                </a:solidFill>
                <a:latin typeface="Arial Narrow" panose="020B0606020202030204" pitchFamily="34" charset="0"/>
              </a:rPr>
              <a:t>Είναι σημαντικό να αναγνωρίσει κανείς τις πρώτες ενδείξεις, καθώς και να έχει πρόσβαση από νωρίς σε μία αποτελεσματική θεραπευτική αγωγή</a:t>
            </a:r>
          </a:p>
          <a:p>
            <a:endParaRPr lang="en-US" sz="1400" i="1" dirty="0">
              <a:solidFill>
                <a:schemeClr val="tx1"/>
              </a:solidFill>
              <a:latin typeface="Arial Narrow" panose="020B0606020202030204" pitchFamily="34" charset="0"/>
            </a:endParaRPr>
          </a:p>
          <a:p>
            <a:r>
              <a:rPr lang="el-GR" sz="1400" i="1" dirty="0">
                <a:solidFill>
                  <a:schemeClr val="tx1"/>
                </a:solidFill>
                <a:latin typeface="Arial Narrow" panose="020B0606020202030204" pitchFamily="34" charset="0"/>
              </a:rPr>
              <a:t>●Όσο νωρίτερα αρχίσει η θεραπευτική αγωγή, τόσο καλύτερη φαίνεται να είναι η πορεία της νόσου</a:t>
            </a:r>
            <a:endParaRPr lang="en-US" sz="1400" i="1" dirty="0">
              <a:solidFill>
                <a:schemeClr val="tx1"/>
              </a:solidFill>
              <a:latin typeface="Arial Narrow" panose="020B0606020202030204" pitchFamily="34" charset="0"/>
            </a:endParaRPr>
          </a:p>
        </p:txBody>
      </p:sp>
      <p:sp>
        <p:nvSpPr>
          <p:cNvPr id="5" name="Title 1">
            <a:extLst>
              <a:ext uri="{FF2B5EF4-FFF2-40B4-BE49-F238E27FC236}">
                <a16:creationId xmlns:a16="http://schemas.microsoft.com/office/drawing/2014/main" xmlns="" id="{F906705D-A026-488A-92ED-75D9BBBF2944}"/>
              </a:ext>
            </a:extLst>
          </p:cNvPr>
          <p:cNvSpPr>
            <a:spLocks noGrp="1"/>
          </p:cNvSpPr>
          <p:nvPr>
            <p:ph type="title"/>
          </p:nvPr>
        </p:nvSpPr>
        <p:spPr>
          <a:xfrm>
            <a:off x="228600" y="76200"/>
            <a:ext cx="8686800" cy="838200"/>
          </a:xfrm>
        </p:spPr>
        <p:txBody>
          <a:bodyPr>
            <a:normAutofit fontScale="90000"/>
          </a:bodyPr>
          <a:lstStyle/>
          <a:p>
            <a:pPr algn="ctr"/>
            <a:r>
              <a:rPr lang="el-GR" sz="2000" dirty="0"/>
              <a:t/>
            </a:r>
            <a:br>
              <a:rPr lang="el-GR" sz="2000" dirty="0"/>
            </a:br>
            <a:r>
              <a:rPr lang="el-GR" sz="2200" b="1" dirty="0">
                <a:effectLst/>
                <a:latin typeface="Arial Narrow" panose="020B0606020202030204" pitchFamily="34" charset="0"/>
              </a:rPr>
              <a:t>Η σημαντικοτητα τησ εγκαιρησ διαγνωσησ και θεραπειασ</a:t>
            </a:r>
            <a:r>
              <a:rPr lang="el-GR" sz="2200" b="1" dirty="0">
                <a:latin typeface="Arial Narrow" panose="020B0606020202030204" pitchFamily="34" charset="0"/>
              </a:rPr>
              <a:t/>
            </a:r>
            <a:br>
              <a:rPr lang="el-GR" sz="2200" b="1" dirty="0">
                <a:latin typeface="Arial Narrow" panose="020B0606020202030204" pitchFamily="34" charset="0"/>
              </a:rPr>
            </a:br>
            <a:r>
              <a:rPr lang="el-GR" sz="2200" b="1" dirty="0">
                <a:latin typeface="Arial Narrow" panose="020B0606020202030204" pitchFamily="34" charset="0"/>
              </a:rPr>
              <a:t/>
            </a:r>
            <a:br>
              <a:rPr lang="el-GR" sz="2200" b="1" dirty="0">
                <a:latin typeface="Arial Narrow" panose="020B0606020202030204" pitchFamily="34" charset="0"/>
              </a:rPr>
            </a:br>
            <a:endParaRPr lang="el-GR" sz="2200" b="1" dirty="0">
              <a:latin typeface="Arial Narrow" panose="020B0606020202030204" pitchFamily="34" charset="0"/>
            </a:endParaRPr>
          </a:p>
        </p:txBody>
      </p:sp>
      <p:sp>
        <p:nvSpPr>
          <p:cNvPr id="8" name="Left Arrow Callout 7"/>
          <p:cNvSpPr/>
          <p:nvPr/>
        </p:nvSpPr>
        <p:spPr>
          <a:xfrm>
            <a:off x="5486400" y="1219200"/>
            <a:ext cx="3543300" cy="3200400"/>
          </a:xfrm>
          <a:prstGeom prst="leftArrowCallout">
            <a:avLst/>
          </a:prstGeom>
        </p:spPr>
        <p:style>
          <a:lnRef idx="1">
            <a:schemeClr val="accent5"/>
          </a:lnRef>
          <a:fillRef idx="2">
            <a:schemeClr val="accent5"/>
          </a:fillRef>
          <a:effectRef idx="1">
            <a:schemeClr val="accent5"/>
          </a:effectRef>
          <a:fontRef idx="minor">
            <a:schemeClr val="dk1"/>
          </a:fontRef>
        </p:style>
        <p:txBody>
          <a:bodyPr rtlCol="0" anchor="ctr"/>
          <a:lstStyle/>
          <a:p>
            <a:r>
              <a:rPr lang="el-GR" sz="1600" i="1" u="sng" dirty="0">
                <a:latin typeface="Arial Narrow" panose="020B0606020202030204" pitchFamily="34" charset="0"/>
              </a:rPr>
              <a:t>Η καθυστέρηση της διαγνωσης και της κατάλληλης θεραπευτικής αγωγής </a:t>
            </a:r>
            <a:r>
              <a:rPr lang="en-US" sz="1600" i="1" u="sng" dirty="0">
                <a:latin typeface="Arial Narrow" panose="020B0606020202030204" pitchFamily="34" charset="0"/>
              </a:rPr>
              <a:t>:</a:t>
            </a:r>
            <a:r>
              <a:rPr lang="el-GR" sz="1600" i="1" u="sng" dirty="0">
                <a:latin typeface="Arial Narrow" panose="020B0606020202030204" pitchFamily="34" charset="0"/>
              </a:rPr>
              <a:t> </a:t>
            </a:r>
          </a:p>
          <a:p>
            <a:endParaRPr lang="el-GR" sz="1600" dirty="0">
              <a:solidFill>
                <a:schemeClr val="accent2">
                  <a:lumMod val="50000"/>
                </a:schemeClr>
              </a:solidFill>
              <a:latin typeface="Arial Narrow" panose="020B0606020202030204" pitchFamily="34" charset="0"/>
            </a:endParaRPr>
          </a:p>
          <a:p>
            <a:r>
              <a:rPr lang="el-GR" sz="1600" i="1" dirty="0">
                <a:latin typeface="Arial Narrow" panose="020B0606020202030204" pitchFamily="34" charset="0"/>
              </a:rPr>
              <a:t>«μπορεί να επιδεινώσει τις συνέπειες των ψυχικών διαταραχών στα παιδιά,τους εφήβους και φοιτητές,  με αρνητικές επιδράσεις στην εκπαίδευση, τις σχέσεις και τη γενική ευημερία τους»</a:t>
            </a:r>
          </a:p>
        </p:txBody>
      </p:sp>
      <p:sp>
        <p:nvSpPr>
          <p:cNvPr id="9" name="Up Arrow Callout 8"/>
          <p:cNvSpPr/>
          <p:nvPr/>
        </p:nvSpPr>
        <p:spPr>
          <a:xfrm>
            <a:off x="0" y="3505201"/>
            <a:ext cx="9067800" cy="3276600"/>
          </a:xfrm>
          <a:prstGeom prst="upArrowCallou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just"/>
            <a:r>
              <a:rPr lang="el-GR" sz="1400" dirty="0">
                <a:solidFill>
                  <a:schemeClr val="tx1"/>
                </a:solidFill>
                <a:latin typeface="Arial Narrow" panose="020B0606020202030204" pitchFamily="34" charset="0"/>
                <a:cs typeface="Arial" pitchFamily="34" charset="0"/>
              </a:rPr>
              <a:t>Η ΕΓΚΑΙΡΗ ΑΝΑΓΝΩΡΙΣΗ ΚΑΙ ΑΝΤΙΜΕΤΩΠΙΣΗ ΤΗΣ ΠΑΡΟΥΣΙΑΣ ΨΥΧΟΠΑΘΟΛΟΓΙΑΣ, ΜΕΣΩ ΕΥΑΙΣΘΗΤΟΠΟΙΗΣΗΣ ΤΟΥ ΙΔΙΟΥ ΤΟΥ ΠΑΙΔΙΟΥ ΤΟΥ ΕΦΗΒΟΥ ΚΑΙ ΤΟΥ ΦΟΙΤΗΤΗ, ΤΗΣ ΟΙΚΟΓΕΝΕΙΑΣ ΤΟΥΣ ΚΑΙ ΤΟΥ ΣΧΟΛΙΚΟΥ/</a:t>
            </a:r>
            <a:r>
              <a:rPr lang="en-US" sz="1400" dirty="0">
                <a:solidFill>
                  <a:schemeClr val="tx1"/>
                </a:solidFill>
                <a:latin typeface="Arial Narrow" panose="020B0606020202030204" pitchFamily="34" charset="0"/>
                <a:cs typeface="Arial" pitchFamily="34" charset="0"/>
              </a:rPr>
              <a:t>IKOY </a:t>
            </a:r>
            <a:r>
              <a:rPr lang="el-GR" sz="1400" dirty="0">
                <a:solidFill>
                  <a:schemeClr val="tx1"/>
                </a:solidFill>
                <a:latin typeface="Arial Narrow" panose="020B0606020202030204" pitchFamily="34" charset="0"/>
                <a:cs typeface="Arial" pitchFamily="34" charset="0"/>
              </a:rPr>
              <a:t>ΠΕΡΙΒΑΛΟΝΤΟΣ ΠΑΡΕΧΕΙ</a:t>
            </a:r>
            <a:r>
              <a:rPr lang="en-US" sz="1400" dirty="0">
                <a:solidFill>
                  <a:schemeClr val="tx1"/>
                </a:solidFill>
                <a:latin typeface="Arial Narrow" panose="020B0606020202030204" pitchFamily="34" charset="0"/>
                <a:cs typeface="Arial" pitchFamily="34" charset="0"/>
              </a:rPr>
              <a:t>:</a:t>
            </a:r>
          </a:p>
          <a:p>
            <a:pPr lvl="0" algn="just"/>
            <a:endParaRPr lang="en-US" sz="1400" dirty="0">
              <a:solidFill>
                <a:schemeClr val="tx1"/>
              </a:solidFill>
              <a:latin typeface="Arial Narrow" panose="020B0606020202030204" pitchFamily="34" charset="0"/>
              <a:cs typeface="Arial" pitchFamily="34" charset="0"/>
            </a:endParaRPr>
          </a:p>
          <a:p>
            <a:pPr lvl="0" algn="ctr"/>
            <a:r>
              <a:rPr lang="el-GR" sz="1400" dirty="0">
                <a:solidFill>
                  <a:schemeClr val="tx1"/>
                </a:solidFill>
                <a:latin typeface="Arial Narrow" panose="020B0606020202030204" pitchFamily="34" charset="0"/>
                <a:cs typeface="Arial" pitchFamily="34" charset="0"/>
              </a:rPr>
              <a:t>ΤΗΝ ΔΥΝΑΤΟΤΗΤΑ ΤΗΣ ΣΥΝΕΧΙΣΗΣ ΤΗΣ ΦΥΣΙΟΛΟΓΙΚΗΣ ΑΝΑΠΤΥΞΗΣ ΚΑΙ ΠΟΡΕΙΑΣ ΤΟΥ ΑΤΟΜΟΥ</a:t>
            </a:r>
            <a:endParaRPr lang="en-US" sz="1400" dirty="0">
              <a:solidFill>
                <a:schemeClr val="tx1"/>
              </a:solidFill>
              <a:latin typeface="Arial Narrow" panose="020B0606020202030204" pitchFamily="34" charset="0"/>
            </a:endParaRPr>
          </a:p>
          <a:p>
            <a:pPr lvl="1" algn="ctr"/>
            <a:endParaRPr lang="en-US" sz="1400" dirty="0">
              <a:solidFill>
                <a:schemeClr val="tx1"/>
              </a:solidFill>
              <a:latin typeface="Arial Narrow" panose="020B0606020202030204" pitchFamily="34" charset="0"/>
            </a:endParaRPr>
          </a:p>
          <a:p>
            <a:pPr lvl="1" algn="ctr"/>
            <a:r>
              <a:rPr lang="el-GR" sz="1400" dirty="0">
                <a:solidFill>
                  <a:schemeClr val="tx1"/>
                </a:solidFill>
                <a:latin typeface="Arial Narrow" panose="020B0606020202030204" pitchFamily="34" charset="0"/>
                <a:cs typeface="Arial" pitchFamily="34" charset="0"/>
              </a:rPr>
              <a:t>ΤΗΝ ΠΡΟΛΗΨΗ ΤΗΣ ΧΡΟΝΙΟΤΗΤΑΣ ΤΗΣ ΝΟΣΟΥ</a:t>
            </a:r>
            <a:endParaRPr lang="en-US" sz="1400" dirty="0">
              <a:solidFill>
                <a:schemeClr val="tx1"/>
              </a:solidFill>
              <a:latin typeface="Arial Narrow" panose="020B0606020202030204" pitchFamily="34" charset="0"/>
            </a:endParaRPr>
          </a:p>
          <a:p>
            <a:pPr lvl="1" algn="ctr"/>
            <a:endParaRPr lang="en-US" sz="1400" dirty="0">
              <a:solidFill>
                <a:schemeClr val="tx1"/>
              </a:solidFill>
              <a:latin typeface="Arial Narrow" panose="020B0606020202030204" pitchFamily="34" charset="0"/>
            </a:endParaRPr>
          </a:p>
          <a:p>
            <a:pPr lvl="1" algn="ctr"/>
            <a:r>
              <a:rPr lang="el-GR" sz="1400" dirty="0">
                <a:solidFill>
                  <a:schemeClr val="tx1"/>
                </a:solidFill>
                <a:latin typeface="Arial Narrow" panose="020B0606020202030204" pitchFamily="34" charset="0"/>
              </a:rPr>
              <a:t>ΚΑΙ ΤΗΝ ΦΥΣΙΟΛΟΓΙΚΗ ΑΝΑΠΤΥΞΗ ΚΑΙ ΤΗΝ ΠΑΡΑΓΩΓΙΚΗ ΕΝΗΛΙΚΙΩΣΗ ΤΟΥ  </a:t>
            </a:r>
            <a:endParaRPr lang="en-US" sz="1400" dirty="0">
              <a:solidFill>
                <a:schemeClr val="tx1"/>
              </a:solidFill>
              <a:latin typeface="Arial Narrow" panose="020B0606020202030204" pitchFamily="34" charset="0"/>
            </a:endParaRPr>
          </a:p>
        </p:txBody>
      </p:sp>
      <p:pic>
        <p:nvPicPr>
          <p:cNvPr id="3" name="Picture 2"/>
          <p:cNvPicPr>
            <a:picLocks noChangeAspect="1"/>
          </p:cNvPicPr>
          <p:nvPr/>
        </p:nvPicPr>
        <p:blipFill>
          <a:blip r:embed="rId2"/>
          <a:stretch>
            <a:fillRect/>
          </a:stretch>
        </p:blipFill>
        <p:spPr>
          <a:xfrm>
            <a:off x="3169454" y="1828800"/>
            <a:ext cx="2892953" cy="2057400"/>
          </a:xfrm>
          <a:prstGeom prst="rect">
            <a:avLst/>
          </a:prstGeom>
        </p:spPr>
      </p:pic>
    </p:spTree>
    <p:extLst>
      <p:ext uri="{BB962C8B-B14F-4D97-AF65-F5344CB8AC3E}">
        <p14:creationId xmlns:p14="http://schemas.microsoft.com/office/powerpoint/2010/main" val="12060169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ight Arrow Callout 9"/>
          <p:cNvSpPr/>
          <p:nvPr/>
        </p:nvSpPr>
        <p:spPr>
          <a:xfrm>
            <a:off x="0" y="3124200"/>
            <a:ext cx="4572000" cy="1905000"/>
          </a:xfrm>
          <a:prstGeom prst="right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l-GR" sz="1600" i="1" dirty="0">
                <a:latin typeface="Arial Narrow" panose="020B0606020202030204" pitchFamily="34" charset="0"/>
              </a:rPr>
              <a:t>Ο </a:t>
            </a:r>
            <a:r>
              <a:rPr lang="en-US" sz="1600" i="1" dirty="0">
                <a:latin typeface="Arial Narrow" panose="020B0606020202030204" pitchFamily="34" charset="0"/>
              </a:rPr>
              <a:t>WHO</a:t>
            </a:r>
            <a:r>
              <a:rPr lang="el-GR" sz="1600" i="1" dirty="0">
                <a:latin typeface="Arial Narrow" panose="020B0606020202030204" pitchFamily="34" charset="0"/>
              </a:rPr>
              <a:t> αναπτύσσει και δοκιμάζει κλιμακούμενες ψυχολογικές παρεμβάσεις για την αντιμετώπιση συναισθηματικών διαταραχών των</a:t>
            </a:r>
            <a:r>
              <a:rPr lang="en-US" sz="1600" i="1" dirty="0">
                <a:latin typeface="Arial Narrow" panose="020B0606020202030204" pitchFamily="34" charset="0"/>
              </a:rPr>
              <a:t> </a:t>
            </a:r>
            <a:r>
              <a:rPr lang="el-GR" sz="1600" i="1" dirty="0">
                <a:latin typeface="Arial Narrow" panose="020B0606020202030204" pitchFamily="34" charset="0"/>
              </a:rPr>
              <a:t>παιδιών και εφήβων και καθοδήγηση σχετικά με τις υπηρεσίες ψυχικής υγείας</a:t>
            </a:r>
            <a:endParaRPr lang="en-US" sz="1600" i="1" dirty="0">
              <a:latin typeface="Arial Narrow" panose="020B0606020202030204" pitchFamily="34" charset="0"/>
            </a:endParaRPr>
          </a:p>
        </p:txBody>
      </p:sp>
      <p:sp>
        <p:nvSpPr>
          <p:cNvPr id="5" name="Title 1">
            <a:extLst>
              <a:ext uri="{FF2B5EF4-FFF2-40B4-BE49-F238E27FC236}">
                <a16:creationId xmlns:a16="http://schemas.microsoft.com/office/drawing/2014/main" xmlns="" id="{F906705D-A026-488A-92ED-75D9BBBF2944}"/>
              </a:ext>
            </a:extLst>
          </p:cNvPr>
          <p:cNvSpPr>
            <a:spLocks noGrp="1"/>
          </p:cNvSpPr>
          <p:nvPr>
            <p:ph type="title"/>
          </p:nvPr>
        </p:nvSpPr>
        <p:spPr>
          <a:xfrm>
            <a:off x="0" y="0"/>
            <a:ext cx="9144000" cy="838200"/>
          </a:xfrm>
        </p:spPr>
        <p:txBody>
          <a:bodyPr>
            <a:normAutofit fontScale="90000"/>
          </a:bodyPr>
          <a:lstStyle/>
          <a:p>
            <a:pPr algn="ctr"/>
            <a:r>
              <a:rPr lang="el-GR" sz="2000" dirty="0"/>
              <a:t/>
            </a:r>
            <a:br>
              <a:rPr lang="el-GR" sz="2000" dirty="0"/>
            </a:br>
            <a:r>
              <a:rPr lang="el-GR" sz="2000" dirty="0"/>
              <a:t/>
            </a:r>
            <a:br>
              <a:rPr lang="el-GR" sz="2000" dirty="0"/>
            </a:br>
            <a:r>
              <a:rPr lang="el-GR" sz="2200" b="1" dirty="0">
                <a:effectLst/>
                <a:latin typeface="Arial Narrow" panose="020B0606020202030204" pitchFamily="34" charset="0"/>
              </a:rPr>
              <a:t> </a:t>
            </a:r>
            <a:r>
              <a:rPr lang="en-US" sz="2200" b="1" dirty="0">
                <a:effectLst/>
                <a:latin typeface="Arial Narrow" panose="020B0606020202030204" pitchFamily="34" charset="0"/>
              </a:rPr>
              <a:t/>
            </a:r>
            <a:br>
              <a:rPr lang="en-US" sz="2200" b="1" dirty="0">
                <a:effectLst/>
                <a:latin typeface="Arial Narrow" panose="020B0606020202030204" pitchFamily="34" charset="0"/>
              </a:rPr>
            </a:br>
            <a:r>
              <a:rPr lang="el-GR" sz="2200" b="1" dirty="0">
                <a:effectLst/>
                <a:latin typeface="Arial Narrow" panose="020B0606020202030204" pitchFamily="34" charset="0"/>
              </a:rPr>
              <a:t>στρατηγικεσ  </a:t>
            </a:r>
            <a:r>
              <a:rPr lang="en-US" sz="2200" b="1" dirty="0">
                <a:effectLst/>
                <a:latin typeface="Arial Narrow" panose="020B0606020202030204" pitchFamily="34" charset="0"/>
              </a:rPr>
              <a:t>who </a:t>
            </a:r>
            <a:r>
              <a:rPr lang="el-GR" sz="2200" b="1" dirty="0">
                <a:effectLst/>
                <a:latin typeface="Arial Narrow" panose="020B0606020202030204" pitchFamily="34" charset="0"/>
              </a:rPr>
              <a:t> ΓΙΑ ΠΡΟΛΗΨΗ  ΕΓΚΑΙΡΗ ΔΙΑΓΝΩΣΗ ΚΑΙ ΘΕΡΑΠΕΙΑ </a:t>
            </a:r>
            <a:r>
              <a:rPr lang="en-US" sz="2000" dirty="0">
                <a:effectLst/>
              </a:rPr>
              <a:t/>
            </a:r>
            <a:br>
              <a:rPr lang="en-US" sz="2000" dirty="0">
                <a:effectLst/>
              </a:rPr>
            </a:br>
            <a:r>
              <a:rPr lang="el-GR" sz="2200" dirty="0">
                <a:latin typeface="Arial Narrow" panose="020B0606020202030204" pitchFamily="34" charset="0"/>
              </a:rPr>
              <a:t/>
            </a:r>
            <a:br>
              <a:rPr lang="el-GR" sz="2200" dirty="0">
                <a:latin typeface="Arial Narrow" panose="020B0606020202030204" pitchFamily="34" charset="0"/>
              </a:rPr>
            </a:br>
            <a:endParaRPr lang="el-GR" sz="2200" dirty="0">
              <a:latin typeface="Arial Narrow" panose="020B0606020202030204" pitchFamily="34" charset="0"/>
            </a:endParaRPr>
          </a:p>
        </p:txBody>
      </p:sp>
      <p:sp>
        <p:nvSpPr>
          <p:cNvPr id="7" name="Down Arrow Callout 6"/>
          <p:cNvSpPr/>
          <p:nvPr/>
        </p:nvSpPr>
        <p:spPr>
          <a:xfrm>
            <a:off x="76200" y="838200"/>
            <a:ext cx="9067800" cy="3162300"/>
          </a:xfrm>
          <a:prstGeom prst="downArrow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600" dirty="0">
              <a:solidFill>
                <a:schemeClr val="accent2">
                  <a:lumMod val="50000"/>
                </a:schemeClr>
              </a:solidFill>
              <a:latin typeface="Arial Narrow" panose="020B0606020202030204" pitchFamily="34" charset="0"/>
            </a:endParaRPr>
          </a:p>
        </p:txBody>
      </p:sp>
      <p:sp>
        <p:nvSpPr>
          <p:cNvPr id="8" name="Left Arrow Callout 7"/>
          <p:cNvSpPr/>
          <p:nvPr/>
        </p:nvSpPr>
        <p:spPr>
          <a:xfrm>
            <a:off x="4343400" y="3048000"/>
            <a:ext cx="4800600" cy="2209800"/>
          </a:xfrm>
          <a:prstGeom prst="leftArrow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l-GR" sz="1400" dirty="0">
                <a:latin typeface="Arial Narrow" panose="020B0606020202030204" pitchFamily="34" charset="0"/>
              </a:rPr>
              <a:t>Ο  </a:t>
            </a:r>
            <a:r>
              <a:rPr lang="en-US" sz="1400" dirty="0">
                <a:latin typeface="Arial Narrow" panose="020B0606020202030204" pitchFamily="34" charset="0"/>
              </a:rPr>
              <a:t>WHO </a:t>
            </a:r>
            <a:r>
              <a:rPr lang="el-GR" sz="1400" dirty="0">
                <a:latin typeface="Arial Narrow" panose="020B0606020202030204" pitchFamily="34" charset="0"/>
              </a:rPr>
              <a:t>έχει επίσης αναπτύξει μια ενότητα για τις Ψυχικές και Συμπεριφορικές Διαταραχές Παιδιών και Εφήβων </a:t>
            </a:r>
            <a:r>
              <a:rPr lang="el-GR" sz="1400" b="1" dirty="0">
                <a:solidFill>
                  <a:schemeClr val="tx1"/>
                </a:solidFill>
                <a:latin typeface="Arial Narrow" panose="020B0606020202030204" pitchFamily="34" charset="0"/>
              </a:rPr>
              <a:t>ως μέρος του Οδηγού Παρέμβασης mhGAP 2.0. </a:t>
            </a:r>
            <a:endParaRPr lang="en-US" sz="1400" b="1" dirty="0">
              <a:solidFill>
                <a:schemeClr val="tx1"/>
              </a:solidFill>
              <a:latin typeface="Arial Narrow" panose="020B0606020202030204" pitchFamily="34" charset="0"/>
            </a:endParaRPr>
          </a:p>
          <a:p>
            <a:pPr algn="ctr"/>
            <a:endParaRPr lang="en-US" sz="1400" dirty="0">
              <a:latin typeface="Arial Narrow" panose="020B0606020202030204" pitchFamily="34" charset="0"/>
            </a:endParaRPr>
          </a:p>
          <a:p>
            <a:pPr algn="ctr"/>
            <a:r>
              <a:rPr lang="el-GR" sz="1400" dirty="0">
                <a:latin typeface="Arial Narrow" panose="020B0606020202030204" pitchFamily="34" charset="0"/>
              </a:rPr>
              <a:t>Αυτός ο Οδηγός παρέχει κλινικά πρωτόκολλα βασισμένα σε στοιχεία για την αξιολόγηση και τη διαχείριση μιας σειράς καταστάσεων ψυχικής υγείας σε μη εξειδικευμένα περιβάλλοντα φροντίδας</a:t>
            </a:r>
            <a:endParaRPr lang="en-US" sz="1400" dirty="0">
              <a:latin typeface="Arial Narrow" panose="020B0606020202030204" pitchFamily="34" charset="0"/>
            </a:endParaRPr>
          </a:p>
        </p:txBody>
      </p:sp>
      <p:sp>
        <p:nvSpPr>
          <p:cNvPr id="9" name="Up Arrow Callout 8"/>
          <p:cNvSpPr/>
          <p:nvPr/>
        </p:nvSpPr>
        <p:spPr>
          <a:xfrm>
            <a:off x="11289" y="4572000"/>
            <a:ext cx="9144000" cy="2209800"/>
          </a:xfrm>
          <a:prstGeom prst="upArrowCallout">
            <a:avLst/>
          </a:prstGeom>
        </p:spPr>
        <p:style>
          <a:lnRef idx="1">
            <a:schemeClr val="accent6"/>
          </a:lnRef>
          <a:fillRef idx="2">
            <a:schemeClr val="accent6"/>
          </a:fillRef>
          <a:effectRef idx="1">
            <a:schemeClr val="accent6"/>
          </a:effectRef>
          <a:fontRef idx="minor">
            <a:schemeClr val="dk1"/>
          </a:fontRef>
        </p:style>
        <p:txBody>
          <a:bodyPr rtlCol="0" anchor="ctr"/>
          <a:lstStyle/>
          <a:p>
            <a:pPr marL="285750" indent="-285750" algn="ctr">
              <a:buFont typeface="Wingdings" panose="05000000000000000000" pitchFamily="2" charset="2"/>
              <a:buChar char="ü"/>
            </a:pPr>
            <a:r>
              <a:rPr lang="el-GR" sz="1600" i="1" dirty="0">
                <a:solidFill>
                  <a:schemeClr val="bg1"/>
                </a:solidFill>
                <a:latin typeface="Arial Narrow" panose="020B0606020202030204" pitchFamily="34" charset="0"/>
              </a:rPr>
              <a:t>Η Πρωτοβουλία Helping Adolescents Thrive (HAT) είναι μια κοινή προσπάθεια  </a:t>
            </a:r>
            <a:r>
              <a:rPr lang="en-US" sz="1600" i="1" dirty="0">
                <a:solidFill>
                  <a:schemeClr val="bg1"/>
                </a:solidFill>
                <a:latin typeface="Arial Narrow" panose="020B0606020202030204" pitchFamily="34" charset="0"/>
              </a:rPr>
              <a:t>WHO</a:t>
            </a:r>
            <a:r>
              <a:rPr lang="el-GR" sz="1600" i="1" dirty="0">
                <a:solidFill>
                  <a:schemeClr val="bg1"/>
                </a:solidFill>
                <a:latin typeface="Arial Narrow" panose="020B0606020202030204" pitchFamily="34" charset="0"/>
              </a:rPr>
              <a:t>-UNICEF </a:t>
            </a:r>
            <a:endParaRPr lang="en-US" sz="1600" i="1" dirty="0">
              <a:solidFill>
                <a:schemeClr val="bg1"/>
              </a:solidFill>
              <a:latin typeface="Arial Narrow" panose="020B0606020202030204" pitchFamily="34" charset="0"/>
            </a:endParaRPr>
          </a:p>
          <a:p>
            <a:pPr algn="ctr"/>
            <a:r>
              <a:rPr lang="el-GR" sz="1600" i="1" dirty="0">
                <a:latin typeface="Arial Narrow" panose="020B0606020202030204" pitchFamily="34" charset="0"/>
              </a:rPr>
              <a:t>για την ενίσχυση πολιτικών και προγραμμάτων για την ψυχική υγεία των εφήβων</a:t>
            </a:r>
            <a:endParaRPr lang="en-US" sz="1600" i="1" dirty="0">
              <a:latin typeface="Arial Narrow" panose="020B0606020202030204" pitchFamily="34" charset="0"/>
            </a:endParaRPr>
          </a:p>
          <a:p>
            <a:pPr marL="285750" indent="-285750" algn="ctr">
              <a:buFont typeface="Wingdings" panose="05000000000000000000" pitchFamily="2" charset="2"/>
              <a:buChar char="ü"/>
            </a:pPr>
            <a:r>
              <a:rPr lang="el-GR" sz="1600" i="1" dirty="0">
                <a:latin typeface="Arial Narrow" panose="020B0606020202030204" pitchFamily="34" charset="0"/>
              </a:rPr>
              <a:t>Την  προαγωγή της ψυχικής υγείας και η πρόληψη καταστάσεων ψυχικής υγείας</a:t>
            </a:r>
            <a:endParaRPr lang="en-US" sz="1600" i="1" dirty="0">
              <a:latin typeface="Arial Narrow" panose="020B0606020202030204" pitchFamily="34" charset="0"/>
            </a:endParaRPr>
          </a:p>
          <a:p>
            <a:pPr marL="285750" indent="-285750" algn="ctr">
              <a:buFont typeface="Wingdings" panose="05000000000000000000" pitchFamily="2" charset="2"/>
              <a:buChar char="ü"/>
            </a:pPr>
            <a:r>
              <a:rPr lang="el-GR" sz="1600" i="1" dirty="0">
                <a:latin typeface="Arial Narrow" panose="020B0606020202030204" pitchFamily="34" charset="0"/>
              </a:rPr>
              <a:t>Την βοηθεία στην πρόληψη του αυτοτραυματισμού και άλλων επικίνδυνων συμπεριφορών, όπως η επιβλαβής χρήση αλκοόλ και ναρκωτικών, που έχουν αρνητικό αντίκτυπο στην ψυχική και σωματική υγεία των νέων</a:t>
            </a:r>
            <a:endParaRPr lang="en-US" sz="1600" i="1" dirty="0">
              <a:latin typeface="Arial Narrow" panose="020B0606020202030204" pitchFamily="34" charset="0"/>
            </a:endParaRPr>
          </a:p>
        </p:txBody>
      </p:sp>
      <p:sp>
        <p:nvSpPr>
          <p:cNvPr id="2" name="Content Placeholder 1"/>
          <p:cNvSpPr>
            <a:spLocks noGrp="1"/>
          </p:cNvSpPr>
          <p:nvPr>
            <p:ph idx="1"/>
          </p:nvPr>
        </p:nvSpPr>
        <p:spPr>
          <a:xfrm>
            <a:off x="0" y="838200"/>
            <a:ext cx="9144000" cy="6019800"/>
          </a:xfrm>
        </p:spPr>
        <p:txBody>
          <a:bodyPr>
            <a:normAutofit/>
          </a:bodyPr>
          <a:lstStyle/>
          <a:p>
            <a:pPr marL="0" indent="0" algn="just">
              <a:buNone/>
            </a:pPr>
            <a:r>
              <a:rPr lang="el-GR" sz="1800" b="1" dirty="0">
                <a:latin typeface="Arial Narrow" panose="020B0606020202030204" pitchFamily="34" charset="0"/>
              </a:rPr>
              <a:t>Αναγνωρίσει και αντιμετώπισει των αναγκών  παιδιών εφήβων και νέων με προβλήματα ψυχικής υγείας.  Αποφυγή της</a:t>
            </a:r>
            <a:r>
              <a:rPr lang="en-US" sz="1800" b="1" dirty="0">
                <a:latin typeface="Arial Narrow" panose="020B0606020202030204" pitchFamily="34" charset="0"/>
              </a:rPr>
              <a:t>:</a:t>
            </a:r>
            <a:r>
              <a:rPr lang="el-GR" sz="1800" b="1" dirty="0">
                <a:latin typeface="Arial Narrow" panose="020B0606020202030204" pitchFamily="34" charset="0"/>
              </a:rPr>
              <a:t> </a:t>
            </a:r>
            <a:endParaRPr lang="en-US" sz="1800" b="1" dirty="0">
              <a:latin typeface="Arial Narrow" panose="020B0606020202030204" pitchFamily="34" charset="0"/>
            </a:endParaRPr>
          </a:p>
          <a:p>
            <a:pPr algn="ctr">
              <a:buClrTx/>
              <a:buFont typeface="Wingdings" panose="05000000000000000000" pitchFamily="2" charset="2"/>
              <a:buChar char="ü"/>
            </a:pPr>
            <a:r>
              <a:rPr lang="el-GR" sz="1600" i="1" dirty="0">
                <a:latin typeface="Arial Narrow" panose="020B0606020202030204" pitchFamily="34" charset="0"/>
              </a:rPr>
              <a:t>Ιδρυματοποίησης, υπεριατροποίησης, η προτεραιότητα σε μη φαρμακολογικές προσεγγίσεις</a:t>
            </a:r>
            <a:endParaRPr lang="en-US" sz="1600" i="1" dirty="0">
              <a:latin typeface="Arial Narrow" panose="020B0606020202030204" pitchFamily="34" charset="0"/>
            </a:endParaRPr>
          </a:p>
          <a:p>
            <a:pPr algn="ctr">
              <a:buClrTx/>
              <a:buFont typeface="Wingdings" panose="05000000000000000000" pitchFamily="2" charset="2"/>
              <a:buChar char="ü"/>
            </a:pPr>
            <a:r>
              <a:rPr lang="el-GR" sz="1600" i="1" dirty="0">
                <a:latin typeface="Arial Narrow" panose="020B0606020202030204" pitchFamily="34" charset="0"/>
              </a:rPr>
              <a:t>Ο σεβασμός των δικαιωμάτων των παιδιών  σύμφωνα με τη Σύμβαση των Ηνωμένων Εθνών για τα Δικαιώματα του </a:t>
            </a:r>
            <a:endParaRPr lang="en-US" sz="1600" i="1" dirty="0">
              <a:latin typeface="Arial Narrow" panose="020B0606020202030204" pitchFamily="34" charset="0"/>
            </a:endParaRPr>
          </a:p>
          <a:p>
            <a:pPr algn="ctr">
              <a:buClrTx/>
              <a:buFont typeface="Wingdings" panose="05000000000000000000" pitchFamily="2" charset="2"/>
              <a:buChar char="ü"/>
            </a:pPr>
            <a:r>
              <a:rPr lang="el-GR" sz="1600" dirty="0">
                <a:latin typeface="Arial Narrow" panose="020B0606020202030204" pitchFamily="34" charset="0"/>
              </a:rPr>
              <a:t>Ο </a:t>
            </a:r>
            <a:r>
              <a:rPr lang="en-US" sz="1600" dirty="0">
                <a:latin typeface="Arial Narrow" panose="020B0606020202030204" pitchFamily="34" charset="0"/>
              </a:rPr>
              <a:t>WHO</a:t>
            </a:r>
            <a:r>
              <a:rPr lang="el-GR" sz="1600" dirty="0">
                <a:latin typeface="Arial Narrow" panose="020B0606020202030204" pitchFamily="34" charset="0"/>
              </a:rPr>
              <a:t> εργάζεται σε στρατηγικές, προγράμματα και εργαλεία για να βοηθήσει τις κυβερνήσεις να ανταποκριθούν στις ανάγκες υγείας των  παιδιών εφήβων και νέων</a:t>
            </a:r>
            <a:endParaRPr lang="en-US" sz="1600" dirty="0">
              <a:latin typeface="Arial Narrow" panose="020B0606020202030204" pitchFamily="34" charset="0"/>
            </a:endParaRPr>
          </a:p>
        </p:txBody>
      </p:sp>
      <p:pic>
        <p:nvPicPr>
          <p:cNvPr id="12" name="Picture 11"/>
          <p:cNvPicPr>
            <a:picLocks noChangeAspect="1"/>
          </p:cNvPicPr>
          <p:nvPr/>
        </p:nvPicPr>
        <p:blipFill>
          <a:blip r:embed="rId2"/>
          <a:stretch>
            <a:fillRect/>
          </a:stretch>
        </p:blipFill>
        <p:spPr>
          <a:xfrm>
            <a:off x="3179097" y="3162300"/>
            <a:ext cx="2785806" cy="1981200"/>
          </a:xfrm>
          <a:prstGeom prst="rect">
            <a:avLst/>
          </a:prstGeom>
        </p:spPr>
      </p:pic>
    </p:spTree>
    <p:extLst>
      <p:ext uri="{BB962C8B-B14F-4D97-AF65-F5344CB8AC3E}">
        <p14:creationId xmlns:p14="http://schemas.microsoft.com/office/powerpoint/2010/main" val="34529439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8"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1898"/>
            <a:ext cx="9067800" cy="838200"/>
          </a:xfrm>
        </p:spPr>
        <p:txBody>
          <a:bodyPr>
            <a:normAutofit/>
          </a:bodyPr>
          <a:lstStyle/>
          <a:p>
            <a:pPr algn="ctr"/>
            <a:r>
              <a:rPr lang="el-GR" sz="2000" b="1" dirty="0">
                <a:effectLst/>
                <a:latin typeface="Arial Narrow" panose="020B0606020202030204" pitchFamily="34" charset="0"/>
              </a:rPr>
              <a:t>Προγραμματα   Ψυχοεκπαιδευσησ</a:t>
            </a:r>
            <a:endPar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600963004"/>
              </p:ext>
            </p:extLst>
          </p:nvPr>
        </p:nvGraphicFramePr>
        <p:xfrm>
          <a:off x="-76200" y="838200"/>
          <a:ext cx="9220200" cy="601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5814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500"/>
                                  </p:stCondLst>
                                  <p:childTnLst>
                                    <p:set>
                                      <p:cBhvr>
                                        <p:cTn id="6" dur="1" fill="hold">
                                          <p:stCondLst>
                                            <p:cond delay="0"/>
                                          </p:stCondLst>
                                        </p:cTn>
                                        <p:tgtEl>
                                          <p:spTgt spid="8">
                                            <p:graphicEl>
                                              <a:dgm id="{CCA320EA-6733-4C56-9100-961DAB42ED98}"/>
                                            </p:graphicEl>
                                          </p:spTgt>
                                        </p:tgtEl>
                                        <p:attrNameLst>
                                          <p:attrName>style.visibility</p:attrName>
                                        </p:attrNameLst>
                                      </p:cBhvr>
                                      <p:to>
                                        <p:strVal val="visible"/>
                                      </p:to>
                                    </p:set>
                                    <p:animEffect transition="in" filter="wipe(down)">
                                      <p:cBhvr>
                                        <p:cTn id="7" dur="500"/>
                                        <p:tgtEl>
                                          <p:spTgt spid="8">
                                            <p:graphicEl>
                                              <a:dgm id="{CCA320EA-6733-4C56-9100-961DAB42ED9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500"/>
                                  </p:stCondLst>
                                  <p:childTnLst>
                                    <p:set>
                                      <p:cBhvr>
                                        <p:cTn id="11" dur="1" fill="hold">
                                          <p:stCondLst>
                                            <p:cond delay="0"/>
                                          </p:stCondLst>
                                        </p:cTn>
                                        <p:tgtEl>
                                          <p:spTgt spid="8">
                                            <p:graphicEl>
                                              <a:dgm id="{4EE4E26D-2BAA-41E2-8596-E2A1D2AA1A1C}"/>
                                            </p:graphicEl>
                                          </p:spTgt>
                                        </p:tgtEl>
                                        <p:attrNameLst>
                                          <p:attrName>style.visibility</p:attrName>
                                        </p:attrNameLst>
                                      </p:cBhvr>
                                      <p:to>
                                        <p:strVal val="visible"/>
                                      </p:to>
                                    </p:set>
                                    <p:animEffect transition="in" filter="wipe(down)">
                                      <p:cBhvr>
                                        <p:cTn id="12" dur="500"/>
                                        <p:tgtEl>
                                          <p:spTgt spid="8">
                                            <p:graphicEl>
                                              <a:dgm id="{4EE4E26D-2BAA-41E2-8596-E2A1D2AA1A1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500"/>
                                  </p:stCondLst>
                                  <p:childTnLst>
                                    <p:set>
                                      <p:cBhvr>
                                        <p:cTn id="16" dur="1" fill="hold">
                                          <p:stCondLst>
                                            <p:cond delay="0"/>
                                          </p:stCondLst>
                                        </p:cTn>
                                        <p:tgtEl>
                                          <p:spTgt spid="8">
                                            <p:graphicEl>
                                              <a:dgm id="{5D61334D-6360-40FE-963B-7204BA576BAD}"/>
                                            </p:graphicEl>
                                          </p:spTgt>
                                        </p:tgtEl>
                                        <p:attrNameLst>
                                          <p:attrName>style.visibility</p:attrName>
                                        </p:attrNameLst>
                                      </p:cBhvr>
                                      <p:to>
                                        <p:strVal val="visible"/>
                                      </p:to>
                                    </p:set>
                                    <p:animEffect transition="in" filter="wipe(down)">
                                      <p:cBhvr>
                                        <p:cTn id="17" dur="500"/>
                                        <p:tgtEl>
                                          <p:spTgt spid="8">
                                            <p:graphicEl>
                                              <a:dgm id="{5D61334D-6360-40FE-963B-7204BA576BAD}"/>
                                            </p:graphicEl>
                                          </p:spTgt>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8">
                                            <p:graphicEl>
                                              <a:dgm id="{205A806D-21C7-4BE5-BBC5-8370156E3DA6}"/>
                                            </p:graphicEl>
                                          </p:spTgt>
                                        </p:tgtEl>
                                        <p:attrNameLst>
                                          <p:attrName>style.visibility</p:attrName>
                                        </p:attrNameLst>
                                      </p:cBhvr>
                                      <p:to>
                                        <p:strVal val="visible"/>
                                      </p:to>
                                    </p:set>
                                    <p:animEffect transition="in" filter="wipe(down)">
                                      <p:cBhvr>
                                        <p:cTn id="20" dur="500"/>
                                        <p:tgtEl>
                                          <p:spTgt spid="8">
                                            <p:graphicEl>
                                              <a:dgm id="{205A806D-21C7-4BE5-BBC5-8370156E3DA6}"/>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500"/>
                                  </p:stCondLst>
                                  <p:childTnLst>
                                    <p:set>
                                      <p:cBhvr>
                                        <p:cTn id="24" dur="1" fill="hold">
                                          <p:stCondLst>
                                            <p:cond delay="0"/>
                                          </p:stCondLst>
                                        </p:cTn>
                                        <p:tgtEl>
                                          <p:spTgt spid="8">
                                            <p:graphicEl>
                                              <a:dgm id="{E3A9F9DC-8C73-431B-9859-37788EF7C249}"/>
                                            </p:graphicEl>
                                          </p:spTgt>
                                        </p:tgtEl>
                                        <p:attrNameLst>
                                          <p:attrName>style.visibility</p:attrName>
                                        </p:attrNameLst>
                                      </p:cBhvr>
                                      <p:to>
                                        <p:strVal val="visible"/>
                                      </p:to>
                                    </p:set>
                                    <p:animEffect transition="in" filter="wipe(down)">
                                      <p:cBhvr>
                                        <p:cTn id="25" dur="500"/>
                                        <p:tgtEl>
                                          <p:spTgt spid="8">
                                            <p:graphicEl>
                                              <a:dgm id="{E3A9F9DC-8C73-431B-9859-37788EF7C249}"/>
                                            </p:graphicEl>
                                          </p:spTgt>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8">
                                            <p:graphicEl>
                                              <a:dgm id="{12D26066-8FEC-43A3-9463-A04E948882C7}"/>
                                            </p:graphicEl>
                                          </p:spTgt>
                                        </p:tgtEl>
                                        <p:attrNameLst>
                                          <p:attrName>style.visibility</p:attrName>
                                        </p:attrNameLst>
                                      </p:cBhvr>
                                      <p:to>
                                        <p:strVal val="visible"/>
                                      </p:to>
                                    </p:set>
                                    <p:animEffect transition="in" filter="wipe(down)">
                                      <p:cBhvr>
                                        <p:cTn id="28" dur="500"/>
                                        <p:tgtEl>
                                          <p:spTgt spid="8">
                                            <p:graphicEl>
                                              <a:dgm id="{12D26066-8FEC-43A3-9463-A04E948882C7}"/>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500"/>
                                  </p:stCondLst>
                                  <p:childTnLst>
                                    <p:set>
                                      <p:cBhvr>
                                        <p:cTn id="32" dur="1" fill="hold">
                                          <p:stCondLst>
                                            <p:cond delay="0"/>
                                          </p:stCondLst>
                                        </p:cTn>
                                        <p:tgtEl>
                                          <p:spTgt spid="8">
                                            <p:graphicEl>
                                              <a:dgm id="{94F143D9-B280-4240-B16C-19674F147108}"/>
                                            </p:graphicEl>
                                          </p:spTgt>
                                        </p:tgtEl>
                                        <p:attrNameLst>
                                          <p:attrName>style.visibility</p:attrName>
                                        </p:attrNameLst>
                                      </p:cBhvr>
                                      <p:to>
                                        <p:strVal val="visible"/>
                                      </p:to>
                                    </p:set>
                                    <p:animEffect transition="in" filter="wipe(down)">
                                      <p:cBhvr>
                                        <p:cTn id="33" dur="500"/>
                                        <p:tgtEl>
                                          <p:spTgt spid="8">
                                            <p:graphicEl>
                                              <a:dgm id="{94F143D9-B280-4240-B16C-19674F147108}"/>
                                            </p:graphicEl>
                                          </p:spTgt>
                                        </p:tgtEl>
                                      </p:cBhvr>
                                    </p:animEffect>
                                  </p:childTnLst>
                                </p:cTn>
                              </p:par>
                              <p:par>
                                <p:cTn id="34" presetID="22" presetClass="entr" presetSubtype="4" fill="hold" grpId="0" nodeType="withEffect">
                                  <p:stCondLst>
                                    <p:cond delay="500"/>
                                  </p:stCondLst>
                                  <p:childTnLst>
                                    <p:set>
                                      <p:cBhvr>
                                        <p:cTn id="35" dur="1" fill="hold">
                                          <p:stCondLst>
                                            <p:cond delay="0"/>
                                          </p:stCondLst>
                                        </p:cTn>
                                        <p:tgtEl>
                                          <p:spTgt spid="8">
                                            <p:graphicEl>
                                              <a:dgm id="{61A3F097-FFA6-41B6-A806-965D000E8EF3}"/>
                                            </p:graphicEl>
                                          </p:spTgt>
                                        </p:tgtEl>
                                        <p:attrNameLst>
                                          <p:attrName>style.visibility</p:attrName>
                                        </p:attrNameLst>
                                      </p:cBhvr>
                                      <p:to>
                                        <p:strVal val="visible"/>
                                      </p:to>
                                    </p:set>
                                    <p:animEffect transition="in" filter="wipe(down)">
                                      <p:cBhvr>
                                        <p:cTn id="36" dur="500"/>
                                        <p:tgtEl>
                                          <p:spTgt spid="8">
                                            <p:graphicEl>
                                              <a:dgm id="{61A3F097-FFA6-41B6-A806-965D000E8EF3}"/>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500"/>
                                  </p:stCondLst>
                                  <p:childTnLst>
                                    <p:set>
                                      <p:cBhvr>
                                        <p:cTn id="40" dur="1" fill="hold">
                                          <p:stCondLst>
                                            <p:cond delay="0"/>
                                          </p:stCondLst>
                                        </p:cTn>
                                        <p:tgtEl>
                                          <p:spTgt spid="8">
                                            <p:graphicEl>
                                              <a:dgm id="{97407A61-9EF2-43BA-908E-97E9776DF271}"/>
                                            </p:graphicEl>
                                          </p:spTgt>
                                        </p:tgtEl>
                                        <p:attrNameLst>
                                          <p:attrName>style.visibility</p:attrName>
                                        </p:attrNameLst>
                                      </p:cBhvr>
                                      <p:to>
                                        <p:strVal val="visible"/>
                                      </p:to>
                                    </p:set>
                                    <p:animEffect transition="in" filter="wipe(down)">
                                      <p:cBhvr>
                                        <p:cTn id="41" dur="500"/>
                                        <p:tgtEl>
                                          <p:spTgt spid="8">
                                            <p:graphicEl>
                                              <a:dgm id="{97407A61-9EF2-43BA-908E-97E9776DF271}"/>
                                            </p:graphicEl>
                                          </p:spTgt>
                                        </p:tgtEl>
                                      </p:cBhvr>
                                    </p:animEffect>
                                  </p:childTnLst>
                                </p:cTn>
                              </p:par>
                              <p:par>
                                <p:cTn id="42" presetID="22" presetClass="entr" presetSubtype="4" fill="hold" grpId="0" nodeType="withEffect">
                                  <p:stCondLst>
                                    <p:cond delay="500"/>
                                  </p:stCondLst>
                                  <p:childTnLst>
                                    <p:set>
                                      <p:cBhvr>
                                        <p:cTn id="43" dur="1" fill="hold">
                                          <p:stCondLst>
                                            <p:cond delay="0"/>
                                          </p:stCondLst>
                                        </p:cTn>
                                        <p:tgtEl>
                                          <p:spTgt spid="8">
                                            <p:graphicEl>
                                              <a:dgm id="{7C9B5BE9-F0C8-4BD4-A8AC-5594B48CFEC9}"/>
                                            </p:graphicEl>
                                          </p:spTgt>
                                        </p:tgtEl>
                                        <p:attrNameLst>
                                          <p:attrName>style.visibility</p:attrName>
                                        </p:attrNameLst>
                                      </p:cBhvr>
                                      <p:to>
                                        <p:strVal val="visible"/>
                                      </p:to>
                                    </p:set>
                                    <p:animEffect transition="in" filter="wipe(down)">
                                      <p:cBhvr>
                                        <p:cTn id="44" dur="500"/>
                                        <p:tgtEl>
                                          <p:spTgt spid="8">
                                            <p:graphicEl>
                                              <a:dgm id="{7C9B5BE9-F0C8-4BD4-A8AC-5594B48CFEC9}"/>
                                            </p:graphicEl>
                                          </p:spTgt>
                                        </p:tgtEl>
                                      </p:cBhvr>
                                    </p:animEffect>
                                  </p:childTnLst>
                                </p:cTn>
                              </p:par>
                              <p:par>
                                <p:cTn id="45" presetID="22" presetClass="entr" presetSubtype="4" fill="hold" grpId="0" nodeType="withEffect">
                                  <p:stCondLst>
                                    <p:cond delay="500"/>
                                  </p:stCondLst>
                                  <p:childTnLst>
                                    <p:set>
                                      <p:cBhvr>
                                        <p:cTn id="46" dur="1" fill="hold">
                                          <p:stCondLst>
                                            <p:cond delay="0"/>
                                          </p:stCondLst>
                                        </p:cTn>
                                        <p:tgtEl>
                                          <p:spTgt spid="8">
                                            <p:graphicEl>
                                              <a:dgm id="{61157AC7-23C6-48E8-88F0-2925F374DC7B}"/>
                                            </p:graphicEl>
                                          </p:spTgt>
                                        </p:tgtEl>
                                        <p:attrNameLst>
                                          <p:attrName>style.visibility</p:attrName>
                                        </p:attrNameLst>
                                      </p:cBhvr>
                                      <p:to>
                                        <p:strVal val="visible"/>
                                      </p:to>
                                    </p:set>
                                    <p:animEffect transition="in" filter="wipe(down)">
                                      <p:cBhvr>
                                        <p:cTn id="47" dur="500"/>
                                        <p:tgtEl>
                                          <p:spTgt spid="8">
                                            <p:graphicEl>
                                              <a:dgm id="{61157AC7-23C6-48E8-88F0-2925F374DC7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89EB2D-6CC8-4FFB-A4E3-D5C44790BB9E}"/>
              </a:ext>
            </a:extLst>
          </p:cNvPr>
          <p:cNvSpPr>
            <a:spLocks noGrp="1"/>
          </p:cNvSpPr>
          <p:nvPr>
            <p:ph type="title"/>
          </p:nvPr>
        </p:nvSpPr>
        <p:spPr>
          <a:xfrm>
            <a:off x="0" y="0"/>
            <a:ext cx="9220200" cy="1143000"/>
          </a:xfrm>
        </p:spPr>
        <p:txBody>
          <a:bodyPr>
            <a:normAutofit/>
          </a:bodyPr>
          <a:lstStyle/>
          <a:p>
            <a:pPr algn="ctr"/>
            <a:r>
              <a:rPr lang="el-GR" sz="16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ΕΠΙΔΗΜΙΟΛΟΓΙΚΕΣ ΜΕΛΕΤΕΣ ΤΩΝ ΔΙΑΤΑΡΑΧΩΝ ΨΥΧΙΚΗΣ ΥΓΕΙΑΣ ΠΑΙΔΙΩΝ</a:t>
            </a:r>
            <a:r>
              <a:rPr lang="en-US" sz="16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a:t>
            </a:r>
            <a:r>
              <a:rPr lang="el-GR" sz="16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ΕΦΗΒΩΝ</a:t>
            </a:r>
            <a:r>
              <a:rPr lang="en-US" sz="16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 </a:t>
            </a:r>
            <a:r>
              <a:rPr lang="el-GR" sz="16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ΚΑΙ ΦΟΙΤΗΤΩΝ  ΠΟΥ </a:t>
            </a:r>
            <a:r>
              <a:rPr lang="en-US" sz="1600" cap="none" dirty="0" smtClean="0">
                <a:ln w="10541" cmpd="sng">
                  <a:solidFill>
                    <a:srgbClr val="7D7D7D">
                      <a:tint val="100000"/>
                      <a:shade val="100000"/>
                      <a:satMod val="110000"/>
                    </a:srgbClr>
                  </a:solidFill>
                  <a:prstDash val="solid"/>
                </a:ln>
                <a:solidFill>
                  <a:schemeClr val="tx1"/>
                </a:solidFill>
                <a:latin typeface="Arial Narrow" panose="020B0606020202030204" pitchFamily="34" charset="0"/>
              </a:rPr>
              <a:t/>
            </a:r>
            <a:br>
              <a:rPr lang="en-US" sz="1600" cap="none" dirty="0" smtClean="0">
                <a:ln w="10541" cmpd="sng">
                  <a:solidFill>
                    <a:srgbClr val="7D7D7D">
                      <a:tint val="100000"/>
                      <a:shade val="100000"/>
                      <a:satMod val="110000"/>
                    </a:srgbClr>
                  </a:solidFill>
                  <a:prstDash val="solid"/>
                </a:ln>
                <a:solidFill>
                  <a:schemeClr val="tx1"/>
                </a:solidFill>
                <a:latin typeface="Arial Narrow" panose="020B0606020202030204" pitchFamily="34" charset="0"/>
              </a:rPr>
            </a:br>
            <a:r>
              <a:rPr lang="el-GR" sz="1600" cap="none" dirty="0" smtClean="0">
                <a:ln w="10541" cmpd="sng">
                  <a:solidFill>
                    <a:srgbClr val="7D7D7D">
                      <a:tint val="100000"/>
                      <a:shade val="100000"/>
                      <a:satMod val="110000"/>
                    </a:srgbClr>
                  </a:solidFill>
                  <a:prstDash val="solid"/>
                </a:ln>
                <a:solidFill>
                  <a:schemeClr val="tx1"/>
                </a:solidFill>
                <a:latin typeface="Arial Narrow" panose="020B0606020202030204" pitchFamily="34" charset="0"/>
              </a:rPr>
              <a:t>ΠΡΑΓΜΑΤΟΠΟΙΗΘΗΚΑΝ</a:t>
            </a:r>
            <a:r>
              <a:rPr lang="en-US" sz="1600" cap="none" dirty="0" smtClean="0">
                <a:ln w="10541" cmpd="sng">
                  <a:solidFill>
                    <a:srgbClr val="7D7D7D">
                      <a:tint val="100000"/>
                      <a:shade val="100000"/>
                      <a:satMod val="110000"/>
                    </a:srgbClr>
                  </a:solidFill>
                  <a:prstDash val="solid"/>
                </a:ln>
                <a:solidFill>
                  <a:schemeClr val="tx1"/>
                </a:solidFill>
                <a:latin typeface="Arial Narrow" panose="020B0606020202030204" pitchFamily="34" charset="0"/>
              </a:rPr>
              <a:t> </a:t>
            </a:r>
            <a:r>
              <a:rPr lang="el-GR" sz="16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ΑΠΟ ΤΟ ΤΜΗΜΑ ΝΟΣΗΛΕΥΤΙΚΗΣ ΤΟΥ ΤΕΠΑΚ</a:t>
            </a:r>
            <a:endParaRPr lang="el-GR" sz="1600" dirty="0">
              <a:solidFill>
                <a:schemeClr val="tx1"/>
              </a:solidFill>
              <a:latin typeface="Arial Narrow" panose="020B0606020202030204" pitchFamily="34" charset="0"/>
            </a:endParaRPr>
          </a:p>
        </p:txBody>
      </p:sp>
      <p:sp>
        <p:nvSpPr>
          <p:cNvPr id="3" name="Content Placeholder 2">
            <a:extLst>
              <a:ext uri="{FF2B5EF4-FFF2-40B4-BE49-F238E27FC236}">
                <a16:creationId xmlns="" xmlns:a16="http://schemas.microsoft.com/office/drawing/2014/main" id="{AD7CECEF-7C07-4092-BFE6-37F450AAF40D}"/>
              </a:ext>
            </a:extLst>
          </p:cNvPr>
          <p:cNvSpPr>
            <a:spLocks noGrp="1"/>
          </p:cNvSpPr>
          <p:nvPr>
            <p:ph idx="1"/>
          </p:nvPr>
        </p:nvSpPr>
        <p:spPr>
          <a:xfrm>
            <a:off x="0" y="1143001"/>
            <a:ext cx="9143999" cy="5562600"/>
          </a:xfrm>
        </p:spPr>
        <p:txBody>
          <a:bodyPr>
            <a:normAutofit/>
          </a:bodyPr>
          <a:lstStyle/>
          <a:p>
            <a:pPr marL="0" indent="0" algn="ctr">
              <a:buNone/>
            </a:pPr>
            <a:r>
              <a:rPr lang="el-GR" sz="2000" i="1" u="sng" dirty="0">
                <a:latin typeface="Arial Narrow" panose="020B0606020202030204" pitchFamily="34" charset="0"/>
              </a:rPr>
              <a:t> </a:t>
            </a:r>
            <a:r>
              <a:rPr lang="el-GR" sz="1600" b="1" i="1" u="sng" dirty="0">
                <a:latin typeface="Arial Narrow" panose="020B0606020202030204" pitchFamily="34" charset="0"/>
              </a:rPr>
              <a:t>ΣΕ</a:t>
            </a:r>
            <a:r>
              <a:rPr lang="en-US" sz="1600" b="1" i="1" u="sng" dirty="0">
                <a:latin typeface="Arial Narrow" panose="020B0606020202030204" pitchFamily="34" charset="0"/>
              </a:rPr>
              <a:t> </a:t>
            </a:r>
            <a:r>
              <a:rPr lang="el-GR" sz="1600" b="1" i="1" u="sng" dirty="0">
                <a:latin typeface="Arial Narrow" panose="020B0606020202030204" pitchFamily="34" charset="0"/>
              </a:rPr>
              <a:t>ΠΑΙΔΙΑ </a:t>
            </a:r>
          </a:p>
        </p:txBody>
      </p:sp>
      <p:pic>
        <p:nvPicPr>
          <p:cNvPr id="6" name="Picture 5">
            <a:extLst>
              <a:ext uri="{FF2B5EF4-FFF2-40B4-BE49-F238E27FC236}">
                <a16:creationId xmlns="" xmlns:a16="http://schemas.microsoft.com/office/drawing/2014/main" id="{87F0F336-6A29-AC2E-C28D-A2F83E2B3C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752600"/>
            <a:ext cx="9152965" cy="1981200"/>
          </a:xfrm>
          <a:prstGeom prst="rect">
            <a:avLst/>
          </a:prstGeom>
        </p:spPr>
      </p:pic>
      <p:pic>
        <p:nvPicPr>
          <p:cNvPr id="8" name="Picture 7">
            <a:extLst>
              <a:ext uri="{FF2B5EF4-FFF2-40B4-BE49-F238E27FC236}">
                <a16:creationId xmlns="" xmlns:a16="http://schemas.microsoft.com/office/drawing/2014/main" id="{95B48190-C2DD-A69F-684C-181080DA8A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48" y="4191000"/>
            <a:ext cx="9144000" cy="2667000"/>
          </a:xfrm>
          <a:prstGeom prst="rect">
            <a:avLst/>
          </a:prstGeom>
        </p:spPr>
      </p:pic>
    </p:spTree>
    <p:extLst>
      <p:ext uri="{BB962C8B-B14F-4D97-AF65-F5344CB8AC3E}">
        <p14:creationId xmlns:p14="http://schemas.microsoft.com/office/powerpoint/2010/main" val="36674033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a:p>
        </p:txBody>
      </p:sp>
      <p:sp>
        <p:nvSpPr>
          <p:cNvPr id="6" name="Title 2"/>
          <p:cNvSpPr>
            <a:spLocks noGrp="1"/>
          </p:cNvSpPr>
          <p:nvPr>
            <p:ph type="title"/>
          </p:nvPr>
        </p:nvSpPr>
        <p:spPr>
          <a:xfrm>
            <a:off x="228600" y="76200"/>
            <a:ext cx="5486400" cy="841248"/>
          </a:xfrm>
        </p:spPr>
        <p:txBody>
          <a:bodyPr>
            <a:normAutofit/>
          </a:bodyPr>
          <a:lstStyle/>
          <a:p>
            <a:pPr algn="ctr"/>
            <a:r>
              <a:rPr lang="el-GR" sz="2000" dirty="0">
                <a:latin typeface="Arial Narrow" panose="020B0606020202030204" pitchFamily="34" charset="0"/>
              </a:rPr>
              <a:t>Αναπτυξιακα χαρακτηριστικ</a:t>
            </a:r>
            <a:r>
              <a:rPr lang="en-US" sz="2000" dirty="0">
                <a:latin typeface="Arial Narrow" panose="020B0606020202030204" pitchFamily="34" charset="0"/>
              </a:rPr>
              <a:t>a   </a:t>
            </a:r>
            <a:r>
              <a:rPr lang="el-GR" sz="2000" dirty="0">
                <a:latin typeface="Arial Narrow" panose="020B0606020202030204" pitchFamily="34" charset="0"/>
              </a:rPr>
              <a:t> φοιτητη</a:t>
            </a:r>
            <a:endParaRPr lang="en-US" sz="2000" dirty="0">
              <a:latin typeface="Arial Narrow" panose="020B0606020202030204" pitchFamily="34" charset="0"/>
            </a:endParaRPr>
          </a:p>
        </p:txBody>
      </p:sp>
      <p:sp>
        <p:nvSpPr>
          <p:cNvPr id="8" name="Folded Corner 7"/>
          <p:cNvSpPr/>
          <p:nvPr/>
        </p:nvSpPr>
        <p:spPr>
          <a:xfrm>
            <a:off x="5334000" y="1676401"/>
            <a:ext cx="3810000" cy="517263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b="1" dirty="0">
              <a:solidFill>
                <a:schemeClr val="tx1"/>
              </a:solidFill>
              <a:latin typeface="Arial Narrow" panose="020B0606020202030204" pitchFamily="34" charset="0"/>
            </a:endParaRPr>
          </a:p>
          <a:p>
            <a:pPr lvl="0"/>
            <a:endParaRPr lang="el-GR" b="1" dirty="0">
              <a:solidFill>
                <a:schemeClr val="tx1"/>
              </a:solidFill>
              <a:latin typeface="Arial Narrow" panose="020B0606020202030204" pitchFamily="34" charset="0"/>
            </a:endParaRPr>
          </a:p>
          <a:p>
            <a:pPr lvl="0"/>
            <a:endParaRPr lang="el-GR" b="1" dirty="0">
              <a:solidFill>
                <a:schemeClr val="tx1"/>
              </a:solidFill>
              <a:latin typeface="Arial Narrow" panose="020B0606020202030204" pitchFamily="34" charset="0"/>
            </a:endParaRPr>
          </a:p>
          <a:p>
            <a:pPr lvl="0" algn="ctr"/>
            <a:r>
              <a:rPr lang="el-GR" sz="1400" b="1" dirty="0">
                <a:solidFill>
                  <a:schemeClr val="tx1"/>
                </a:solidFill>
                <a:latin typeface="Arial Narrow" panose="020B0606020202030204" pitchFamily="34" charset="0"/>
              </a:rPr>
              <a:t>Επικίνδυνες συμπεριφορές  υγείας των  φοιτητών με επιπτώσεις στην ψυχική τους υγεία:</a:t>
            </a:r>
            <a:r>
              <a:rPr lang="el-GR" sz="1400" i="1" dirty="0">
                <a:latin typeface="Arial Narrow" panose="020B0606020202030204" pitchFamily="34" charset="0"/>
              </a:rPr>
              <a:t> </a:t>
            </a:r>
          </a:p>
          <a:p>
            <a:pPr lvl="0" algn="ctr"/>
            <a:endParaRPr lang="el-GR" sz="1400" i="1" dirty="0">
              <a:latin typeface="Arial Narrow" panose="020B0606020202030204" pitchFamily="34" charset="0"/>
            </a:endParaRPr>
          </a:p>
          <a:p>
            <a:pPr marL="285750" indent="-285750" algn="ctr">
              <a:buFont typeface="Wingdings" panose="05000000000000000000" pitchFamily="2" charset="2"/>
              <a:buChar char="ü"/>
            </a:pPr>
            <a:r>
              <a:rPr lang="el-GR" sz="1400" dirty="0">
                <a:solidFill>
                  <a:schemeClr val="tx1"/>
                </a:solidFill>
                <a:latin typeface="Arial Narrow" panose="020B0606020202030204" pitchFamily="34" charset="0"/>
              </a:rPr>
              <a:t>Κάπνισμα, χρήση αλκοόλ και χρήση εξαρτησιογόνων ουσιών</a:t>
            </a:r>
          </a:p>
          <a:p>
            <a:pPr marL="285750" indent="-285750" algn="ctr">
              <a:buFont typeface="Wingdings" panose="05000000000000000000" pitchFamily="2" charset="2"/>
              <a:buChar char="ü"/>
            </a:pPr>
            <a:endParaRPr lang="el-GR" sz="14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400" dirty="0">
                <a:solidFill>
                  <a:schemeClr val="tx1"/>
                </a:solidFill>
                <a:latin typeface="Arial Narrow" panose="020B0606020202030204" pitchFamily="34" charset="0"/>
              </a:rPr>
              <a:t>Επικίνδυνη οδήγηση και ατυχήματα</a:t>
            </a:r>
          </a:p>
          <a:p>
            <a:pPr marL="285750" indent="-285750" algn="ctr">
              <a:buFont typeface="Wingdings" panose="05000000000000000000" pitchFamily="2" charset="2"/>
              <a:buChar char="ü"/>
            </a:pPr>
            <a:endParaRPr lang="el-GR" sz="14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400" dirty="0">
                <a:solidFill>
                  <a:schemeClr val="tx1"/>
                </a:solidFill>
                <a:latin typeface="Arial Narrow" panose="020B0606020202030204" pitchFamily="34" charset="0"/>
              </a:rPr>
              <a:t>Συμπεριφορά που σχετίζεται με τραυματισμούς και αποπειρες αυτοκτονίας ή αυτοκτονίες</a:t>
            </a:r>
          </a:p>
          <a:p>
            <a:pPr marL="285750" indent="-285750" algn="ctr">
              <a:buFont typeface="Wingdings" panose="05000000000000000000" pitchFamily="2" charset="2"/>
              <a:buChar char="ü"/>
            </a:pPr>
            <a:endParaRPr lang="el-GR" sz="14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400" dirty="0">
                <a:solidFill>
                  <a:schemeClr val="tx1"/>
                </a:solidFill>
                <a:latin typeface="Arial Narrow" panose="020B0606020202030204" pitchFamily="34" charset="0"/>
              </a:rPr>
              <a:t>Επικίνδυνη σεξουαλική συμπεριφορά και εγκυμοσύνες/εκτρώσεις</a:t>
            </a:r>
          </a:p>
          <a:p>
            <a:pPr marL="285750" indent="-285750" algn="ctr">
              <a:buFont typeface="Wingdings" panose="05000000000000000000" pitchFamily="2" charset="2"/>
              <a:buChar char="ü"/>
            </a:pPr>
            <a:r>
              <a:rPr lang="el-GR" sz="1400" dirty="0">
                <a:solidFill>
                  <a:schemeClr val="tx1"/>
                </a:solidFill>
                <a:latin typeface="Arial Narrow" panose="020B0606020202030204" pitchFamily="34" charset="0"/>
              </a:rPr>
              <a:t>ψυχοσεξουαλικές δυσλειτουργίες</a:t>
            </a:r>
          </a:p>
          <a:p>
            <a:pPr algn="ctr"/>
            <a:endParaRPr lang="el-GR" sz="14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400" dirty="0">
                <a:solidFill>
                  <a:schemeClr val="tx1"/>
                </a:solidFill>
                <a:latin typeface="Arial Narrow" panose="020B0606020202030204" pitchFamily="34" charset="0"/>
              </a:rPr>
              <a:t>Εθισμός διαδικτύου και τυχερών παιχνιδιών</a:t>
            </a:r>
          </a:p>
          <a:p>
            <a:pPr marL="285750" indent="-285750" algn="ctr">
              <a:buFont typeface="Wingdings" panose="05000000000000000000" pitchFamily="2" charset="2"/>
              <a:buChar char="ü"/>
            </a:pPr>
            <a:endParaRPr lang="el-GR" sz="1400" dirty="0">
              <a:solidFill>
                <a:schemeClr val="tx1"/>
              </a:solidFill>
              <a:latin typeface="Arial Narrow" panose="020B0606020202030204" pitchFamily="34" charset="0"/>
            </a:endParaRPr>
          </a:p>
          <a:p>
            <a:pPr marL="285750" indent="-285750" algn="ctr">
              <a:buFont typeface="Wingdings" panose="05000000000000000000" pitchFamily="2" charset="2"/>
              <a:buChar char="ü"/>
            </a:pPr>
            <a:r>
              <a:rPr lang="el-GR" sz="1400" dirty="0">
                <a:solidFill>
                  <a:schemeClr val="tx1"/>
                </a:solidFill>
                <a:latin typeface="Arial Narrow" panose="020B0606020202030204" pitchFamily="34" charset="0"/>
              </a:rPr>
              <a:t>Κοινωνική απομόνωση,  μοναξιά, εντόνη θλίψη, συγκρούσεις και δυσκολίες στις διαπροσωπικές σχέσεις</a:t>
            </a:r>
            <a:endParaRPr lang="el-GR" sz="1200" dirty="0">
              <a:solidFill>
                <a:schemeClr val="accent2">
                  <a:lumMod val="50000"/>
                </a:schemeClr>
              </a:solidFill>
              <a:latin typeface="Arial Narrow" panose="020B0606020202030204" pitchFamily="34" charset="0"/>
            </a:endParaRPr>
          </a:p>
          <a:p>
            <a:pPr lvl="0"/>
            <a:endParaRPr lang="el-GR" sz="800" i="1" dirty="0">
              <a:latin typeface="Arial Narrow" panose="020B0606020202030204" pitchFamily="34" charset="0"/>
            </a:endParaRPr>
          </a:p>
          <a:p>
            <a:pPr algn="ctr"/>
            <a:endParaRPr lang="el-GR" b="1" dirty="0">
              <a:solidFill>
                <a:schemeClr val="tx1"/>
              </a:solidFill>
              <a:latin typeface="Arial Narrow" panose="020B0606020202030204" pitchFamily="34" charset="0"/>
            </a:endParaRPr>
          </a:p>
          <a:p>
            <a:pPr marL="285750" indent="-285750" algn="ctr">
              <a:buFont typeface="Wingdings" panose="05000000000000000000" pitchFamily="2" charset="2"/>
              <a:buChar char="ü"/>
            </a:pPr>
            <a:endParaRPr lang="el-GR" dirty="0">
              <a:solidFill>
                <a:schemeClr val="accent2">
                  <a:lumMod val="50000"/>
                </a:schemeClr>
              </a:solidFill>
              <a:latin typeface="Arial Narrow" panose="020B0606020202030204" pitchFamily="34" charset="0"/>
            </a:endParaRPr>
          </a:p>
        </p:txBody>
      </p:sp>
      <p:sp>
        <p:nvSpPr>
          <p:cNvPr id="10" name="Flowchart: Document 9"/>
          <p:cNvSpPr/>
          <p:nvPr/>
        </p:nvSpPr>
        <p:spPr>
          <a:xfrm>
            <a:off x="0" y="1037359"/>
            <a:ext cx="5105400" cy="5820641"/>
          </a:xfrm>
          <a:prstGeom prst="flowChartDocument">
            <a:avLst/>
          </a:prstGeom>
        </p:spPr>
        <p:style>
          <a:lnRef idx="1">
            <a:schemeClr val="accent3"/>
          </a:lnRef>
          <a:fillRef idx="2">
            <a:schemeClr val="accent3"/>
          </a:fillRef>
          <a:effectRef idx="1">
            <a:schemeClr val="accent3"/>
          </a:effectRef>
          <a:fontRef idx="minor">
            <a:schemeClr val="dk1"/>
          </a:fontRef>
        </p:style>
        <p:txBody>
          <a:bodyPr rtlCol="0" anchor="ctr"/>
          <a:lstStyle/>
          <a:p>
            <a:pPr lvl="0"/>
            <a:endParaRPr lang="el-GR" sz="1000" dirty="0">
              <a:latin typeface="Arial Narrow" panose="020B0606020202030204" pitchFamily="34" charset="0"/>
            </a:endParaRPr>
          </a:p>
          <a:p>
            <a:pPr lvl="0"/>
            <a:endParaRPr lang="el-GR" sz="1200" dirty="0">
              <a:latin typeface="Arial Narrow" panose="020B0606020202030204" pitchFamily="34" charset="0"/>
            </a:endParaRPr>
          </a:p>
          <a:p>
            <a:pPr lvl="0" algn="ctr"/>
            <a:endParaRPr lang="el-GR" sz="1200" b="1" dirty="0">
              <a:latin typeface="Arial Narrow" panose="020B0606020202030204" pitchFamily="34" charset="0"/>
            </a:endParaRPr>
          </a:p>
          <a:p>
            <a:pPr lvl="0" algn="ctr"/>
            <a:endParaRPr lang="el-GR" sz="1600" b="1" dirty="0">
              <a:latin typeface="Arial Narrow" panose="020B0606020202030204" pitchFamily="34" charset="0"/>
            </a:endParaRPr>
          </a:p>
          <a:p>
            <a:pPr lvl="0" algn="ctr"/>
            <a:endParaRPr lang="el-GR" sz="1600" b="1" dirty="0">
              <a:latin typeface="Arial Narrow" panose="020B0606020202030204" pitchFamily="34" charset="0"/>
            </a:endParaRPr>
          </a:p>
          <a:p>
            <a:pPr lvl="0" algn="ctr"/>
            <a:endParaRPr lang="el-GR" sz="1600" b="1" dirty="0">
              <a:latin typeface="Arial Narrow" panose="020B0606020202030204" pitchFamily="34" charset="0"/>
            </a:endParaRPr>
          </a:p>
          <a:p>
            <a:pPr lvl="0" algn="ctr"/>
            <a:endParaRPr lang="el-GR" sz="1400" b="1" dirty="0">
              <a:latin typeface="Arial Narrow" panose="020B0606020202030204" pitchFamily="34" charset="0"/>
            </a:endParaRPr>
          </a:p>
          <a:p>
            <a:pPr lvl="0" algn="ctr"/>
            <a:r>
              <a:rPr lang="el-GR" sz="1400" b="1" dirty="0">
                <a:latin typeface="Arial Narrow" panose="020B0606020202030204" pitchFamily="34" charset="0"/>
              </a:rPr>
              <a:t>Μετεφηβεία  (18 </a:t>
            </a:r>
            <a:r>
              <a:rPr lang="en-US" sz="1400" b="1" dirty="0">
                <a:latin typeface="Arial Narrow" panose="020B0606020202030204" pitchFamily="34" charset="0"/>
              </a:rPr>
              <a:t>-</a:t>
            </a:r>
            <a:r>
              <a:rPr lang="el-GR" sz="1400" b="1" dirty="0">
                <a:latin typeface="Arial Narrow" panose="020B0606020202030204" pitchFamily="34" charset="0"/>
              </a:rPr>
              <a:t>25 ετών ή και 35)</a:t>
            </a:r>
            <a:endParaRPr lang="el-GR" sz="1400" i="1" dirty="0">
              <a:latin typeface="Arial Narrow" panose="020B0606020202030204" pitchFamily="34" charset="0"/>
            </a:endParaRPr>
          </a:p>
          <a:p>
            <a:pPr lvl="0" algn="ctr"/>
            <a:r>
              <a:rPr lang="el-GR" sz="1400" b="1" i="1" u="sng" dirty="0">
                <a:latin typeface="Arial Narrow" panose="020B0606020202030204" pitchFamily="34" charset="0"/>
              </a:rPr>
              <a:t>Κρίσιμη αναπτυξιακή ηλικία</a:t>
            </a:r>
            <a:endParaRPr lang="el-GR" sz="1300" i="1" dirty="0">
              <a:latin typeface="Arial Narrow" panose="020B0606020202030204" pitchFamily="34" charset="0"/>
            </a:endParaRPr>
          </a:p>
          <a:p>
            <a:pPr marL="285750" indent="-285750" algn="ctr">
              <a:buFont typeface="Wingdings" panose="05000000000000000000" pitchFamily="2" charset="2"/>
              <a:buChar char="ü"/>
            </a:pPr>
            <a:r>
              <a:rPr lang="el-GR" sz="1300" i="1" dirty="0">
                <a:latin typeface="Arial Narrow" panose="020B0606020202030204" pitchFamily="34" charset="0"/>
              </a:rPr>
              <a:t>Πρόκειται για τη φάση  συναισθηματικής απεξάρτησής τους από τους γονείς, αλλά και της δημιουργίας μιας κοινωνικά υπεύθυνης συμπεριφοράς </a:t>
            </a:r>
            <a:endParaRPr lang="en-US" sz="1300" dirty="0">
              <a:latin typeface="Arial Narrow" panose="020B0606020202030204" pitchFamily="34" charset="0"/>
            </a:endParaRPr>
          </a:p>
          <a:p>
            <a:pPr marL="285750" lvl="0" indent="-285750" algn="ctr">
              <a:buFont typeface="Wingdings" panose="05000000000000000000" pitchFamily="2" charset="2"/>
              <a:buChar char="ü"/>
            </a:pPr>
            <a:endParaRPr lang="el-GR" sz="1300" i="1" dirty="0">
              <a:latin typeface="Arial Narrow" panose="020B0606020202030204" pitchFamily="34" charset="0"/>
            </a:endParaRPr>
          </a:p>
          <a:p>
            <a:pPr marL="285750" indent="-285750" algn="ctr">
              <a:buFont typeface="Wingdings" panose="05000000000000000000" pitchFamily="2" charset="2"/>
              <a:buChar char="ü"/>
            </a:pPr>
            <a:r>
              <a:rPr lang="el-GR" sz="1300" i="1" dirty="0">
                <a:latin typeface="Arial Narrow" panose="020B0606020202030204" pitchFamily="34" charset="0"/>
              </a:rPr>
              <a:t>Προπαρασκευαστική περίοδο προετοιμασίας της καριέρας, της έγγαμης ζωής και της δημιουργίας οικογένειας </a:t>
            </a:r>
          </a:p>
          <a:p>
            <a:pPr marL="285750" lvl="0" indent="-285750" algn="ctr">
              <a:buFont typeface="Wingdings" panose="05000000000000000000" pitchFamily="2" charset="2"/>
              <a:buChar char="ü"/>
            </a:pPr>
            <a:endParaRPr lang="el-GR" sz="1300" i="1" dirty="0">
              <a:latin typeface="Arial Narrow" panose="020B0606020202030204" pitchFamily="34" charset="0"/>
            </a:endParaRPr>
          </a:p>
          <a:p>
            <a:pPr marL="285750" lvl="0" indent="-285750" algn="ctr">
              <a:buFont typeface="Wingdings" panose="05000000000000000000" pitchFamily="2" charset="2"/>
              <a:buChar char="ü"/>
            </a:pPr>
            <a:r>
              <a:rPr lang="el-GR" sz="1300" i="1" dirty="0">
                <a:latin typeface="Arial Narrow" panose="020B0606020202030204" pitchFamily="34" charset="0"/>
              </a:rPr>
              <a:t>Χαρακτηρίζονται  ως μη ολοκληρωμένες προσωπικότητες ή ως ενδιάμεσες προσωπικότητες και ερμηνεύουν τη συμπεριφορά τους  ως μία ειδική μορφή απάθειας και αντίστασης</a:t>
            </a:r>
          </a:p>
          <a:p>
            <a:pPr marL="285750" lvl="0" indent="-285750" algn="ctr">
              <a:buFont typeface="Wingdings" panose="05000000000000000000" pitchFamily="2" charset="2"/>
              <a:buChar char="ü"/>
            </a:pPr>
            <a:endParaRPr lang="el-GR" sz="1300" i="1" dirty="0">
              <a:latin typeface="Arial Narrow" panose="020B0606020202030204" pitchFamily="34" charset="0"/>
            </a:endParaRPr>
          </a:p>
          <a:p>
            <a:pPr marL="285750" lvl="0" indent="-285750" algn="ctr">
              <a:buFont typeface="Wingdings" panose="05000000000000000000" pitchFamily="2" charset="2"/>
              <a:buChar char="ü"/>
            </a:pPr>
            <a:r>
              <a:rPr lang="el-GR" sz="1300" i="1" dirty="0">
                <a:latin typeface="Arial Narrow" panose="020B0606020202030204" pitchFamily="34" charset="0"/>
              </a:rPr>
              <a:t> Είναι ψυχικά ευάλωτοι,  καθώς κινούνται μεταξύ ανολοκλήρωτης ταυτότητας  και αποξένωσης</a:t>
            </a:r>
            <a:endParaRPr lang="el-GR" sz="1300" b="1" i="1" u="sng" dirty="0">
              <a:latin typeface="Arial Narrow" panose="020B0606020202030204" pitchFamily="34" charset="0"/>
            </a:endParaRPr>
          </a:p>
          <a:p>
            <a:pPr lvl="0" algn="ctr"/>
            <a:endParaRPr lang="el-GR" sz="1300" i="1" dirty="0">
              <a:latin typeface="Arial Narrow" panose="020B0606020202030204" pitchFamily="34" charset="0"/>
            </a:endParaRPr>
          </a:p>
          <a:p>
            <a:pPr marL="285750" lvl="0" indent="-285750" algn="ctr">
              <a:buFont typeface="Wingdings" panose="05000000000000000000" pitchFamily="2" charset="2"/>
              <a:buChar char="ü"/>
            </a:pPr>
            <a:r>
              <a:rPr lang="el-GR" sz="1300" i="1" dirty="0">
                <a:latin typeface="Arial Narrow" panose="020B0606020202030204" pitchFamily="34" charset="0"/>
              </a:rPr>
              <a:t>Η φοίτηση στο πανεπιστήμιο αποτελεί κρίσιμο και στρεσογόνο συμβάν στη ζωή των μετεφήβων, αλλά και μία καθοριστική εμπειρία για την εξέλιξη της προσωπικότητάς τους </a:t>
            </a:r>
          </a:p>
          <a:p>
            <a:pPr marL="285750" lvl="0" indent="-285750" algn="ctr">
              <a:buFont typeface="Wingdings" panose="05000000000000000000" pitchFamily="2" charset="2"/>
              <a:buChar char="ü"/>
            </a:pPr>
            <a:endParaRPr lang="el-GR" sz="1300" i="1" dirty="0">
              <a:latin typeface="Arial Narrow" panose="020B0606020202030204" pitchFamily="34" charset="0"/>
            </a:endParaRPr>
          </a:p>
          <a:p>
            <a:pPr marL="285750" lvl="0" indent="-285750" algn="ctr">
              <a:buFont typeface="Wingdings" panose="05000000000000000000" pitchFamily="2" charset="2"/>
              <a:buChar char="ü"/>
            </a:pPr>
            <a:r>
              <a:rPr lang="el-GR" sz="1300" i="1" dirty="0">
                <a:latin typeface="Arial Narrow" panose="020B0606020202030204" pitchFamily="34" charset="0"/>
              </a:rPr>
              <a:t>Η υπαρχούσα  κοινωνικοποίησή του, οι τρόποι και μηχανισμοί  αντιμετώπισης και επίλυσης των προβλημάτων και η βοήθεια από το οικογενειακό περιβάλλον και το μικροσύστημα των φίλων, οδηγούν σε </a:t>
            </a:r>
            <a:r>
              <a:rPr lang="el-GR" sz="1300" b="1" u="sng" dirty="0">
                <a:solidFill>
                  <a:schemeClr val="tx1">
                    <a:lumMod val="95000"/>
                    <a:lumOff val="5000"/>
                  </a:schemeClr>
                </a:solidFill>
                <a:latin typeface="Arial Narrow" panose="020B0606020202030204" pitchFamily="34" charset="0"/>
              </a:rPr>
              <a:t>προσαρμογή ή δυσπροσαρμογή </a:t>
            </a:r>
            <a:r>
              <a:rPr lang="el-GR" sz="1300" b="1" u="sng" dirty="0">
                <a:latin typeface="Arial Narrow" panose="020B0606020202030204" pitchFamily="34" charset="0"/>
              </a:rPr>
              <a:t>με θετική επίδραση ή αρνητικές επιπτώσεις</a:t>
            </a:r>
            <a:r>
              <a:rPr lang="en-US" sz="1300" b="1" u="sng" dirty="0">
                <a:latin typeface="Arial Narrow" panose="020B0606020202030204" pitchFamily="34" charset="0"/>
              </a:rPr>
              <a:t> </a:t>
            </a:r>
            <a:r>
              <a:rPr lang="el-GR" sz="1300" b="1" u="sng" dirty="0">
                <a:latin typeface="Arial Narrow" panose="020B0606020202030204" pitchFamily="34" charset="0"/>
              </a:rPr>
              <a:t>στη ψυχική του υγεία</a:t>
            </a:r>
            <a:endParaRPr lang="en-US" sz="1300" b="1" u="sng" dirty="0">
              <a:latin typeface="Arial Narrow" panose="020B0606020202030204" pitchFamily="34" charset="0"/>
            </a:endParaRPr>
          </a:p>
          <a:p>
            <a:pPr lvl="0" algn="ctr"/>
            <a:endParaRPr lang="el-GR" sz="1400" i="1" dirty="0">
              <a:latin typeface="Arial Narrow" panose="020B0606020202030204" pitchFamily="34" charset="0"/>
            </a:endParaRPr>
          </a:p>
          <a:p>
            <a:pPr lvl="0"/>
            <a:endParaRPr lang="el-GR" sz="1400" i="1" dirty="0">
              <a:latin typeface="Arial Narrow" panose="020B0606020202030204" pitchFamily="34" charset="0"/>
            </a:endParaRPr>
          </a:p>
          <a:p>
            <a:pPr lvl="0"/>
            <a:endParaRPr lang="en-US" sz="1400" dirty="0">
              <a:latin typeface="Arial Narrow" panose="020B0606020202030204" pitchFamily="34" charset="0"/>
            </a:endParaRPr>
          </a:p>
          <a:p>
            <a:pPr lvl="0"/>
            <a:endParaRPr lang="en-US" sz="1400" dirty="0">
              <a:latin typeface="Arial Narrow" panose="020B0606020202030204" pitchFamily="34" charset="0"/>
            </a:endParaRPr>
          </a:p>
          <a:p>
            <a:pPr lvl="0"/>
            <a:r>
              <a:rPr lang="el-GR" sz="1400" i="1" dirty="0">
                <a:latin typeface="Arial Narrow" panose="020B0606020202030204" pitchFamily="34" charset="0"/>
              </a:rPr>
              <a:t> </a:t>
            </a:r>
            <a:endParaRPr lang="en-US" sz="1400" dirty="0">
              <a:latin typeface="Arial Narrow" panose="020B0606020202030204" pitchFamily="34" charset="0"/>
            </a:endParaRPr>
          </a:p>
        </p:txBody>
      </p:sp>
      <p:sp>
        <p:nvSpPr>
          <p:cNvPr id="4" name="AutoShape 2" descr="O grupo de jovens estuda juntos na universidade. Estudantes ao ar livre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O grupo de jovens estuda juntos na universidade. Estudantes ao ar livre ."/>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https://st3.depositphotos.com/9880800/16377/i/600/depositphotos_163771218-stock-photo-multiethnic-students-studying-together.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8" descr="C:\Users\VAIO USER\Desktop\estudiantes-eligen-carrera-universidad-por-vocacion-kv1-U210760900207wH-1200x840@El Correo.webp"/>
          <p:cNvSpPr>
            <a:spLocks noChangeAspect="1" noChangeArrowheads="1"/>
          </p:cNvSpPr>
          <p:nvPr/>
        </p:nvSpPr>
        <p:spPr bwMode="auto">
          <a:xfrm>
            <a:off x="299861" y="32631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3" name="Picture 9" descr="C:\Users\VAIO USER\Desktop\¿Que-se-puede-hacer-una-licenciatura-en-comunicacion-y-medios-digita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45770"/>
            <a:ext cx="3581400" cy="1569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3926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89EB2D-6CC8-4FFB-A4E3-D5C44790BB9E}"/>
              </a:ext>
            </a:extLst>
          </p:cNvPr>
          <p:cNvSpPr>
            <a:spLocks noGrp="1"/>
          </p:cNvSpPr>
          <p:nvPr>
            <p:ph type="title"/>
          </p:nvPr>
        </p:nvSpPr>
        <p:spPr>
          <a:xfrm>
            <a:off x="0" y="0"/>
            <a:ext cx="9220200" cy="1143000"/>
          </a:xfrm>
        </p:spPr>
        <p:txBody>
          <a:bodyPr>
            <a:normAutofit/>
          </a:bodyPr>
          <a:lstStyle/>
          <a:p>
            <a:pPr algn="ctr"/>
            <a:r>
              <a:rPr lang="el-GR" sz="18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ΕΠΙΔΗΜΙΟΛΟΓΙΚΕΣ ΜΕΛΕΤΕΣ ΤΩΝ ΔΙΑΤΑΡΑΧΩΝ ΨΥΧΙΚΗΣ ΥΓΕΙΑΣ ΠΑΙΔΙΩΝ ΚΑΙ ΕΦΗΒΩΝ</a:t>
            </a:r>
            <a:r>
              <a:rPr lang="en-US" sz="18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 </a:t>
            </a:r>
            <a:r>
              <a:rPr lang="el-GR" sz="1800" cap="none" dirty="0">
                <a:ln w="10541" cmpd="sng">
                  <a:solidFill>
                    <a:srgbClr val="7D7D7D">
                      <a:tint val="100000"/>
                      <a:shade val="100000"/>
                      <a:satMod val="110000"/>
                    </a:srgbClr>
                  </a:solidFill>
                  <a:prstDash val="solid"/>
                </a:ln>
                <a:solidFill>
                  <a:schemeClr val="tx1"/>
                </a:solidFill>
                <a:latin typeface="Arial Narrow" panose="020B0606020202030204" pitchFamily="34" charset="0"/>
              </a:rPr>
              <a:t>ΚΑΙ ΦΟΙΤΗΤΩΝ  ΠΟΥ ΠΡΑΓΜΑΤΟΠΟΙΗΘΗΚΑΝ </a:t>
            </a:r>
            <a:r>
              <a:rPr lang="el-GR" sz="1800" dirty="0">
                <a:solidFill>
                  <a:schemeClr val="tx1"/>
                </a:solidFill>
                <a:latin typeface="Arial Narrow" panose="020B0606020202030204" pitchFamily="34" charset="0"/>
              </a:rPr>
              <a:t>ΑΠΟ ΤΟ ΤΜΗΜΑ ΝΟΣΗΛΕΥΤΙΚΗΣ ΤΟΥ ΤΕΠΑΚ </a:t>
            </a:r>
          </a:p>
        </p:txBody>
      </p:sp>
      <p:sp>
        <p:nvSpPr>
          <p:cNvPr id="3" name="Content Placeholder 2">
            <a:extLst>
              <a:ext uri="{FF2B5EF4-FFF2-40B4-BE49-F238E27FC236}">
                <a16:creationId xmlns="" xmlns:a16="http://schemas.microsoft.com/office/drawing/2014/main" id="{AD7CECEF-7C07-4092-BFE6-37F450AAF40D}"/>
              </a:ext>
            </a:extLst>
          </p:cNvPr>
          <p:cNvSpPr>
            <a:spLocks noGrp="1"/>
          </p:cNvSpPr>
          <p:nvPr>
            <p:ph idx="1"/>
          </p:nvPr>
        </p:nvSpPr>
        <p:spPr>
          <a:xfrm>
            <a:off x="0" y="1143001"/>
            <a:ext cx="9143999" cy="5562600"/>
          </a:xfrm>
        </p:spPr>
        <p:txBody>
          <a:bodyPr>
            <a:normAutofit/>
          </a:bodyPr>
          <a:lstStyle/>
          <a:p>
            <a:pPr marL="0" indent="0" algn="ctr">
              <a:buNone/>
            </a:pPr>
            <a:r>
              <a:rPr lang="el-GR" sz="1600" dirty="0">
                <a:latin typeface="Arial Narrow" panose="020B0606020202030204" pitchFamily="34" charset="0"/>
              </a:rPr>
              <a:t>ΣΕ ΦΟΙΤΗΤΕΣ</a:t>
            </a:r>
          </a:p>
        </p:txBody>
      </p:sp>
      <p:pic>
        <p:nvPicPr>
          <p:cNvPr id="7" name="Picture 6">
            <a:extLst>
              <a:ext uri="{FF2B5EF4-FFF2-40B4-BE49-F238E27FC236}">
                <a16:creationId xmlns="" xmlns:a16="http://schemas.microsoft.com/office/drawing/2014/main" id="{96A83551-C5C0-79B1-5669-8CD4D1B72C0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82" y="1524000"/>
            <a:ext cx="4539955" cy="1524000"/>
          </a:xfrm>
          <a:prstGeom prst="rect">
            <a:avLst/>
          </a:prstGeom>
        </p:spPr>
      </p:pic>
      <p:pic>
        <p:nvPicPr>
          <p:cNvPr id="9" name="Picture 8">
            <a:extLst>
              <a:ext uri="{FF2B5EF4-FFF2-40B4-BE49-F238E27FC236}">
                <a16:creationId xmlns="" xmlns:a16="http://schemas.microsoft.com/office/drawing/2014/main" id="{5B7C92A4-5287-6B90-5A8E-82409F1523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5365" y="4947053"/>
            <a:ext cx="4516838" cy="1752600"/>
          </a:xfrm>
          <a:prstGeom prst="rect">
            <a:avLst/>
          </a:prstGeom>
        </p:spPr>
      </p:pic>
      <p:pic>
        <p:nvPicPr>
          <p:cNvPr id="13" name="Picture 12">
            <a:extLst>
              <a:ext uri="{FF2B5EF4-FFF2-40B4-BE49-F238E27FC236}">
                <a16:creationId xmlns="" xmlns:a16="http://schemas.microsoft.com/office/drawing/2014/main" id="{49464695-945D-7C70-EE5D-C8666FC3DA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090166"/>
            <a:ext cx="4593038" cy="1822853"/>
          </a:xfrm>
          <a:prstGeom prst="rect">
            <a:avLst/>
          </a:prstGeom>
        </p:spPr>
      </p:pic>
      <p:pic>
        <p:nvPicPr>
          <p:cNvPr id="8" name="Picture 7">
            <a:extLst>
              <a:ext uri="{FF2B5EF4-FFF2-40B4-BE49-F238E27FC236}">
                <a16:creationId xmlns="" xmlns:a16="http://schemas.microsoft.com/office/drawing/2014/main" id="{7A97977E-90B0-A8E6-FEF2-62821F84479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3989" y="3195875"/>
            <a:ext cx="4438635" cy="1611433"/>
          </a:xfrm>
          <a:prstGeom prst="rect">
            <a:avLst/>
          </a:prstGeom>
        </p:spPr>
      </p:pic>
      <p:pic>
        <p:nvPicPr>
          <p:cNvPr id="10" name="Picture 9">
            <a:extLst>
              <a:ext uri="{FF2B5EF4-FFF2-40B4-BE49-F238E27FC236}">
                <a16:creationId xmlns="" xmlns:a16="http://schemas.microsoft.com/office/drawing/2014/main" id="{26AF659B-5718-C713-E7CC-51F22853E66E}"/>
              </a:ext>
            </a:extLst>
          </p:cNvPr>
          <p:cNvPicPr>
            <a:picLocks noChangeAspect="1"/>
          </p:cNvPicPr>
          <p:nvPr/>
        </p:nvPicPr>
        <p:blipFill>
          <a:blip r:embed="rId6"/>
          <a:stretch>
            <a:fillRect/>
          </a:stretch>
        </p:blipFill>
        <p:spPr>
          <a:xfrm>
            <a:off x="4730465" y="1522207"/>
            <a:ext cx="4413535" cy="1579138"/>
          </a:xfrm>
          <a:prstGeom prst="rect">
            <a:avLst/>
          </a:prstGeom>
        </p:spPr>
      </p:pic>
      <p:pic>
        <p:nvPicPr>
          <p:cNvPr id="11" name="Picture 10">
            <a:extLst>
              <a:ext uri="{FF2B5EF4-FFF2-40B4-BE49-F238E27FC236}">
                <a16:creationId xmlns="" xmlns:a16="http://schemas.microsoft.com/office/drawing/2014/main" id="{37B29F85-1088-C6EF-525D-194F177B785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581" y="5061380"/>
            <a:ext cx="4648200" cy="1752600"/>
          </a:xfrm>
          <a:prstGeom prst="rect">
            <a:avLst/>
          </a:prstGeom>
        </p:spPr>
      </p:pic>
    </p:spTree>
    <p:extLst>
      <p:ext uri="{BB962C8B-B14F-4D97-AF65-F5344CB8AC3E}">
        <p14:creationId xmlns:p14="http://schemas.microsoft.com/office/powerpoint/2010/main" val="16314232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37BE65-7768-43CB-A9FE-1224A07D9B15}"/>
              </a:ext>
            </a:extLst>
          </p:cNvPr>
          <p:cNvSpPr>
            <a:spLocks noGrp="1"/>
          </p:cNvSpPr>
          <p:nvPr>
            <p:ph type="title"/>
          </p:nvPr>
        </p:nvSpPr>
        <p:spPr>
          <a:xfrm>
            <a:off x="1" y="0"/>
            <a:ext cx="9143999" cy="1143000"/>
          </a:xfrm>
        </p:spPr>
        <p:txBody>
          <a:bodyPr>
            <a:normAutofit/>
          </a:bodyPr>
          <a:lstStyle/>
          <a:p>
            <a:pPr algn="ctr"/>
            <a:r>
              <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ΕΥΧΗ ΟΛΩΝ </a:t>
            </a:r>
            <a:r>
              <a:rPr lang="en-US"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 MA</a:t>
            </a:r>
            <a:r>
              <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Σ</a:t>
            </a:r>
            <a:r>
              <a:rPr lang="en-US"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a:t>
            </a:r>
            <a:r>
              <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 </a:t>
            </a:r>
            <a:br>
              <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br>
            <a:r>
              <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     </a:t>
            </a:r>
            <a:r>
              <a:rPr lang="en-US"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H</a:t>
            </a:r>
            <a:r>
              <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 ΨΥΧΙΚΗ ΥΓΕΙΑ ΟΛΩΝ ΠΑΙΔΙΩΝ</a:t>
            </a:r>
            <a:r>
              <a:rPr lang="en-US"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 </a:t>
            </a:r>
            <a:r>
              <a:rPr lang="el-GR" sz="2000" b="1"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Arial Narrow" panose="020B0606020202030204" pitchFamily="34" charset="0"/>
                <a:cs typeface="Arial" pitchFamily="34" charset="0"/>
              </a:rPr>
              <a:t>ΕΦΗΒΩΝ ΚΑΙ ΦΟΙΤΗΤΩΝ</a:t>
            </a:r>
            <a:endParaRPr lang="el-GR" sz="2000" dirty="0">
              <a:latin typeface="Arial Narrow" panose="020B0606020202030204" pitchFamily="34" charset="0"/>
            </a:endParaRPr>
          </a:p>
        </p:txBody>
      </p:sp>
      <p:pic>
        <p:nvPicPr>
          <p:cNvPr id="3" name="Picture 2">
            <a:extLst>
              <a:ext uri="{FF2B5EF4-FFF2-40B4-BE49-F238E27FC236}">
                <a16:creationId xmlns:a16="http://schemas.microsoft.com/office/drawing/2014/main" xmlns="" id="{3A210B2C-17B6-487D-8258-8CC4C9BCA2FB}"/>
              </a:ext>
            </a:extLst>
          </p:cNvPr>
          <p:cNvPicPr>
            <a:picLocks noChangeAspect="1"/>
          </p:cNvPicPr>
          <p:nvPr/>
        </p:nvPicPr>
        <p:blipFill>
          <a:blip r:embed="rId2"/>
          <a:stretch>
            <a:fillRect/>
          </a:stretch>
        </p:blipFill>
        <p:spPr>
          <a:xfrm>
            <a:off x="0" y="1001484"/>
            <a:ext cx="3429001" cy="5856516"/>
          </a:xfrm>
          <a:prstGeom prst="rect">
            <a:avLst/>
          </a:prstGeom>
        </p:spPr>
      </p:pic>
      <p:pic>
        <p:nvPicPr>
          <p:cNvPr id="1026" name="Picture 2" descr="https://st2.depositphotos.com/1003697/5593/i/950/depositphotos_55931333-stock-photo-happy-teens-group-in-schoo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1" y="1012370"/>
            <a:ext cx="2971800" cy="584562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untitled.png"/>
          <p:cNvPicPr>
            <a:picLocks noChangeAspect="1" noChangeArrowheads="1"/>
          </p:cNvPicPr>
          <p:nvPr/>
        </p:nvPicPr>
        <p:blipFill>
          <a:blip r:embed="rId4" cstate="print"/>
          <a:srcRect/>
          <a:stretch>
            <a:fillRect/>
          </a:stretch>
        </p:blipFill>
        <p:spPr bwMode="auto">
          <a:xfrm>
            <a:off x="6248400" y="1001485"/>
            <a:ext cx="2895600" cy="5856515"/>
          </a:xfrm>
          <a:prstGeom prst="rect">
            <a:avLst/>
          </a:prstGeom>
          <a:noFill/>
          <a:ln w="9525">
            <a:noFill/>
            <a:miter lim="800000"/>
            <a:headEnd/>
            <a:tailEnd/>
          </a:ln>
        </p:spPr>
      </p:pic>
    </p:spTree>
    <p:extLst>
      <p:ext uri="{BB962C8B-B14F-4D97-AF65-F5344CB8AC3E}">
        <p14:creationId xmlns:p14="http://schemas.microsoft.com/office/powerpoint/2010/main" val="36321300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535" y="0"/>
            <a:ext cx="9162535" cy="1066800"/>
          </a:xfrm>
        </p:spPr>
        <p:txBody>
          <a:bodyPr>
            <a:normAutofit fontScale="90000"/>
          </a:bodyPr>
          <a:lstStyle/>
          <a:p>
            <a:pPr algn="ctr"/>
            <a:r>
              <a:rPr lang="el-GR" sz="2000" dirty="0">
                <a:latin typeface="Arial Narrow" panose="020B0606020202030204" pitchFamily="34" charset="0"/>
              </a:rPr>
              <a:t/>
            </a:r>
            <a:br>
              <a:rPr lang="el-GR" sz="2000" dirty="0">
                <a:latin typeface="Arial Narrow" panose="020B0606020202030204" pitchFamily="34" charset="0"/>
              </a:rPr>
            </a:br>
            <a:r>
              <a:rPr lang="el-GR" sz="2200" dirty="0">
                <a:solidFill>
                  <a:schemeClr val="tx1"/>
                </a:solidFill>
                <a:latin typeface="Arial Narrow" panose="020B0606020202030204" pitchFamily="34" charset="0"/>
              </a:rPr>
              <a:t>Κυριοι παραγοντεσ κινδυνου για αναπτυξη  ψυχοπαθολογιασ  στα  παιδια εφηβουσ και φοιτητεσ</a:t>
            </a:r>
            <a:r>
              <a:rPr lang="el-GR" sz="2400" dirty="0"/>
              <a:t/>
            </a:r>
            <a:br>
              <a:rPr lang="el-GR" sz="2400" dirty="0"/>
            </a:br>
            <a:endParaRPr lang="en-US" sz="1600" dirty="0"/>
          </a:p>
        </p:txBody>
      </p:sp>
      <p:sp>
        <p:nvSpPr>
          <p:cNvPr id="5" name="Content Placeholder 4"/>
          <p:cNvSpPr>
            <a:spLocks noGrp="1"/>
          </p:cNvSpPr>
          <p:nvPr>
            <p:ph idx="1"/>
          </p:nvPr>
        </p:nvSpPr>
        <p:spPr>
          <a:xfrm>
            <a:off x="5486399" y="6259286"/>
            <a:ext cx="3657601" cy="598714"/>
          </a:xfrm>
          <a:ln w="12700">
            <a:solidFill>
              <a:schemeClr val="tx1"/>
            </a:solidFill>
          </a:ln>
        </p:spPr>
        <p:txBody>
          <a:bodyPr>
            <a:normAutofit fontScale="25000" lnSpcReduction="20000"/>
          </a:bodyPr>
          <a:lstStyle/>
          <a:p>
            <a:pPr marL="0" indent="0" algn="ctr">
              <a:buNone/>
            </a:pPr>
            <a:r>
              <a:rPr lang="en-US" sz="5600" dirty="0">
                <a:latin typeface="Arial Narrow" panose="020B0606020202030204" pitchFamily="34" charset="0"/>
              </a:rPr>
              <a:t>(Child and Adolescent Mental Health in Europe: Infrastructures, Policy and </a:t>
            </a:r>
            <a:r>
              <a:rPr lang="en-US" sz="5600" dirty="0" err="1">
                <a:latin typeface="Arial Narrow" panose="020B0606020202030204" pitchFamily="34" charset="0"/>
              </a:rPr>
              <a:t>Programmes</a:t>
            </a:r>
            <a:r>
              <a:rPr lang="en-US" sz="5600" dirty="0">
                <a:latin typeface="Arial Narrow" panose="020B0606020202030204" pitchFamily="34" charset="0"/>
              </a:rPr>
              <a:t> ,CAMHEE project at: www.camhee.eu)</a:t>
            </a:r>
            <a:endParaRPr lang="el-GR" sz="5600" dirty="0">
              <a:latin typeface="Arial Narrow" panose="020B0606020202030204" pitchFamily="34" charset="0"/>
            </a:endParaRPr>
          </a:p>
          <a:p>
            <a:endParaRPr lang="el-GR" sz="4300" dirty="0">
              <a:solidFill>
                <a:srgbClr val="FF0000"/>
              </a:solidFill>
              <a:latin typeface="Arial Narrow" panose="020B0606020202030204" pitchFamily="34" charset="0"/>
            </a:endParaRPr>
          </a:p>
          <a:p>
            <a:endParaRPr lang="el-GR" sz="4300" dirty="0">
              <a:latin typeface="Arial Narrow" panose="020B0606020202030204" pitchFamily="34" charset="0"/>
            </a:endParaRPr>
          </a:p>
          <a:p>
            <a:endParaRPr lang="el-GR" sz="4300" dirty="0">
              <a:latin typeface="Arial Narrow" panose="020B0606020202030204" pitchFamily="34" charset="0"/>
            </a:endParaRPr>
          </a:p>
          <a:p>
            <a:endParaRPr lang="en-US" sz="4300" dirty="0">
              <a:latin typeface="Arial Narrow" panose="020B0606020202030204" pitchFamily="34" charset="0"/>
            </a:endParaRPr>
          </a:p>
        </p:txBody>
      </p:sp>
      <p:sp>
        <p:nvSpPr>
          <p:cNvPr id="2" name="Flowchart: Punched Tape 1"/>
          <p:cNvSpPr/>
          <p:nvPr/>
        </p:nvSpPr>
        <p:spPr>
          <a:xfrm>
            <a:off x="108857" y="1066800"/>
            <a:ext cx="4223658" cy="2209800"/>
          </a:xfrm>
          <a:prstGeom prst="flowChartPunchedTap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l-GR" sz="1600" b="1" dirty="0">
              <a:solidFill>
                <a:schemeClr val="tx1"/>
              </a:solidFill>
              <a:latin typeface="Arial Narrow" panose="020B0606020202030204" pitchFamily="34" charset="0"/>
            </a:endParaRPr>
          </a:p>
          <a:p>
            <a:pPr algn="ctr"/>
            <a:r>
              <a:rPr lang="el-GR" sz="1600" b="1" dirty="0">
                <a:solidFill>
                  <a:schemeClr val="tx1"/>
                </a:solidFill>
                <a:latin typeface="Arial Narrow" panose="020B0606020202030204" pitchFamily="34" charset="0"/>
              </a:rPr>
              <a:t>Νευροβιολογικά, γενετικά και ατομικά χαρακτηριστικά:</a:t>
            </a:r>
          </a:p>
          <a:p>
            <a:pPr marL="285750" indent="-285750" algn="ctr">
              <a:buFont typeface="Wingdings" panose="05000000000000000000" pitchFamily="2" charset="2"/>
              <a:buChar char="ü"/>
            </a:pPr>
            <a:r>
              <a:rPr lang="el-GR" sz="1600" dirty="0">
                <a:solidFill>
                  <a:schemeClr val="tx1"/>
                </a:solidFill>
                <a:latin typeface="Arial Narrow" panose="020B0606020202030204" pitchFamily="34" charset="0"/>
              </a:rPr>
              <a:t>προβλήματα νευροχημικών αλλαγών</a:t>
            </a:r>
          </a:p>
          <a:p>
            <a:pPr marL="285750" indent="-285750" algn="ctr">
              <a:buFont typeface="Wingdings" panose="05000000000000000000" pitchFamily="2" charset="2"/>
              <a:buChar char="ü"/>
            </a:pPr>
            <a:r>
              <a:rPr lang="el-GR" sz="1600" dirty="0">
                <a:solidFill>
                  <a:schemeClr val="tx1"/>
                </a:solidFill>
                <a:latin typeface="Arial Narrow" panose="020B0606020202030204" pitchFamily="34" charset="0"/>
              </a:rPr>
              <a:t>κληρονομικότητα    </a:t>
            </a:r>
          </a:p>
          <a:p>
            <a:pPr marL="285750" indent="-285750" algn="ctr">
              <a:buFont typeface="Wingdings" panose="05000000000000000000" pitchFamily="2" charset="2"/>
              <a:buChar char="ü"/>
            </a:pPr>
            <a:r>
              <a:rPr lang="el-GR" sz="1600" dirty="0">
                <a:solidFill>
                  <a:schemeClr val="accent3">
                    <a:lumMod val="50000"/>
                  </a:schemeClr>
                </a:solidFill>
                <a:latin typeface="Arial Narrow" panose="020B0606020202030204" pitchFamily="34" charset="0"/>
              </a:rPr>
              <a:t>Φύλο (κορίτσια),</a:t>
            </a:r>
          </a:p>
          <a:p>
            <a:pPr marL="285750" indent="-285750" algn="ctr">
              <a:buFont typeface="Wingdings" panose="05000000000000000000" pitchFamily="2" charset="2"/>
              <a:buChar char="ü"/>
            </a:pPr>
            <a:r>
              <a:rPr lang="el-GR" sz="1600" dirty="0">
                <a:solidFill>
                  <a:schemeClr val="accent3">
                    <a:lumMod val="50000"/>
                  </a:schemeClr>
                </a:solidFill>
                <a:latin typeface="Arial Narrow" panose="020B0606020202030204" pitchFamily="34" charset="0"/>
              </a:rPr>
              <a:t>Ηλικία (παιδιά &lt;εφηβεία /φοιτητές) </a:t>
            </a:r>
          </a:p>
          <a:p>
            <a:r>
              <a:rPr lang="el-GR" sz="1600" dirty="0">
                <a:solidFill>
                  <a:schemeClr val="accent3">
                    <a:lumMod val="50000"/>
                  </a:schemeClr>
                </a:solidFill>
                <a:latin typeface="Arial Narrow" panose="020B0606020202030204" pitchFamily="34" charset="0"/>
              </a:rPr>
              <a:t>     </a:t>
            </a:r>
          </a:p>
        </p:txBody>
      </p:sp>
      <p:sp>
        <p:nvSpPr>
          <p:cNvPr id="9" name="Horizontal Scroll 8"/>
          <p:cNvSpPr/>
          <p:nvPr/>
        </p:nvSpPr>
        <p:spPr>
          <a:xfrm>
            <a:off x="108857" y="2819400"/>
            <a:ext cx="4463143" cy="4419600"/>
          </a:xfrm>
          <a:prstGeom prst="horizontalScroll">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l-GR" sz="1600" b="1" dirty="0">
                <a:solidFill>
                  <a:schemeClr val="tx1"/>
                </a:solidFill>
                <a:latin typeface="Arial Narrow" panose="020B0606020202030204" pitchFamily="34" charset="0"/>
              </a:rPr>
              <a:t>Κοινωνικά Χαρακτηριστικά</a:t>
            </a: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φτώχεια</a:t>
            </a:r>
            <a:r>
              <a:rPr lang="en-US" sz="1600" dirty="0">
                <a:solidFill>
                  <a:schemeClr val="accent2">
                    <a:lumMod val="50000"/>
                  </a:schemeClr>
                </a:solidFill>
                <a:latin typeface="Arial Narrow" panose="020B0606020202030204" pitchFamily="34" charset="0"/>
              </a:rPr>
              <a:t> </a:t>
            </a:r>
            <a:r>
              <a:rPr lang="el-GR" sz="1600" dirty="0">
                <a:solidFill>
                  <a:schemeClr val="accent2">
                    <a:lumMod val="50000"/>
                  </a:schemeClr>
                </a:solidFill>
                <a:latin typeface="Arial Narrow" panose="020B0606020202030204" pitchFamily="34" charset="0"/>
              </a:rPr>
              <a:t> ή σοβαρά κοινωνικοοικονομικά προβλήματα </a:t>
            </a: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εγκατέλειψαν το σχολείο (παιδιά και έφηβοι)</a:t>
            </a: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υπέστησαν  ή συνεχίζουν να  υπόκεινται  σε   </a:t>
            </a:r>
            <a:r>
              <a:rPr lang="en-US" sz="1600" dirty="0">
                <a:solidFill>
                  <a:schemeClr val="accent2">
                    <a:lumMod val="50000"/>
                  </a:schemeClr>
                </a:solidFill>
                <a:latin typeface="Arial Narrow" panose="020B0606020202030204" pitchFamily="34" charset="0"/>
              </a:rPr>
              <a:t>bullying</a:t>
            </a:r>
            <a:endParaRPr lang="el-GR" sz="1600" dirty="0">
              <a:solidFill>
                <a:schemeClr val="accent2">
                  <a:lumMod val="50000"/>
                </a:schemeClr>
              </a:solidFill>
              <a:latin typeface="Arial Narrow" panose="020B0606020202030204" pitchFamily="34" charset="0"/>
            </a:endParaRP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διαμένουν σε ορφανοτροφεία</a:t>
            </a: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υποφέρουν από το στίγμα των διακρίσεων (εθνικότητα</a:t>
            </a:r>
            <a:r>
              <a:rPr lang="en-US" sz="1600" dirty="0">
                <a:solidFill>
                  <a:schemeClr val="accent2">
                    <a:lumMod val="50000"/>
                  </a:schemeClr>
                </a:solidFill>
                <a:latin typeface="Arial Narrow" panose="020B0606020202030204" pitchFamily="34" charset="0"/>
              </a:rPr>
              <a:t> </a:t>
            </a:r>
            <a:r>
              <a:rPr lang="el-GR" sz="1600" dirty="0">
                <a:solidFill>
                  <a:schemeClr val="accent2">
                    <a:lumMod val="50000"/>
                  </a:schemeClr>
                </a:solidFill>
                <a:latin typeface="Arial Narrow" panose="020B0606020202030204" pitchFamily="34" charset="0"/>
              </a:rPr>
              <a:t>ή σεξουαλικό</a:t>
            </a:r>
            <a:r>
              <a:rPr lang="en-US" sz="1600" dirty="0">
                <a:solidFill>
                  <a:schemeClr val="accent2">
                    <a:lumMod val="50000"/>
                  </a:schemeClr>
                </a:solidFill>
                <a:latin typeface="Arial Narrow" panose="020B0606020202030204" pitchFamily="34" charset="0"/>
              </a:rPr>
              <a:t> </a:t>
            </a:r>
            <a:r>
              <a:rPr lang="el-GR" sz="1600" dirty="0">
                <a:solidFill>
                  <a:schemeClr val="accent2">
                    <a:lumMod val="50000"/>
                  </a:schemeClr>
                </a:solidFill>
                <a:latin typeface="Arial Narrow" panose="020B0606020202030204" pitchFamily="34" charset="0"/>
              </a:rPr>
              <a:t>προσανατολισμό)</a:t>
            </a: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κάνουν χρήση  </a:t>
            </a:r>
            <a:r>
              <a:rPr lang="el-GR" sz="1600" dirty="0" err="1">
                <a:solidFill>
                  <a:schemeClr val="accent2">
                    <a:lumMod val="50000"/>
                  </a:schemeClr>
                </a:solidFill>
                <a:latin typeface="Arial Narrow" panose="020B0606020202030204" pitchFamily="34" charset="0"/>
              </a:rPr>
              <a:t>εξαρτησιογόνων</a:t>
            </a:r>
            <a:r>
              <a:rPr lang="el-GR" sz="1600" dirty="0">
                <a:solidFill>
                  <a:schemeClr val="accent2">
                    <a:lumMod val="50000"/>
                  </a:schemeClr>
                </a:solidFill>
                <a:latin typeface="Arial Narrow" panose="020B0606020202030204" pitchFamily="34" charset="0"/>
              </a:rPr>
              <a:t> ουσιών και οινοπνεύματος</a:t>
            </a:r>
          </a:p>
          <a:p>
            <a:pPr marL="285750" indent="-285750" algn="ctr">
              <a:buFont typeface="Wingdings" panose="05000000000000000000" pitchFamily="2" charset="2"/>
              <a:buChar char="ü"/>
            </a:pPr>
            <a:r>
              <a:rPr lang="el-GR" sz="1600" dirty="0">
                <a:solidFill>
                  <a:schemeClr val="accent2">
                    <a:lumMod val="50000"/>
                  </a:schemeClr>
                </a:solidFill>
                <a:latin typeface="Arial Narrow" panose="020B0606020202030204" pitchFamily="34" charset="0"/>
              </a:rPr>
              <a:t>με αναπηρίες  ή  και χρόνια ασθένεια</a:t>
            </a:r>
          </a:p>
        </p:txBody>
      </p:sp>
      <p:sp>
        <p:nvSpPr>
          <p:cNvPr id="10" name="Horizontal Scroll 9"/>
          <p:cNvSpPr/>
          <p:nvPr/>
        </p:nvSpPr>
        <p:spPr>
          <a:xfrm>
            <a:off x="4746172" y="653143"/>
            <a:ext cx="4419599" cy="6019800"/>
          </a:xfrm>
          <a:prstGeom prst="horizontalScroll">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l-GR" sz="1600" b="1" dirty="0">
                <a:solidFill>
                  <a:schemeClr val="accent2">
                    <a:lumMod val="50000"/>
                  </a:schemeClr>
                </a:solidFill>
                <a:latin typeface="Arial Narrow" panose="020B0606020202030204" pitchFamily="34" charset="0"/>
              </a:rPr>
              <a:t>Οικογενειακά Χαρακτηριστικά</a:t>
            </a:r>
          </a:p>
          <a:p>
            <a:pPr marL="171450" indent="-171450" algn="ctr">
              <a:buFont typeface="Wingdings" panose="05000000000000000000" pitchFamily="2" charset="2"/>
              <a:buChar char="ü"/>
            </a:pPr>
            <a:r>
              <a:rPr lang="el-GR" sz="1400" i="1" dirty="0">
                <a:solidFill>
                  <a:schemeClr val="accent2">
                    <a:lumMod val="50000"/>
                  </a:schemeClr>
                </a:solidFill>
                <a:latin typeface="Arial Narrow" panose="020B0606020202030204" pitchFamily="34" charset="0"/>
              </a:rPr>
              <a:t>ενδοοικογενειακές συγκρούσεις, </a:t>
            </a:r>
          </a:p>
          <a:p>
            <a:pPr algn="ctr"/>
            <a:r>
              <a:rPr lang="el-GR" sz="1400" i="1" dirty="0">
                <a:solidFill>
                  <a:schemeClr val="accent2">
                    <a:lumMod val="50000"/>
                  </a:schemeClr>
                </a:solidFill>
                <a:latin typeface="Arial Narrow" panose="020B0606020202030204" pitchFamily="34" charset="0"/>
              </a:rPr>
              <a:t>διαζύγιο, απουσία ενός ή και των δύο γονέων</a:t>
            </a:r>
          </a:p>
          <a:p>
            <a:pPr marL="171450" indent="-171450" algn="ctr">
              <a:buFont typeface="Wingdings" panose="05000000000000000000" pitchFamily="2" charset="2"/>
              <a:buChar char="ü"/>
            </a:pPr>
            <a:endParaRPr lang="el-GR" sz="1400" i="1" dirty="0">
              <a:solidFill>
                <a:schemeClr val="accent2">
                  <a:lumMod val="50000"/>
                </a:schemeClr>
              </a:solidFill>
              <a:latin typeface="Arial Narrow" panose="020B0606020202030204" pitchFamily="34" charset="0"/>
            </a:endParaRPr>
          </a:p>
          <a:p>
            <a:pPr marL="171450" indent="-171450" algn="ctr">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σκληρή ανατροφή/κακοποίηση</a:t>
            </a:r>
            <a:r>
              <a:rPr lang="en-US" sz="1400" dirty="0">
                <a:solidFill>
                  <a:schemeClr val="accent2">
                    <a:lumMod val="50000"/>
                  </a:schemeClr>
                </a:solidFill>
                <a:latin typeface="Arial Narrow" panose="020B0606020202030204" pitchFamily="34" charset="0"/>
              </a:rPr>
              <a:t> </a:t>
            </a:r>
            <a:r>
              <a:rPr lang="el-GR" sz="1400" dirty="0">
                <a:solidFill>
                  <a:schemeClr val="accent2">
                    <a:lumMod val="50000"/>
                  </a:schemeClr>
                </a:solidFill>
                <a:latin typeface="Arial Narrow" panose="020B0606020202030204" pitchFamily="34" charset="0"/>
              </a:rPr>
              <a:t>/ βία / σεξουαλική βία/εκφοβισμός</a:t>
            </a:r>
          </a:p>
          <a:p>
            <a:pPr marL="171450" indent="-171450" algn="ctr">
              <a:buFont typeface="Wingdings" panose="05000000000000000000" pitchFamily="2" charset="2"/>
              <a:buChar char="ü"/>
            </a:pPr>
            <a:endParaRPr lang="el-GR" sz="1400" dirty="0">
              <a:solidFill>
                <a:schemeClr val="accent2">
                  <a:lumMod val="50000"/>
                </a:schemeClr>
              </a:solidFill>
              <a:latin typeface="Arial Narrow" panose="020B0606020202030204" pitchFamily="34" charset="0"/>
            </a:endParaRPr>
          </a:p>
          <a:p>
            <a:pPr marL="171450" indent="-171450" algn="ctr">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εγκαταλελειμμένα από γονείς ή υιοθετημένα </a:t>
            </a:r>
          </a:p>
          <a:p>
            <a:pPr marL="171450" indent="-171450" algn="ctr">
              <a:buFont typeface="Wingdings" panose="05000000000000000000" pitchFamily="2" charset="2"/>
              <a:buChar char="ü"/>
            </a:pPr>
            <a:endParaRPr lang="el-GR" sz="1400" dirty="0">
              <a:solidFill>
                <a:schemeClr val="accent2">
                  <a:lumMod val="50000"/>
                </a:schemeClr>
              </a:solidFill>
              <a:latin typeface="Arial Narrow" panose="020B0606020202030204" pitchFamily="34" charset="0"/>
            </a:endParaRPr>
          </a:p>
          <a:p>
            <a:pPr marL="171450" indent="-171450" algn="ctr">
              <a:buFont typeface="Wingdings" panose="05000000000000000000" pitchFamily="2" charset="2"/>
              <a:buChar char="ü"/>
            </a:pPr>
            <a:r>
              <a:rPr lang="el-GR" sz="1400" i="1" dirty="0">
                <a:solidFill>
                  <a:schemeClr val="accent2">
                    <a:lumMod val="50000"/>
                  </a:schemeClr>
                </a:solidFill>
                <a:latin typeface="Arial Narrow" panose="020B0606020202030204" pitchFamily="34" charset="0"/>
              </a:rPr>
              <a:t>σοβαρή σωματική ασθένεια μελών της οικογένειας</a:t>
            </a:r>
          </a:p>
          <a:p>
            <a:pPr marL="171450" indent="-171450" algn="ctr">
              <a:buFont typeface="Wingdings" panose="05000000000000000000" pitchFamily="2" charset="2"/>
              <a:buChar char="ü"/>
            </a:pPr>
            <a:r>
              <a:rPr lang="el-GR" sz="1400" i="1" dirty="0">
                <a:solidFill>
                  <a:schemeClr val="accent2">
                    <a:lumMod val="50000"/>
                  </a:schemeClr>
                </a:solidFill>
                <a:latin typeface="Arial Narrow" panose="020B0606020202030204" pitchFamily="34" charset="0"/>
              </a:rPr>
              <a:t>   </a:t>
            </a:r>
            <a:endParaRPr lang="el-GR" sz="1400" dirty="0">
              <a:solidFill>
                <a:schemeClr val="accent2">
                  <a:lumMod val="50000"/>
                </a:schemeClr>
              </a:solidFill>
              <a:latin typeface="Arial Narrow" panose="020B0606020202030204" pitchFamily="34" charset="0"/>
            </a:endParaRPr>
          </a:p>
          <a:p>
            <a:pPr marL="171450" indent="-171450" algn="ctr">
              <a:buFont typeface="Wingdings" panose="05000000000000000000" pitchFamily="2" charset="2"/>
              <a:buChar char="ü"/>
            </a:pPr>
            <a:r>
              <a:rPr lang="el-GR" sz="1400" i="1" dirty="0">
                <a:solidFill>
                  <a:schemeClr val="accent2">
                    <a:lumMod val="50000"/>
                  </a:schemeClr>
                </a:solidFill>
                <a:latin typeface="Arial Narrow" panose="020B0606020202030204" pitchFamily="34" charset="0"/>
              </a:rPr>
              <a:t>το θετικό ιστορικό  ψυχικών διαταραχών της οικογένειας</a:t>
            </a:r>
          </a:p>
          <a:p>
            <a:pPr marL="171450" indent="-171450" algn="ctr">
              <a:buFont typeface="Wingdings" panose="05000000000000000000" pitchFamily="2" charset="2"/>
              <a:buChar char="ü"/>
            </a:pPr>
            <a:endParaRPr lang="el-GR" sz="1400" i="1" dirty="0">
              <a:solidFill>
                <a:schemeClr val="accent2">
                  <a:lumMod val="50000"/>
                </a:schemeClr>
              </a:solidFill>
              <a:latin typeface="Arial Narrow" panose="020B0606020202030204" pitchFamily="34" charset="0"/>
            </a:endParaRPr>
          </a:p>
          <a:p>
            <a:pPr marL="171450" indent="-171450" algn="ctr">
              <a:buFont typeface="Wingdings" panose="05000000000000000000" pitchFamily="2" charset="2"/>
              <a:buChar char="ü"/>
            </a:pPr>
            <a:r>
              <a:rPr lang="el-GR" sz="1400" i="1" dirty="0">
                <a:solidFill>
                  <a:schemeClr val="accent2">
                    <a:lumMod val="50000"/>
                  </a:schemeClr>
                </a:solidFill>
                <a:latin typeface="Arial Narrow" panose="020B0606020202030204" pitchFamily="34" charset="0"/>
              </a:rPr>
              <a:t>απόπειρα   αυτοκτονίας/αυτοκτονία μέλους της οικογένειας </a:t>
            </a:r>
          </a:p>
          <a:p>
            <a:pPr marL="171450" indent="-171450" algn="ctr">
              <a:buFont typeface="Wingdings" panose="05000000000000000000" pitchFamily="2" charset="2"/>
              <a:buChar char="ü"/>
            </a:pPr>
            <a:endParaRPr lang="el-GR" sz="1400" dirty="0">
              <a:solidFill>
                <a:schemeClr val="accent2">
                  <a:lumMod val="50000"/>
                </a:schemeClr>
              </a:solidFill>
              <a:latin typeface="Arial Narrow" panose="020B0606020202030204" pitchFamily="34" charset="0"/>
            </a:endParaRPr>
          </a:p>
          <a:p>
            <a:pPr marL="171450" indent="-171450" algn="ctr">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εφηβική εγκυμοσύνη ή είναι  γονείς  (έφηβοι/ φοιτητές)</a:t>
            </a:r>
          </a:p>
          <a:p>
            <a:pPr marL="171450" indent="-171450" algn="ctr">
              <a:buFont typeface="Wingdings" panose="05000000000000000000" pitchFamily="2" charset="2"/>
              <a:buChar char="ü"/>
            </a:pPr>
            <a:endParaRPr lang="el-GR" sz="1400" dirty="0">
              <a:solidFill>
                <a:schemeClr val="accent2">
                  <a:lumMod val="50000"/>
                </a:schemeClr>
              </a:solidFill>
              <a:latin typeface="Arial Narrow" panose="020B0606020202030204" pitchFamily="34" charset="0"/>
            </a:endParaRPr>
          </a:p>
          <a:p>
            <a:pPr marL="171450" indent="-171450" algn="ctr">
              <a:buFont typeface="Wingdings" panose="05000000000000000000" pitchFamily="2" charset="2"/>
              <a:buChar char="ü"/>
            </a:pPr>
            <a:r>
              <a:rPr lang="el-GR" sz="1400" dirty="0">
                <a:solidFill>
                  <a:schemeClr val="accent2">
                    <a:lumMod val="50000"/>
                  </a:schemeClr>
                </a:solidFill>
                <a:latin typeface="Arial Narrow" panose="020B0606020202030204" pitchFamily="34" charset="0"/>
              </a:rPr>
              <a:t>οι γονείς τους  κάνουν χρήση </a:t>
            </a:r>
            <a:r>
              <a:rPr lang="el-GR" sz="1400" dirty="0" err="1">
                <a:solidFill>
                  <a:schemeClr val="accent2">
                    <a:lumMod val="50000"/>
                  </a:schemeClr>
                </a:solidFill>
                <a:latin typeface="Arial Narrow" panose="020B0606020202030204" pitchFamily="34" charset="0"/>
              </a:rPr>
              <a:t>εξαρτησιογόνων</a:t>
            </a:r>
            <a:r>
              <a:rPr lang="el-GR" sz="1400" dirty="0">
                <a:solidFill>
                  <a:schemeClr val="accent2">
                    <a:lumMod val="50000"/>
                  </a:schemeClr>
                </a:solidFill>
                <a:latin typeface="Arial Narrow" panose="020B0606020202030204" pitchFamily="34" charset="0"/>
              </a:rPr>
              <a:t> ουσιών </a:t>
            </a:r>
          </a:p>
        </p:txBody>
      </p:sp>
    </p:spTree>
    <p:extLst>
      <p:ext uri="{BB962C8B-B14F-4D97-AF65-F5344CB8AC3E}">
        <p14:creationId xmlns:p14="http://schemas.microsoft.com/office/powerpoint/2010/main" val="15580015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Autofit/>
          </a:bodyPr>
          <a:lstStyle/>
          <a:p>
            <a:pPr algn="ctr"/>
            <a:r>
              <a:rPr lang="el-GR" sz="1800" cap="none" dirty="0">
                <a:ln w="10541" cmpd="sng">
                  <a:solidFill>
                    <a:srgbClr val="7D7D7D">
                      <a:tint val="100000"/>
                      <a:shade val="100000"/>
                      <a:satMod val="110000"/>
                    </a:srgbClr>
                  </a:solidFill>
                  <a:prstDash val="solid"/>
                </a:ln>
                <a:solidFill>
                  <a:srgbClr val="002060"/>
                </a:solidFill>
                <a:effectLst/>
                <a:latin typeface="Arial Narrow" panose="020B0606020202030204" pitchFamily="34" charset="0"/>
                <a:cs typeface="Arial" pitchFamily="34" charset="0"/>
              </a:rPr>
              <a:t>ΚΥΡΙΟΙ ΠΑΡΑΓΟΝΤΕΣ   ΚΙΝΔΥΝΟΥ   ΠΟΥ  ΕΚΘΕΤΟΥΝ   ΤΑ ΠΑΙΔΙΑ   ΕΦΗΒΟΥΣ   ΚΑΙ ΦΟΙΤΗΤΕΣ    ΣΕ</a:t>
            </a:r>
            <a:r>
              <a:rPr lang="en-US" sz="1800" cap="none" dirty="0">
                <a:ln w="10541" cmpd="sng">
                  <a:solidFill>
                    <a:srgbClr val="7D7D7D">
                      <a:tint val="100000"/>
                      <a:shade val="100000"/>
                      <a:satMod val="110000"/>
                    </a:srgbClr>
                  </a:solidFill>
                  <a:prstDash val="solid"/>
                </a:ln>
                <a:solidFill>
                  <a:srgbClr val="002060"/>
                </a:solidFill>
                <a:effectLst/>
                <a:latin typeface="Arial Narrow" panose="020B0606020202030204" pitchFamily="34" charset="0"/>
                <a:cs typeface="Arial" pitchFamily="34" charset="0"/>
              </a:rPr>
              <a:t> </a:t>
            </a:r>
            <a:r>
              <a:rPr lang="el-GR" sz="1800" cap="none" dirty="0">
                <a:ln w="10541" cmpd="sng">
                  <a:solidFill>
                    <a:srgbClr val="7D7D7D">
                      <a:tint val="100000"/>
                      <a:shade val="100000"/>
                      <a:satMod val="110000"/>
                    </a:srgbClr>
                  </a:solidFill>
                  <a:prstDash val="solid"/>
                </a:ln>
                <a:solidFill>
                  <a:srgbClr val="002060"/>
                </a:solidFill>
                <a:effectLst/>
                <a:latin typeface="Arial Narrow" panose="020B0606020202030204" pitchFamily="34" charset="0"/>
                <a:cs typeface="Arial" pitchFamily="34" charset="0"/>
              </a:rPr>
              <a:t> ΨΥΧΟΛΟΓΙΚΟ  ΚΙΝΔΥΝΟ  ΓΙΑ  ΑΝΑΠΤΥΞΗ    ΨΥΧΟΠΑΘΟΛΟΓΙΑΣ </a:t>
            </a:r>
            <a:endParaRPr lang="en-US" sz="1800" cap="none" dirty="0">
              <a:ln w="10541" cmpd="sng">
                <a:solidFill>
                  <a:srgbClr val="7D7D7D">
                    <a:tint val="100000"/>
                    <a:shade val="100000"/>
                    <a:satMod val="110000"/>
                  </a:srgbClr>
                </a:solidFill>
                <a:prstDash val="solid"/>
              </a:ln>
              <a:solidFill>
                <a:srgbClr val="002060"/>
              </a:solidFill>
              <a:effectLst/>
              <a:latin typeface="Arial Narrow" panose="020B0606020202030204" pitchFamily="34" charset="0"/>
            </a:endParaRPr>
          </a:p>
        </p:txBody>
      </p:sp>
      <p:graphicFrame>
        <p:nvGraphicFramePr>
          <p:cNvPr id="4" name="Diagram 3"/>
          <p:cNvGraphicFramePr/>
          <p:nvPr>
            <p:extLst>
              <p:ext uri="{D42A27DB-BD31-4B8C-83A1-F6EECF244321}">
                <p14:modId xmlns:p14="http://schemas.microsoft.com/office/powerpoint/2010/main" val="279998332"/>
              </p:ext>
            </p:extLst>
          </p:nvPr>
        </p:nvGraphicFramePr>
        <p:xfrm>
          <a:off x="0" y="914400"/>
          <a:ext cx="91440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Left Arrow 5"/>
          <p:cNvSpPr/>
          <p:nvPr/>
        </p:nvSpPr>
        <p:spPr>
          <a:xfrm>
            <a:off x="2362200" y="2971800"/>
            <a:ext cx="3048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7"/>
          <a:stretch>
            <a:fillRect/>
          </a:stretch>
        </p:blipFill>
        <p:spPr>
          <a:xfrm>
            <a:off x="76200" y="3986825"/>
            <a:ext cx="2895600" cy="287836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43000" y="1375793"/>
            <a:ext cx="6248400" cy="5374257"/>
          </a:xfrm>
          <a:prstGeom prst="rect">
            <a:avLst/>
          </a:prstGeom>
        </p:spPr>
      </p:pic>
      <p:sp>
        <p:nvSpPr>
          <p:cNvPr id="4" name="Title 3"/>
          <p:cNvSpPr>
            <a:spLocks noGrp="1"/>
          </p:cNvSpPr>
          <p:nvPr>
            <p:ph type="title"/>
          </p:nvPr>
        </p:nvSpPr>
        <p:spPr>
          <a:xfrm>
            <a:off x="152400" y="0"/>
            <a:ext cx="9067800" cy="1066800"/>
          </a:xfrm>
        </p:spPr>
        <p:txBody>
          <a:bodyPr>
            <a:noAutofit/>
          </a:bodyPr>
          <a:lstStyle/>
          <a:p>
            <a:pPr algn="ctr">
              <a:defRPr/>
            </a:pPr>
            <a:r>
              <a:rPr lang="el-GR" sz="2000" cap="none" dirty="0">
                <a:ln w="1905"/>
                <a:solidFill>
                  <a:srgbClr val="002060"/>
                </a:solidFill>
                <a:effectLst>
                  <a:innerShdw blurRad="69850" dist="43180" dir="5400000">
                    <a:srgbClr val="000000">
                      <a:alpha val="65000"/>
                    </a:srgbClr>
                  </a:innerShdw>
                </a:effectLst>
                <a:latin typeface="Arial Narrow" panose="020B0606020202030204" pitchFamily="34" charset="0"/>
                <a:cs typeface="Arial" pitchFamily="34" charset="0"/>
              </a:rPr>
              <a:t>ΘΕΩΡΗΤΙΚΟ ΠΛΑΙΣΙΟ</a:t>
            </a:r>
            <a:r>
              <a:rPr lang="en-US" sz="2000" cap="none" dirty="0">
                <a:ln w="1905"/>
                <a:solidFill>
                  <a:srgbClr val="002060"/>
                </a:solidFill>
                <a:effectLst>
                  <a:innerShdw blurRad="69850" dist="43180" dir="5400000">
                    <a:srgbClr val="000000">
                      <a:alpha val="65000"/>
                    </a:srgbClr>
                  </a:innerShdw>
                </a:effectLst>
                <a:latin typeface="Arial Narrow" panose="020B0606020202030204" pitchFamily="34" charset="0"/>
                <a:cs typeface="Arial" pitchFamily="34" charset="0"/>
              </a:rPr>
              <a:t/>
            </a:r>
            <a:br>
              <a:rPr lang="en-US" sz="2000" cap="none" dirty="0">
                <a:ln w="1905"/>
                <a:solidFill>
                  <a:srgbClr val="002060"/>
                </a:solidFill>
                <a:effectLst>
                  <a:innerShdw blurRad="69850" dist="43180" dir="5400000">
                    <a:srgbClr val="000000">
                      <a:alpha val="65000"/>
                    </a:srgbClr>
                  </a:innerShdw>
                </a:effectLst>
                <a:latin typeface="Arial Narrow" panose="020B0606020202030204" pitchFamily="34" charset="0"/>
                <a:cs typeface="Arial" pitchFamily="34" charset="0"/>
              </a:rPr>
            </a:br>
            <a:r>
              <a:rPr lang="el-GR" sz="1800" i="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Τα περιβαλλοντικά πλαίσια  με τα οποία αλληλοεπιδρά το παιδί, ο έφηβος και ο φοιτητής ως παράγοντες κίνδυνου  για την  ψυχοπαθολογία, με βάση το </a:t>
            </a:r>
            <a:r>
              <a:rPr lang="el-GR" sz="1800" i="1" cap="none" dirty="0" err="1">
                <a:ln w="10541" cmpd="sng">
                  <a:solidFill>
                    <a:srgbClr val="7D7D7D">
                      <a:tint val="100000"/>
                      <a:shade val="100000"/>
                      <a:satMod val="110000"/>
                    </a:srgbClr>
                  </a:solidFill>
                  <a:prstDash val="solid"/>
                </a:ln>
                <a:solidFill>
                  <a:srgbClr val="002060"/>
                </a:solidFill>
                <a:latin typeface="Arial Narrow" panose="020B0606020202030204" pitchFamily="34" charset="0"/>
              </a:rPr>
              <a:t>οικοσυστημικό</a:t>
            </a:r>
            <a:r>
              <a:rPr lang="el-GR" sz="1800" i="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 μοντέλο</a:t>
            </a:r>
            <a:r>
              <a:rPr lang="en-US" sz="1800" i="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 </a:t>
            </a:r>
            <a:r>
              <a:rPr lang="el-GR" sz="1800" i="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a:t>
            </a:r>
            <a:r>
              <a:rPr lang="en-US" sz="1800" i="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Bronfenbrenner</a:t>
            </a:r>
            <a:r>
              <a:rPr lang="el-GR" sz="1800" i="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 1986)</a:t>
            </a:r>
            <a:r>
              <a:rPr lang="el-GR" sz="1800" i="1" cap="none" dirty="0">
                <a:ln w="1905"/>
                <a:solidFill>
                  <a:srgbClr val="002060"/>
                </a:solidFill>
                <a:effectLst>
                  <a:innerShdw blurRad="69850" dist="43180" dir="5400000">
                    <a:srgbClr val="000000">
                      <a:alpha val="65000"/>
                    </a:srgbClr>
                  </a:innerShdw>
                </a:effectLst>
                <a:latin typeface="Arial Narrow" panose="020B0606020202030204" pitchFamily="34" charset="0"/>
                <a:cs typeface="Arial" pitchFamily="34" charset="0"/>
              </a:rPr>
              <a:t/>
            </a:r>
            <a:br>
              <a:rPr lang="el-GR" sz="1800" i="1" cap="none" dirty="0">
                <a:ln w="1905"/>
                <a:solidFill>
                  <a:srgbClr val="002060"/>
                </a:solidFill>
                <a:effectLst>
                  <a:innerShdw blurRad="69850" dist="43180" dir="5400000">
                    <a:srgbClr val="000000">
                      <a:alpha val="65000"/>
                    </a:srgbClr>
                  </a:innerShdw>
                </a:effectLst>
                <a:latin typeface="Arial Narrow" panose="020B0606020202030204" pitchFamily="34" charset="0"/>
                <a:cs typeface="Arial" pitchFamily="34" charset="0"/>
              </a:rPr>
            </a:br>
            <a:endParaRPr lang="en-US" sz="1800" cap="none" dirty="0"/>
          </a:p>
        </p:txBody>
      </p:sp>
      <p:sp>
        <p:nvSpPr>
          <p:cNvPr id="7" name="Text Box 225">
            <a:extLst>
              <a:ext uri="{FF2B5EF4-FFF2-40B4-BE49-F238E27FC236}">
                <a16:creationId xmlns:a16="http://schemas.microsoft.com/office/drawing/2014/main" xmlns="" id="{E30F26A8-EE5D-415D-B93A-AC1DE769F58B}"/>
              </a:ext>
            </a:extLst>
          </p:cNvPr>
          <p:cNvSpPr txBox="1">
            <a:spLocks noChangeArrowheads="1"/>
          </p:cNvSpPr>
          <p:nvPr/>
        </p:nvSpPr>
        <p:spPr bwMode="auto">
          <a:xfrm>
            <a:off x="838200" y="1371600"/>
            <a:ext cx="21669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300"/>
              </a:spcBef>
              <a:buClr>
                <a:srgbClr val="EB641B"/>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anose="05020102010507070707" pitchFamily="18"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anose="05020102010507070707" pitchFamily="18" charset="2"/>
              <a:buChar char=""/>
              <a:defRPr sz="2200">
                <a:solidFill>
                  <a:schemeClr val="accent1"/>
                </a:solidFill>
                <a:latin typeface="Georgia" panose="02040502050405020303" pitchFamily="18" charset="0"/>
              </a:defRPr>
            </a:lvl4pPr>
            <a:lvl5pPr marL="2057400" indent="-228600">
              <a:spcBef>
                <a:spcPts val="300"/>
              </a:spcBef>
              <a:buClr>
                <a:srgbClr val="EB641B"/>
              </a:buClr>
              <a:buFont typeface="Georgia" panose="02040502050405020303" pitchFamily="18" charset="0"/>
              <a:buChar char="▫"/>
              <a:defRPr sz="2000">
                <a:solidFill>
                  <a:srgbClr val="EB641B"/>
                </a:solidFill>
                <a:latin typeface="Georgia" panose="02040502050405020303" pitchFamily="18" charset="0"/>
              </a:defRPr>
            </a:lvl5pPr>
            <a:lvl6pPr marL="25146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6pPr>
            <a:lvl7pPr marL="29718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7pPr>
            <a:lvl8pPr marL="34290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8pPr>
            <a:lvl9pPr marL="38862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9pPr>
          </a:lstStyle>
          <a:p>
            <a:pPr eaLnBrk="1" hangingPunct="1">
              <a:spcBef>
                <a:spcPct val="50000"/>
              </a:spcBef>
              <a:buClrTx/>
              <a:buFontTx/>
              <a:buNone/>
            </a:pPr>
            <a:r>
              <a:rPr lang="el-GR" altLang="el-GR" sz="2400" b="1" dirty="0" err="1">
                <a:latin typeface="Times New Roman" panose="02020603050405020304" pitchFamily="18" charset="0"/>
              </a:rPr>
              <a:t>Εξωσύστημα</a:t>
            </a:r>
            <a:endParaRPr lang="en-US" altLang="el-GR" sz="2400" b="1" dirty="0">
              <a:latin typeface="Times New Roman" panose="02020603050405020304" pitchFamily="18" charset="0"/>
            </a:endParaRPr>
          </a:p>
        </p:txBody>
      </p:sp>
      <p:sp>
        <p:nvSpPr>
          <p:cNvPr id="8" name="Text Box 228">
            <a:extLst>
              <a:ext uri="{FF2B5EF4-FFF2-40B4-BE49-F238E27FC236}">
                <a16:creationId xmlns:a16="http://schemas.microsoft.com/office/drawing/2014/main" xmlns="" id="{711883EB-4715-43FB-9807-6FFAA15694F6}"/>
              </a:ext>
            </a:extLst>
          </p:cNvPr>
          <p:cNvSpPr txBox="1">
            <a:spLocks noChangeArrowheads="1"/>
          </p:cNvSpPr>
          <p:nvPr/>
        </p:nvSpPr>
        <p:spPr bwMode="auto">
          <a:xfrm>
            <a:off x="6248400" y="1600200"/>
            <a:ext cx="2667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300"/>
              </a:spcBef>
              <a:buClr>
                <a:srgbClr val="EB641B"/>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anose="05020102010507070707" pitchFamily="18"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anose="05020102010507070707" pitchFamily="18" charset="2"/>
              <a:buChar char=""/>
              <a:defRPr sz="2200">
                <a:solidFill>
                  <a:schemeClr val="accent1"/>
                </a:solidFill>
                <a:latin typeface="Georgia" panose="02040502050405020303" pitchFamily="18" charset="0"/>
              </a:defRPr>
            </a:lvl4pPr>
            <a:lvl5pPr marL="2057400" indent="-228600">
              <a:spcBef>
                <a:spcPts val="300"/>
              </a:spcBef>
              <a:buClr>
                <a:srgbClr val="EB641B"/>
              </a:buClr>
              <a:buFont typeface="Georgia" panose="02040502050405020303" pitchFamily="18" charset="0"/>
              <a:buChar char="▫"/>
              <a:defRPr sz="2000">
                <a:solidFill>
                  <a:srgbClr val="EB641B"/>
                </a:solidFill>
                <a:latin typeface="Georgia" panose="02040502050405020303" pitchFamily="18" charset="0"/>
              </a:defRPr>
            </a:lvl5pPr>
            <a:lvl6pPr marL="25146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6pPr>
            <a:lvl7pPr marL="29718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7pPr>
            <a:lvl8pPr marL="34290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8pPr>
            <a:lvl9pPr marL="38862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9pPr>
          </a:lstStyle>
          <a:p>
            <a:pPr eaLnBrk="1" hangingPunct="1">
              <a:spcBef>
                <a:spcPct val="50000"/>
              </a:spcBef>
              <a:buClrTx/>
              <a:buFontTx/>
              <a:buNone/>
            </a:pPr>
            <a:r>
              <a:rPr lang="en-US" altLang="el-GR" sz="2400" b="1" dirty="0">
                <a:latin typeface="Times New Roman" panose="02020603050405020304" pitchFamily="18" charset="0"/>
              </a:rPr>
              <a:t>M</a:t>
            </a:r>
            <a:r>
              <a:rPr lang="el-GR" altLang="el-GR" sz="2400" b="1" dirty="0">
                <a:latin typeface="Times New Roman" panose="02020603050405020304" pitchFamily="18" charset="0"/>
              </a:rPr>
              <a:t>εσοσυστήματα</a:t>
            </a:r>
            <a:endParaRPr lang="en-US" altLang="el-GR" sz="2400" b="1" dirty="0">
              <a:latin typeface="Times New Roman" panose="02020603050405020304" pitchFamily="18" charset="0"/>
            </a:endParaRPr>
          </a:p>
        </p:txBody>
      </p:sp>
      <p:sp>
        <p:nvSpPr>
          <p:cNvPr id="9" name="Text Box 233">
            <a:extLst>
              <a:ext uri="{FF2B5EF4-FFF2-40B4-BE49-F238E27FC236}">
                <a16:creationId xmlns:a16="http://schemas.microsoft.com/office/drawing/2014/main" xmlns="" id="{4443F868-24D4-4130-82CA-BC9F895981B8}"/>
              </a:ext>
            </a:extLst>
          </p:cNvPr>
          <p:cNvSpPr txBox="1">
            <a:spLocks noChangeArrowheads="1"/>
          </p:cNvSpPr>
          <p:nvPr/>
        </p:nvSpPr>
        <p:spPr bwMode="auto">
          <a:xfrm>
            <a:off x="7391400" y="6019800"/>
            <a:ext cx="16764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300"/>
              </a:spcBef>
              <a:buClr>
                <a:srgbClr val="EB641B"/>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anose="05020102010507070707" pitchFamily="18"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anose="05020102010507070707" pitchFamily="18" charset="2"/>
              <a:buChar char=""/>
              <a:defRPr sz="2200">
                <a:solidFill>
                  <a:schemeClr val="accent1"/>
                </a:solidFill>
                <a:latin typeface="Georgia" panose="02040502050405020303" pitchFamily="18" charset="0"/>
              </a:defRPr>
            </a:lvl4pPr>
            <a:lvl5pPr marL="2057400" indent="-228600">
              <a:spcBef>
                <a:spcPts val="300"/>
              </a:spcBef>
              <a:buClr>
                <a:srgbClr val="EB641B"/>
              </a:buClr>
              <a:buFont typeface="Georgia" panose="02040502050405020303" pitchFamily="18" charset="0"/>
              <a:buChar char="▫"/>
              <a:defRPr sz="2000">
                <a:solidFill>
                  <a:srgbClr val="EB641B"/>
                </a:solidFill>
                <a:latin typeface="Georgia" panose="02040502050405020303" pitchFamily="18" charset="0"/>
              </a:defRPr>
            </a:lvl5pPr>
            <a:lvl6pPr marL="25146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6pPr>
            <a:lvl7pPr marL="29718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7pPr>
            <a:lvl8pPr marL="34290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8pPr>
            <a:lvl9pPr marL="38862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9pPr>
          </a:lstStyle>
          <a:p>
            <a:pPr eaLnBrk="1" hangingPunct="1">
              <a:spcBef>
                <a:spcPct val="50000"/>
              </a:spcBef>
              <a:buClrTx/>
              <a:buFontTx/>
              <a:buNone/>
            </a:pPr>
            <a:r>
              <a:rPr lang="en-US" altLang="el-GR" sz="1400" b="1" dirty="0">
                <a:latin typeface="Times New Roman" panose="02020603050405020304" pitchFamily="18" charset="0"/>
              </a:rPr>
              <a:t>Bronfenbrenner’s Ecological Theory of Development</a:t>
            </a:r>
          </a:p>
        </p:txBody>
      </p:sp>
      <p:sp>
        <p:nvSpPr>
          <p:cNvPr id="10" name="Text Box 229">
            <a:extLst>
              <a:ext uri="{FF2B5EF4-FFF2-40B4-BE49-F238E27FC236}">
                <a16:creationId xmlns:a16="http://schemas.microsoft.com/office/drawing/2014/main" xmlns="" id="{284754D3-9960-468C-A62B-54ED745BAA80}"/>
              </a:ext>
            </a:extLst>
          </p:cNvPr>
          <p:cNvSpPr txBox="1">
            <a:spLocks noChangeArrowheads="1"/>
          </p:cNvSpPr>
          <p:nvPr/>
        </p:nvSpPr>
        <p:spPr bwMode="auto">
          <a:xfrm>
            <a:off x="152400" y="6172200"/>
            <a:ext cx="2438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300"/>
              </a:spcBef>
              <a:buClr>
                <a:srgbClr val="EB641B"/>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anose="05020102010507070707" pitchFamily="18"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anose="05020102010507070707" pitchFamily="18" charset="2"/>
              <a:buChar char=""/>
              <a:defRPr sz="2200">
                <a:solidFill>
                  <a:schemeClr val="accent1"/>
                </a:solidFill>
                <a:latin typeface="Georgia" panose="02040502050405020303" pitchFamily="18" charset="0"/>
              </a:defRPr>
            </a:lvl4pPr>
            <a:lvl5pPr marL="2057400" indent="-228600">
              <a:spcBef>
                <a:spcPts val="300"/>
              </a:spcBef>
              <a:buClr>
                <a:srgbClr val="EB641B"/>
              </a:buClr>
              <a:buFont typeface="Georgia" panose="02040502050405020303" pitchFamily="18" charset="0"/>
              <a:buChar char="▫"/>
              <a:defRPr sz="2000">
                <a:solidFill>
                  <a:srgbClr val="EB641B"/>
                </a:solidFill>
                <a:latin typeface="Georgia" panose="02040502050405020303" pitchFamily="18" charset="0"/>
              </a:defRPr>
            </a:lvl5pPr>
            <a:lvl6pPr marL="25146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6pPr>
            <a:lvl7pPr marL="29718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7pPr>
            <a:lvl8pPr marL="34290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8pPr>
            <a:lvl9pPr marL="3886200" indent="-228600" eaLnBrk="0" fontAlgn="base" hangingPunct="0">
              <a:spcBef>
                <a:spcPts val="300"/>
              </a:spcBef>
              <a:spcAft>
                <a:spcPct val="0"/>
              </a:spcAft>
              <a:buClr>
                <a:srgbClr val="EB641B"/>
              </a:buClr>
              <a:buFont typeface="Georgia" panose="02040502050405020303" pitchFamily="18" charset="0"/>
              <a:buChar char="▫"/>
              <a:defRPr sz="2000">
                <a:solidFill>
                  <a:srgbClr val="EB641B"/>
                </a:solidFill>
                <a:latin typeface="Georgia" panose="02040502050405020303" pitchFamily="18" charset="0"/>
              </a:defRPr>
            </a:lvl9pPr>
          </a:lstStyle>
          <a:p>
            <a:pPr eaLnBrk="1" hangingPunct="1">
              <a:spcBef>
                <a:spcPct val="50000"/>
              </a:spcBef>
              <a:buClrTx/>
              <a:buFontTx/>
              <a:buNone/>
            </a:pPr>
            <a:r>
              <a:rPr lang="el-GR" altLang="el-GR" sz="2400" b="1" dirty="0" err="1">
                <a:latin typeface="Times New Roman" panose="02020603050405020304" pitchFamily="18" charset="0"/>
              </a:rPr>
              <a:t>Μακροσύστημα</a:t>
            </a:r>
            <a:endParaRPr lang="en-US" altLang="el-GR" sz="2400" b="1" dirty="0">
              <a:latin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85" y="0"/>
            <a:ext cx="9118600" cy="800100"/>
          </a:xfrm>
        </p:spPr>
        <p:txBody>
          <a:bodyPr>
            <a:normAutofit fontScale="90000"/>
          </a:bodyPr>
          <a:lstStyle/>
          <a:p>
            <a:pPr algn="ctr"/>
            <a:r>
              <a:rPr lang="el-GR" sz="2200" b="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t/>
            </a:r>
            <a:br>
              <a:rPr lang="el-GR" sz="2200" b="1" cap="none" dirty="0">
                <a:ln w="10541" cmpd="sng">
                  <a:solidFill>
                    <a:srgbClr val="7D7D7D">
                      <a:tint val="100000"/>
                      <a:shade val="100000"/>
                      <a:satMod val="110000"/>
                    </a:srgbClr>
                  </a:solidFill>
                  <a:prstDash val="solid"/>
                </a:ln>
                <a:solidFill>
                  <a:srgbClr val="002060"/>
                </a:solidFill>
                <a:latin typeface="Arial Narrow" panose="020B0606020202030204" pitchFamily="34" charset="0"/>
              </a:rPr>
            </a:br>
            <a:r>
              <a:rPr lang="el-GR" sz="2200" cap="none" dirty="0">
                <a:ln w="10541" cmpd="sng">
                  <a:solidFill>
                    <a:srgbClr val="7D7D7D">
                      <a:tint val="100000"/>
                      <a:shade val="100000"/>
                      <a:satMod val="110000"/>
                    </a:srgbClr>
                  </a:solidFill>
                  <a:prstDash val="solid"/>
                </a:ln>
                <a:solidFill>
                  <a:schemeClr val="tx1"/>
                </a:solidFill>
                <a:effectLst/>
                <a:latin typeface="Arial Narrow" panose="020B0606020202030204" pitchFamily="34" charset="0"/>
              </a:rPr>
              <a:t>ΣΠΟΥΔΑΙΟΤΗΤ</a:t>
            </a:r>
            <a:r>
              <a:rPr lang="en-US" sz="2200" cap="none" dirty="0">
                <a:ln w="10541" cmpd="sng">
                  <a:solidFill>
                    <a:srgbClr val="7D7D7D">
                      <a:tint val="100000"/>
                      <a:shade val="100000"/>
                      <a:satMod val="110000"/>
                    </a:srgbClr>
                  </a:solidFill>
                  <a:prstDash val="solid"/>
                </a:ln>
                <a:solidFill>
                  <a:schemeClr val="tx1"/>
                </a:solidFill>
                <a:effectLst/>
                <a:latin typeface="Arial Narrow" panose="020B0606020202030204" pitchFamily="34" charset="0"/>
              </a:rPr>
              <a:t>A</a:t>
            </a:r>
            <a:r>
              <a:rPr lang="el-GR" sz="2200" cap="none" dirty="0">
                <a:ln w="10541" cmpd="sng">
                  <a:solidFill>
                    <a:srgbClr val="7D7D7D">
                      <a:tint val="100000"/>
                      <a:shade val="100000"/>
                      <a:satMod val="110000"/>
                    </a:srgbClr>
                  </a:solidFill>
                  <a:prstDash val="solid"/>
                </a:ln>
                <a:solidFill>
                  <a:schemeClr val="tx1"/>
                </a:solidFill>
                <a:effectLst/>
                <a:latin typeface="Arial Narrow" panose="020B0606020202030204" pitchFamily="34" charset="0"/>
              </a:rPr>
              <a:t> ΤΗΣ ΔΙΕΡΕΥΝΗΣΗΣ ΤΟΥ ΕΠΙΠΕΔΟΥ ΨΥΧΙΚΗΣ ΥΓΕΙΑΣ </a:t>
            </a:r>
            <a:br>
              <a:rPr lang="el-GR" sz="2200" cap="none" dirty="0">
                <a:ln w="10541" cmpd="sng">
                  <a:solidFill>
                    <a:srgbClr val="7D7D7D">
                      <a:tint val="100000"/>
                      <a:shade val="100000"/>
                      <a:satMod val="110000"/>
                    </a:srgbClr>
                  </a:solidFill>
                  <a:prstDash val="solid"/>
                </a:ln>
                <a:solidFill>
                  <a:schemeClr val="tx1"/>
                </a:solidFill>
                <a:effectLst/>
                <a:latin typeface="Arial Narrow" panose="020B0606020202030204" pitchFamily="34" charset="0"/>
              </a:rPr>
            </a:br>
            <a:r>
              <a:rPr lang="el-GR" sz="2200" cap="none" dirty="0">
                <a:ln w="10541" cmpd="sng">
                  <a:solidFill>
                    <a:srgbClr val="7D7D7D">
                      <a:tint val="100000"/>
                      <a:shade val="100000"/>
                      <a:satMod val="110000"/>
                    </a:srgbClr>
                  </a:solidFill>
                  <a:prstDash val="solid"/>
                </a:ln>
                <a:solidFill>
                  <a:schemeClr val="tx1"/>
                </a:solidFill>
                <a:effectLst/>
                <a:latin typeface="Arial Narrow" panose="020B0606020202030204" pitchFamily="34" charset="0"/>
              </a:rPr>
              <a:t>ΤΩΝ ΠΑΙΔΙΩΝ</a:t>
            </a:r>
            <a:r>
              <a:rPr lang="en-US" sz="2200" cap="none" dirty="0">
                <a:ln w="10541" cmpd="sng">
                  <a:solidFill>
                    <a:srgbClr val="7D7D7D">
                      <a:tint val="100000"/>
                      <a:shade val="100000"/>
                      <a:satMod val="110000"/>
                    </a:srgbClr>
                  </a:solidFill>
                  <a:prstDash val="solid"/>
                </a:ln>
                <a:solidFill>
                  <a:schemeClr val="tx1"/>
                </a:solidFill>
                <a:effectLst/>
                <a:latin typeface="Arial Narrow" panose="020B0606020202030204" pitchFamily="34" charset="0"/>
              </a:rPr>
              <a:t> </a:t>
            </a:r>
            <a:r>
              <a:rPr lang="el-GR" sz="2200" cap="none" dirty="0">
                <a:ln w="10541" cmpd="sng">
                  <a:solidFill>
                    <a:srgbClr val="7D7D7D">
                      <a:tint val="100000"/>
                      <a:shade val="100000"/>
                      <a:satMod val="110000"/>
                    </a:srgbClr>
                  </a:solidFill>
                  <a:prstDash val="solid"/>
                </a:ln>
                <a:solidFill>
                  <a:schemeClr val="tx1"/>
                </a:solidFill>
                <a:effectLst/>
                <a:latin typeface="Arial Narrow" panose="020B0606020202030204" pitchFamily="34" charset="0"/>
              </a:rPr>
              <a:t>ΕΦΗΒΩΝ ΚΑΙ ΦΟΙΤΗΤΩΝ </a:t>
            </a:r>
            <a:r>
              <a:rPr lang="el-GR" sz="2200" cap="none" dirty="0">
                <a:ln w="10541" cmpd="sng">
                  <a:solidFill>
                    <a:srgbClr val="7D7D7D">
                      <a:tint val="100000"/>
                      <a:shade val="100000"/>
                      <a:satMod val="110000"/>
                    </a:srgbClr>
                  </a:solidFill>
                  <a:prstDash val="solid"/>
                </a:ln>
                <a:solidFill>
                  <a:srgbClr val="002060"/>
                </a:solidFill>
                <a:effectLst/>
                <a:latin typeface="Arial Narrow" panose="020B0606020202030204" pitchFamily="34" charset="0"/>
              </a:rPr>
              <a:t/>
            </a:r>
            <a:br>
              <a:rPr lang="el-GR" sz="2200" cap="none" dirty="0">
                <a:ln w="10541" cmpd="sng">
                  <a:solidFill>
                    <a:srgbClr val="7D7D7D">
                      <a:tint val="100000"/>
                      <a:shade val="100000"/>
                      <a:satMod val="110000"/>
                    </a:srgbClr>
                  </a:solidFill>
                  <a:prstDash val="solid"/>
                </a:ln>
                <a:solidFill>
                  <a:srgbClr val="002060"/>
                </a:solidFill>
                <a:effectLst/>
                <a:latin typeface="Arial Narrow" panose="020B0606020202030204" pitchFamily="34" charset="0"/>
              </a:rPr>
            </a:br>
            <a:endParaRPr lang="en-US" sz="2200" dirty="0">
              <a:solidFill>
                <a:srgbClr val="002060"/>
              </a:solidFill>
              <a:latin typeface="Arial Narrow" panose="020B0606020202030204" pitchFamily="34" charset="0"/>
            </a:endParaRPr>
          </a:p>
        </p:txBody>
      </p:sp>
      <p:sp>
        <p:nvSpPr>
          <p:cNvPr id="3" name="Oval 3"/>
          <p:cNvSpPr>
            <a:spLocks noChangeArrowheads="1"/>
          </p:cNvSpPr>
          <p:nvPr/>
        </p:nvSpPr>
        <p:spPr bwMode="auto">
          <a:xfrm>
            <a:off x="0" y="2711307"/>
            <a:ext cx="4038600" cy="1124873"/>
          </a:xfrm>
          <a:prstGeom prst="ellipse">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pPr algn="ctr"/>
            <a:r>
              <a:rPr lang="el-GR" sz="1600" b="1" dirty="0">
                <a:latin typeface="Arial Narrow" panose="020B0606020202030204" pitchFamily="34" charset="0"/>
              </a:rPr>
              <a:t>Εξέλιξη  </a:t>
            </a:r>
          </a:p>
          <a:p>
            <a:pPr algn="ctr"/>
            <a:r>
              <a:rPr lang="el-GR" sz="1600" b="1" dirty="0">
                <a:latin typeface="Arial Narrow" panose="020B0606020202030204" pitchFamily="34" charset="0"/>
              </a:rPr>
              <a:t>Ατομικής &amp; </a:t>
            </a:r>
          </a:p>
          <a:p>
            <a:pPr algn="ctr"/>
            <a:r>
              <a:rPr lang="el-GR" sz="1600" b="1" dirty="0">
                <a:latin typeface="Arial Narrow" panose="020B0606020202030204" pitchFamily="34" charset="0"/>
              </a:rPr>
              <a:t>Κοινωνικής Ταυτότητας</a:t>
            </a:r>
          </a:p>
        </p:txBody>
      </p:sp>
      <p:sp>
        <p:nvSpPr>
          <p:cNvPr id="4" name="Oval 4"/>
          <p:cNvSpPr>
            <a:spLocks noChangeArrowheads="1"/>
          </p:cNvSpPr>
          <p:nvPr/>
        </p:nvSpPr>
        <p:spPr bwMode="auto">
          <a:xfrm>
            <a:off x="6057900" y="2628311"/>
            <a:ext cx="3146425" cy="1113976"/>
          </a:xfrm>
          <a:prstGeom prst="ellipse">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l-GR" b="1" dirty="0">
                <a:latin typeface="Arial Narrow" panose="020B0606020202030204" pitchFamily="34" charset="0"/>
              </a:rPr>
              <a:t>Στρεσογόνο  </a:t>
            </a:r>
          </a:p>
          <a:p>
            <a:pPr algn="ctr"/>
            <a:r>
              <a:rPr lang="el-GR" b="1" dirty="0">
                <a:latin typeface="Arial Narrow" panose="020B0606020202030204" pitchFamily="34" charset="0"/>
              </a:rPr>
              <a:t>Γεγονός</a:t>
            </a:r>
          </a:p>
        </p:txBody>
      </p:sp>
      <p:sp>
        <p:nvSpPr>
          <p:cNvPr id="5" name="Text Box 5"/>
          <p:cNvSpPr txBox="1">
            <a:spLocks noChangeArrowheads="1"/>
          </p:cNvSpPr>
          <p:nvPr/>
        </p:nvSpPr>
        <p:spPr bwMode="auto">
          <a:xfrm>
            <a:off x="3286736" y="3951423"/>
            <a:ext cx="3044825" cy="646331"/>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a:spAutoFit/>
          </a:bodyPr>
          <a:lstStyle/>
          <a:p>
            <a:pPr algn="ctr">
              <a:spcBef>
                <a:spcPct val="50000"/>
              </a:spcBef>
            </a:pPr>
            <a:r>
              <a:rPr lang="el-GR" b="1" dirty="0">
                <a:latin typeface="Arial Narrow" panose="020B0606020202030204" pitchFamily="34" charset="0"/>
              </a:rPr>
              <a:t>ΕΠΙΠΤΩΣΕΙΣ  ΣΤΗΝ ΨΥΧΟΣΩΜΑΤΙΚΗ ΥΓΕΙΑ</a:t>
            </a:r>
          </a:p>
        </p:txBody>
      </p:sp>
      <p:sp>
        <p:nvSpPr>
          <p:cNvPr id="6" name="Line 8"/>
          <p:cNvSpPr>
            <a:spLocks noChangeShapeType="1"/>
          </p:cNvSpPr>
          <p:nvPr/>
        </p:nvSpPr>
        <p:spPr bwMode="auto">
          <a:xfrm>
            <a:off x="5441058" y="1944355"/>
            <a:ext cx="838200" cy="95198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7" name="Line 9"/>
          <p:cNvSpPr>
            <a:spLocks noChangeShapeType="1"/>
          </p:cNvSpPr>
          <p:nvPr/>
        </p:nvSpPr>
        <p:spPr bwMode="auto">
          <a:xfrm flipH="1">
            <a:off x="6289483" y="3884004"/>
            <a:ext cx="301625" cy="4572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8" name="Line 10"/>
          <p:cNvSpPr>
            <a:spLocks noChangeShapeType="1"/>
          </p:cNvSpPr>
          <p:nvPr/>
        </p:nvSpPr>
        <p:spPr bwMode="auto">
          <a:xfrm flipH="1">
            <a:off x="2710544" y="4193477"/>
            <a:ext cx="552450" cy="6858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9" name="Line 11"/>
          <p:cNvSpPr>
            <a:spLocks noChangeShapeType="1"/>
          </p:cNvSpPr>
          <p:nvPr/>
        </p:nvSpPr>
        <p:spPr bwMode="auto">
          <a:xfrm>
            <a:off x="6326186" y="4336180"/>
            <a:ext cx="457200" cy="6096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12" name="Oval 12"/>
          <p:cNvSpPr>
            <a:spLocks noChangeArrowheads="1"/>
          </p:cNvSpPr>
          <p:nvPr/>
        </p:nvSpPr>
        <p:spPr bwMode="auto">
          <a:xfrm>
            <a:off x="149742" y="971806"/>
            <a:ext cx="2593458" cy="1009393"/>
          </a:xfrm>
          <a:prstGeom prst="ellipse">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l-GR" sz="1400" b="1" dirty="0">
                <a:latin typeface="Arial Narrow" panose="020B0606020202030204" pitchFamily="34" charset="0"/>
              </a:rPr>
              <a:t>ΠΑΙΔΙΚΗ ΗΛΙΚΙΑ</a:t>
            </a:r>
          </a:p>
          <a:p>
            <a:pPr algn="ctr"/>
            <a:r>
              <a:rPr lang="el-GR" sz="1400" b="1" dirty="0">
                <a:latin typeface="Arial Narrow" panose="020B0606020202030204" pitchFamily="34" charset="0"/>
              </a:rPr>
              <a:t>(</a:t>
            </a:r>
            <a:r>
              <a:rPr lang="el-GR" sz="1400" b="1" dirty="0" err="1">
                <a:latin typeface="Arial Narrow" panose="020B0606020202030204" pitchFamily="34" charset="0"/>
              </a:rPr>
              <a:t>Ευαλωτότητα</a:t>
            </a:r>
            <a:r>
              <a:rPr lang="el-GR" sz="1400" b="1" dirty="0">
                <a:latin typeface="Arial Narrow" panose="020B0606020202030204" pitchFamily="34" charset="0"/>
              </a:rPr>
              <a:t>)</a:t>
            </a:r>
          </a:p>
        </p:txBody>
      </p:sp>
      <p:sp>
        <p:nvSpPr>
          <p:cNvPr id="13" name="Text Box 6"/>
          <p:cNvSpPr txBox="1">
            <a:spLocks noChangeArrowheads="1"/>
          </p:cNvSpPr>
          <p:nvPr/>
        </p:nvSpPr>
        <p:spPr bwMode="auto">
          <a:xfrm>
            <a:off x="-21080" y="4775537"/>
            <a:ext cx="4739802" cy="1015663"/>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algn="ctr">
              <a:spcBef>
                <a:spcPct val="50000"/>
              </a:spcBef>
            </a:pPr>
            <a:r>
              <a:rPr lang="el-GR" sz="2000" b="1" dirty="0"/>
              <a:t>Ψυχική Ευημερία/ Ευεξία, Περιβαλλοντική Κυριαρχία, Ευτυχία, Ικανοποίηση από ζωή/ ποιότητα ζωής</a:t>
            </a:r>
          </a:p>
        </p:txBody>
      </p:sp>
      <p:sp>
        <p:nvSpPr>
          <p:cNvPr id="15" name="Text Box 7"/>
          <p:cNvSpPr txBox="1">
            <a:spLocks noChangeArrowheads="1"/>
          </p:cNvSpPr>
          <p:nvPr/>
        </p:nvSpPr>
        <p:spPr bwMode="auto">
          <a:xfrm>
            <a:off x="5487515" y="4987797"/>
            <a:ext cx="3631155" cy="707886"/>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algn="ctr">
              <a:spcBef>
                <a:spcPct val="50000"/>
              </a:spcBef>
            </a:pPr>
            <a:r>
              <a:rPr lang="el-GR" sz="2000" b="1" dirty="0">
                <a:latin typeface="Arial Narrow" panose="020B0606020202030204" pitchFamily="34" charset="0"/>
              </a:rPr>
              <a:t>Ποιότητα</a:t>
            </a:r>
            <a:r>
              <a:rPr lang="en-US" sz="2000" b="1" dirty="0">
                <a:latin typeface="Arial Narrow" panose="020B0606020202030204" pitchFamily="34" charset="0"/>
              </a:rPr>
              <a:t> </a:t>
            </a:r>
            <a:r>
              <a:rPr lang="el-GR" sz="2000" b="1" dirty="0">
                <a:latin typeface="Arial Narrow" panose="020B0606020202030204" pitchFamily="34" charset="0"/>
              </a:rPr>
              <a:t>Σχολικής/ Ακαδημαϊκής  Επίδοσης &amp; Παραγωγικότητα</a:t>
            </a:r>
          </a:p>
        </p:txBody>
      </p:sp>
      <p:sp>
        <p:nvSpPr>
          <p:cNvPr id="18" name="Line 9"/>
          <p:cNvSpPr>
            <a:spLocks noChangeShapeType="1"/>
          </p:cNvSpPr>
          <p:nvPr/>
        </p:nvSpPr>
        <p:spPr bwMode="auto">
          <a:xfrm flipH="1">
            <a:off x="3286736" y="2012459"/>
            <a:ext cx="804305" cy="914827"/>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19" name="Line 8"/>
          <p:cNvSpPr>
            <a:spLocks noChangeShapeType="1"/>
          </p:cNvSpPr>
          <p:nvPr/>
        </p:nvSpPr>
        <p:spPr bwMode="auto">
          <a:xfrm>
            <a:off x="2198950" y="1981199"/>
            <a:ext cx="1088499" cy="946087"/>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16" name="Oval 12"/>
          <p:cNvSpPr>
            <a:spLocks noChangeArrowheads="1"/>
          </p:cNvSpPr>
          <p:nvPr/>
        </p:nvSpPr>
        <p:spPr bwMode="auto">
          <a:xfrm>
            <a:off x="3167744" y="1066800"/>
            <a:ext cx="2852056" cy="965445"/>
          </a:xfrm>
          <a:prstGeom prst="ellipse">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r>
              <a:rPr lang="el-GR" sz="1400" b="1" dirty="0">
                <a:latin typeface="Arial Narrow" panose="020B0606020202030204" pitchFamily="34" charset="0"/>
              </a:rPr>
              <a:t>ΠΡΟΕΦΗΒΕΙΑ ΚΑΙ ΕΦΗΒΕΙΑ </a:t>
            </a:r>
          </a:p>
          <a:p>
            <a:pPr algn="ctr"/>
            <a:r>
              <a:rPr lang="el-GR" sz="1400" b="1" dirty="0">
                <a:latin typeface="Arial Narrow" panose="020B0606020202030204" pitchFamily="34" charset="0"/>
              </a:rPr>
              <a:t>(ψυχοσωματικές, νοητικές και κοινωνικές </a:t>
            </a:r>
          </a:p>
          <a:p>
            <a:pPr algn="ctr"/>
            <a:r>
              <a:rPr lang="el-GR" sz="1400" b="1" dirty="0">
                <a:latin typeface="Arial Narrow" panose="020B0606020202030204" pitchFamily="34" charset="0"/>
              </a:rPr>
              <a:t>αλλαγές)</a:t>
            </a:r>
          </a:p>
        </p:txBody>
      </p:sp>
      <p:sp>
        <p:nvSpPr>
          <p:cNvPr id="17" name="Oval 12"/>
          <p:cNvSpPr>
            <a:spLocks noChangeArrowheads="1"/>
          </p:cNvSpPr>
          <p:nvPr/>
        </p:nvSpPr>
        <p:spPr bwMode="auto">
          <a:xfrm>
            <a:off x="6553201" y="959084"/>
            <a:ext cx="2514600" cy="1250716"/>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el-GR" sz="1400" b="1" dirty="0">
                <a:latin typeface="Arial Narrow" panose="020B0606020202030204" pitchFamily="34" charset="0"/>
              </a:rPr>
              <a:t>ΜΕΤΕΦΗΒΕΙΑ &amp;</a:t>
            </a:r>
            <a:r>
              <a:rPr lang="en-US" sz="1400" b="1" dirty="0">
                <a:latin typeface="Arial Narrow" panose="020B0606020202030204" pitchFamily="34" charset="0"/>
              </a:rPr>
              <a:t> </a:t>
            </a:r>
            <a:r>
              <a:rPr lang="el-GR" sz="1400" b="1" dirty="0">
                <a:latin typeface="Arial Narrow" panose="020B0606020202030204" pitchFamily="34" charset="0"/>
              </a:rPr>
              <a:t>ΦΟΙΤΗΤΙΚΗ </a:t>
            </a:r>
          </a:p>
          <a:p>
            <a:pPr algn="ctr"/>
            <a:r>
              <a:rPr lang="el-GR" sz="1400" b="1" dirty="0">
                <a:latin typeface="Arial Narrow" panose="020B0606020202030204" pitchFamily="34" charset="0"/>
              </a:rPr>
              <a:t>ΠΕΡΙΟΔΟΣ </a:t>
            </a:r>
          </a:p>
          <a:p>
            <a:pPr algn="ctr"/>
            <a:r>
              <a:rPr lang="el-GR" sz="1400" b="1" dirty="0">
                <a:latin typeface="Arial Narrow" panose="020B0606020202030204" pitchFamily="34" charset="0"/>
              </a:rPr>
              <a:t>(επαγγελματική και οικογενειακή </a:t>
            </a:r>
          </a:p>
          <a:p>
            <a:pPr algn="ctr"/>
            <a:r>
              <a:rPr lang="el-GR" sz="1400" b="1" dirty="0">
                <a:latin typeface="Arial Narrow" panose="020B0606020202030204" pitchFamily="34" charset="0"/>
              </a:rPr>
              <a:t>σταδιοδρομία)</a:t>
            </a:r>
          </a:p>
        </p:txBody>
      </p:sp>
      <p:sp>
        <p:nvSpPr>
          <p:cNvPr id="20" name="Line 8"/>
          <p:cNvSpPr>
            <a:spLocks noChangeShapeType="1"/>
          </p:cNvSpPr>
          <p:nvPr/>
        </p:nvSpPr>
        <p:spPr bwMode="auto">
          <a:xfrm>
            <a:off x="6057900" y="1476502"/>
            <a:ext cx="581549"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21" name="Line 8"/>
          <p:cNvSpPr>
            <a:spLocks noChangeShapeType="1"/>
          </p:cNvSpPr>
          <p:nvPr/>
        </p:nvSpPr>
        <p:spPr bwMode="auto">
          <a:xfrm flipV="1">
            <a:off x="2664192" y="1584442"/>
            <a:ext cx="503552" cy="38099"/>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22" name="Line 8"/>
          <p:cNvSpPr>
            <a:spLocks noChangeShapeType="1"/>
          </p:cNvSpPr>
          <p:nvPr/>
        </p:nvSpPr>
        <p:spPr bwMode="auto">
          <a:xfrm>
            <a:off x="2830249" y="3742287"/>
            <a:ext cx="457200" cy="4572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23" name="Line 9"/>
          <p:cNvSpPr>
            <a:spLocks noChangeShapeType="1"/>
          </p:cNvSpPr>
          <p:nvPr/>
        </p:nvSpPr>
        <p:spPr bwMode="auto">
          <a:xfrm flipH="1">
            <a:off x="3373281" y="1828800"/>
            <a:ext cx="3266168" cy="109566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24" name="Text Box 7"/>
          <p:cNvSpPr txBox="1">
            <a:spLocks noChangeArrowheads="1"/>
          </p:cNvSpPr>
          <p:nvPr/>
        </p:nvSpPr>
        <p:spPr bwMode="auto">
          <a:xfrm>
            <a:off x="2819400" y="5915014"/>
            <a:ext cx="3979499" cy="1015663"/>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algn="ctr">
              <a:spcBef>
                <a:spcPct val="50000"/>
              </a:spcBef>
            </a:pPr>
            <a:r>
              <a:rPr lang="el-GR" sz="2000" b="1" dirty="0">
                <a:latin typeface="Arial Narrow" panose="020B0606020202030204" pitchFamily="34" charset="0"/>
              </a:rPr>
              <a:t>Πιθανή εκδήλωση αποκλείνουσας ή/και  ψυχοπαθολογικής συμπεριφοράς  </a:t>
            </a:r>
          </a:p>
        </p:txBody>
      </p:sp>
      <p:sp>
        <p:nvSpPr>
          <p:cNvPr id="26" name="Line 8"/>
          <p:cNvSpPr>
            <a:spLocks noChangeShapeType="1"/>
          </p:cNvSpPr>
          <p:nvPr/>
        </p:nvSpPr>
        <p:spPr bwMode="auto">
          <a:xfrm>
            <a:off x="2348821" y="5915014"/>
            <a:ext cx="482807" cy="507831"/>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27" name="Line 9"/>
          <p:cNvSpPr>
            <a:spLocks noChangeShapeType="1"/>
          </p:cNvSpPr>
          <p:nvPr/>
        </p:nvSpPr>
        <p:spPr bwMode="auto">
          <a:xfrm flipH="1">
            <a:off x="6759453" y="5791200"/>
            <a:ext cx="403346" cy="587514"/>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28" name="Line 9"/>
          <p:cNvSpPr>
            <a:spLocks noChangeShapeType="1"/>
          </p:cNvSpPr>
          <p:nvPr/>
        </p:nvSpPr>
        <p:spPr bwMode="auto">
          <a:xfrm flipH="1">
            <a:off x="6267152" y="2096756"/>
            <a:ext cx="667045" cy="79958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
        <p:nvSpPr>
          <p:cNvPr id="29" name="Line 8"/>
          <p:cNvSpPr>
            <a:spLocks noChangeShapeType="1"/>
          </p:cNvSpPr>
          <p:nvPr/>
        </p:nvSpPr>
        <p:spPr bwMode="auto">
          <a:xfrm>
            <a:off x="2431772" y="2096755"/>
            <a:ext cx="3868420" cy="79958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l-GR"/>
          </a:p>
        </p:txBody>
      </p:sp>
    </p:spTree>
    <p:extLst>
      <p:ext uri="{BB962C8B-B14F-4D97-AF65-F5344CB8AC3E}">
        <p14:creationId xmlns:p14="http://schemas.microsoft.com/office/powerpoint/2010/main" val="29241029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B2B878-28CF-4C37-84D6-95AC5561CD45}"/>
              </a:ext>
            </a:extLst>
          </p:cNvPr>
          <p:cNvSpPr>
            <a:spLocks noGrp="1"/>
          </p:cNvSpPr>
          <p:nvPr>
            <p:ph type="title"/>
          </p:nvPr>
        </p:nvSpPr>
        <p:spPr>
          <a:xfrm>
            <a:off x="37069" y="7937"/>
            <a:ext cx="9106931" cy="906463"/>
          </a:xfrm>
        </p:spPr>
        <p:txBody>
          <a:bodyPr>
            <a:normAutofit fontScale="90000"/>
          </a:bodyPr>
          <a:lstStyle/>
          <a:p>
            <a:pPr algn="ctr"/>
            <a:r>
              <a:rPr lang="el-GR" sz="2200" b="1" i="1" dirty="0">
                <a:solidFill>
                  <a:schemeClr val="accent6"/>
                </a:solidFill>
                <a:latin typeface="Arial Narrow" panose="020B0606020202030204" pitchFamily="34" charset="0"/>
                <a:cs typeface="Arial" pitchFamily="34" charset="0"/>
              </a:rPr>
              <a:t/>
            </a:r>
            <a:br>
              <a:rPr lang="el-GR" sz="2200" b="1" i="1" dirty="0">
                <a:solidFill>
                  <a:schemeClr val="accent6"/>
                </a:solidFill>
                <a:latin typeface="Arial Narrow" panose="020B0606020202030204" pitchFamily="34" charset="0"/>
                <a:cs typeface="Arial" pitchFamily="34" charset="0"/>
              </a:rPr>
            </a:br>
            <a:r>
              <a:rPr lang="el-GR" sz="2200" b="1" dirty="0">
                <a:latin typeface="Arial Narrow" panose="020B0606020202030204" pitchFamily="34" charset="0"/>
              </a:rPr>
              <a:t>ΨΥΧικ</a:t>
            </a:r>
            <a:r>
              <a:rPr lang="en-US" sz="2200" b="1" dirty="0">
                <a:latin typeface="Arial Narrow" panose="020B0606020202030204" pitchFamily="34" charset="0"/>
              </a:rPr>
              <a:t>h </a:t>
            </a:r>
            <a:r>
              <a:rPr lang="el-GR" sz="2200" b="1" dirty="0">
                <a:latin typeface="Arial Narrow" panose="020B0606020202030204" pitchFamily="34" charset="0"/>
              </a:rPr>
              <a:t>υγειΑ </a:t>
            </a:r>
            <a:r>
              <a:rPr lang="en-US" sz="2200" b="1" dirty="0">
                <a:latin typeface="Arial Narrow" panose="020B0606020202030204" pitchFamily="34" charset="0"/>
              </a:rPr>
              <a:t>VS </a:t>
            </a:r>
            <a:r>
              <a:rPr lang="el-GR" sz="2200" b="1" dirty="0">
                <a:latin typeface="Arial Narrow" panose="020B0606020202030204" pitchFamily="34" charset="0"/>
              </a:rPr>
              <a:t> ΨΥΧΟΠαθολογια ΠΑΙΔΙΩΝ ΕΦΗΒΩΝ ΚΑΙ ΦΟΙΤΗΤΩΝ  </a:t>
            </a:r>
            <a:r>
              <a:rPr lang="en-US" sz="2200" dirty="0">
                <a:latin typeface="Arial Narrow" panose="020B0606020202030204" pitchFamily="34" charset="0"/>
              </a:rPr>
              <a:t/>
            </a:r>
            <a:br>
              <a:rPr lang="en-US" sz="2200" dirty="0">
                <a:latin typeface="Arial Narrow" panose="020B0606020202030204" pitchFamily="34" charset="0"/>
              </a:rPr>
            </a:br>
            <a:endParaRPr lang="el-GR" sz="2200" dirty="0">
              <a:latin typeface="Arial Narrow" panose="020B0606020202030204" pitchFamily="34" charset="0"/>
            </a:endParaRPr>
          </a:p>
        </p:txBody>
      </p:sp>
      <p:pic>
        <p:nvPicPr>
          <p:cNvPr id="3" name="Picture 2">
            <a:extLst>
              <a:ext uri="{FF2B5EF4-FFF2-40B4-BE49-F238E27FC236}">
                <a16:creationId xmlns:a16="http://schemas.microsoft.com/office/drawing/2014/main" xmlns="" id="{3E7E0FF8-CE96-417B-92EF-711DCBC34143}"/>
              </a:ext>
            </a:extLst>
          </p:cNvPr>
          <p:cNvPicPr>
            <a:picLocks noChangeAspect="1"/>
          </p:cNvPicPr>
          <p:nvPr/>
        </p:nvPicPr>
        <p:blipFill>
          <a:blip r:embed="rId2"/>
          <a:stretch>
            <a:fillRect/>
          </a:stretch>
        </p:blipFill>
        <p:spPr>
          <a:xfrm>
            <a:off x="37069" y="838200"/>
            <a:ext cx="2706131" cy="3962400"/>
          </a:xfrm>
          <a:prstGeom prst="rect">
            <a:avLst/>
          </a:prstGeom>
        </p:spPr>
      </p:pic>
      <p:pic>
        <p:nvPicPr>
          <p:cNvPr id="116738" name="Picture 2" descr="Κατάθλιψη-δείτε πώς αντιμετωπίζεται"/>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1" y="838200"/>
            <a:ext cx="2971799" cy="39624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https://www.neakriti.gr/sites/default/files/styles/full/public/2019-03/gabriel-762937-unsplash_copy.jpg.webp?itok=tQW6KwU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https://www.neakriti.gr/sites/default/files/styles/full/public/2019-03/gabriel-762937-unsplash_copy.jpg.webp?itok=tQW6KwU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https://www.neakriti.gr/sites/default/files/styles/full/public/2019-03/gabriel-762937-unsplash_copy.jpg.webp?itok=tQW6KwUO"/>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6746" name="Picture 10" descr="Βέροια: 32χρονος αυτοκτόνησε στα κρατητήρια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838200"/>
            <a:ext cx="3429000" cy="3962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i1.ytimg.com/vi/XV3qHcVL-3I/default.jpg"/>
          <p:cNvPicPr>
            <a:picLocks noChangeAspect="1" noChangeArrowheads="1"/>
          </p:cNvPicPr>
          <p:nvPr/>
        </p:nvPicPr>
        <p:blipFill>
          <a:blip r:embed="rId5" cstate="print"/>
          <a:srcRect/>
          <a:stretch>
            <a:fillRect/>
          </a:stretch>
        </p:blipFill>
        <p:spPr bwMode="auto">
          <a:xfrm>
            <a:off x="37070" y="4800600"/>
            <a:ext cx="9106930" cy="2057400"/>
          </a:xfrm>
          <a:prstGeom prst="rect">
            <a:avLst/>
          </a:prstGeom>
          <a:noFill/>
        </p:spPr>
      </p:pic>
      <p:pic>
        <p:nvPicPr>
          <p:cNvPr id="10" name="Picture 9">
            <a:extLst>
              <a:ext uri="{FF2B5EF4-FFF2-40B4-BE49-F238E27FC236}">
                <a16:creationId xmlns:a16="http://schemas.microsoft.com/office/drawing/2014/main" xmlns="" id="{72F9498D-28FE-9340-2129-DDE0642B516F}"/>
              </a:ext>
            </a:extLst>
          </p:cNvPr>
          <p:cNvPicPr>
            <a:picLocks noChangeAspect="1"/>
          </p:cNvPicPr>
          <p:nvPr/>
        </p:nvPicPr>
        <p:blipFill rotWithShape="1">
          <a:blip r:embed="rId6"/>
          <a:srcRect t="268" r="-2" b="20801"/>
          <a:stretch/>
        </p:blipFill>
        <p:spPr>
          <a:xfrm>
            <a:off x="5715000" y="838200"/>
            <a:ext cx="3429000" cy="1828800"/>
          </a:xfrm>
          <a:prstGeom prst="rect">
            <a:avLst/>
          </a:prstGeom>
        </p:spPr>
      </p:pic>
    </p:spTree>
    <p:extLst>
      <p:ext uri="{BB962C8B-B14F-4D97-AF65-F5344CB8AC3E}">
        <p14:creationId xmlns:p14="http://schemas.microsoft.com/office/powerpoint/2010/main" val="38297729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Metropolitan</Template>
  <TotalTime>14928</TotalTime>
  <Words>2930</Words>
  <Application>Microsoft Office PowerPoint</Application>
  <PresentationFormat>On-screen Show (4:3)</PresentationFormat>
  <Paragraphs>459</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Trek</vt:lpstr>
      <vt:lpstr>PowerPoint Presentation</vt:lpstr>
      <vt:lpstr>Αναπτυξιακα χαρακτηριστικa  παιδιου</vt:lpstr>
      <vt:lpstr>Αναπτυξιακα χαρακτηριστικa    εφηβου</vt:lpstr>
      <vt:lpstr>Αναπτυξιακα χαρακτηριστικa    φοιτητη</vt:lpstr>
      <vt:lpstr> Κυριοι παραγοντεσ κινδυνου για αναπτυξη  ψυχοπαθολογιασ  στα  παιδια εφηβουσ και φοιτητεσ </vt:lpstr>
      <vt:lpstr>ΚΥΡΙΟΙ ΠΑΡΑΓΟΝΤΕΣ   ΚΙΝΔΥΝΟΥ   ΠΟΥ  ΕΚΘΕΤΟΥΝ   ΤΑ ΠΑΙΔΙΑ   ΕΦΗΒΟΥΣ   ΚΑΙ ΦΟΙΤΗΤΕΣ    ΣΕ  ΨΥΧΟΛΟΓΙΚΟ  ΚΙΝΔΥΝΟ  ΓΙΑ  ΑΝΑΠΤΥΞΗ    ΨΥΧΟΠΑΘΟΛΟΓΙΑΣ </vt:lpstr>
      <vt:lpstr>ΘΕΩΡΗΤΙΚΟ ΠΛΑΙΣΙΟ Τα περιβαλλοντικά πλαίσια  με τα οποία αλληλοεπιδρά το παιδί, ο έφηβος και ο φοιτητής ως παράγοντες κίνδυνου  για την  ψυχοπαθολογία, με βάση το οικοσυστημικό μοντέλο (Bronfenbrenner, 1986) </vt:lpstr>
      <vt:lpstr> ΣΠΟΥΔΑΙΟΤΗΤA ΤΗΣ ΔΙΕΡΕΥΝΗΣΗΣ ΤΟΥ ΕΠΙΠΕΔΟΥ ΨΥΧΙΚΗΣ ΥΓΕΙΑΣ  ΤΩΝ ΠΑΙΔΙΩΝ ΕΦΗΒΩΝ ΚΑΙ ΦΟΙΤΗΤΩΝ  </vt:lpstr>
      <vt:lpstr> ΨΥΧικh υγειΑ VS  ΨΥΧΟΠαθολογια ΠΑΙΔΙΩΝ ΕΦΗΒΩΝ ΚΑΙ ΦΟΙΤΗΤΩΝ   </vt:lpstr>
      <vt:lpstr>ΨΥΧικh υγειΑ    vs       ΨΥΧΟΠαθολογια</vt:lpstr>
      <vt:lpstr>PowerPoint Presentation</vt:lpstr>
      <vt:lpstr>  ΨΥΧΙΚΕΣ ΔΙΑΤΑΡΑΧΕΣ  ΣΤΑ ΠΑΙΔΙΑ ΕΦΗΒΟΥΣ Και φοιτητεσ </vt:lpstr>
      <vt:lpstr>  ΨΥΧΙΚΕΣ ΔΙΑΤΑΡΑΧΕΣ  ΣΤΑ ΠΑΙΔΙΑ ΕΦΗΒΟΥΣ Και φοιτητεσ </vt:lpstr>
      <vt:lpstr>PowerPoint Presentation</vt:lpstr>
      <vt:lpstr>ψυχοπαθολογια εφηβων μετΑ ΤΗΝ ΠΑΝΔΗΜΙΑ</vt:lpstr>
      <vt:lpstr>Ψυχοπαθολογια φοιτητων μετΑ ΤΗΝ ΠΑΝΔΗΜΙΑ</vt:lpstr>
      <vt:lpstr>PowerPoint Presentation</vt:lpstr>
      <vt:lpstr>Επιδημιολογικα και Στατιστικα  ΔεδομΕνα </vt:lpstr>
      <vt:lpstr>Επιδημιολογικα και Στατιστικα  ΔεδομΕνα </vt:lpstr>
      <vt:lpstr>Επιδημιολογικα και Στατιστικα  ΔεδομΕνα </vt:lpstr>
      <vt:lpstr>Σύγκριση ΨυχοπαθολογιΚών ΣυμπτωμΑτων σε παιδια/εφηβοι και φοιτητεσ</vt:lpstr>
      <vt:lpstr> ΚΥΡΙΑ   ΕΠΙΔΗΜΙΟΛΟΓΙΚΑ    ΔΕΔΟΜΕΝΑ     ΣΤΑ    ΠΑΙΔΙΑ   ΚΑΙ     ΕΦΗΒΟΥΣ   ( ηπα, 2022)  </vt:lpstr>
      <vt:lpstr>   ΕΠΙΠΟΛΑΣΜΟΣ  συμπτωματων  καταθλιψησ   σε   φοιτητικο  πληθυσμο  (2013-2022)  </vt:lpstr>
      <vt:lpstr>PowerPoint Presentation</vt:lpstr>
      <vt:lpstr>Αυτοκτονικοσ  ιδεασμοσ/αυτοκτονιΑ</vt:lpstr>
      <vt:lpstr>PowerPoint Presentation</vt:lpstr>
      <vt:lpstr>ΕΞΑΡΤΗΣΙΟΓΟΝΕΣ ΟΥΣΙΕΣ</vt:lpstr>
      <vt:lpstr>ΧΡΗΣΗ ΚΑΝΑΒΗΣ</vt:lpstr>
      <vt:lpstr>ΕΝΕΣΙΜΕΣ ΕΞΑΡΤΗΣΙΟΓΟΝΕΣ ΟΥΣΙΕΣ</vt:lpstr>
      <vt:lpstr>ΕΝΕΣΙΜΕΣ ΕΞΑΡΤΗΣΙΟΓΟΝΕΣ ΟΥΣΙΕΣ</vt:lpstr>
      <vt:lpstr>PowerPoint Presentation</vt:lpstr>
      <vt:lpstr>PowerPoint Presentation</vt:lpstr>
      <vt:lpstr>PowerPoint Presentation</vt:lpstr>
      <vt:lpstr>PowerPoint Presentation</vt:lpstr>
      <vt:lpstr>PowerPoint Presentation</vt:lpstr>
      <vt:lpstr> Η σημαντικοτητα τησ εγκαιρησ διαγνωσησ και θεραπειασ  </vt:lpstr>
      <vt:lpstr>    στρατηγικεσ  who  ΓΙΑ ΠΡΟΛΗΨΗ  ΕΓΚΑΙΡΗ ΔΙΑΓΝΩΣΗ ΚΑΙ ΘΕΡΑΠΕΙΑ   </vt:lpstr>
      <vt:lpstr>Προγραμματα   Ψυχοεκπαιδευσησ</vt:lpstr>
      <vt:lpstr>ΕΠΙΔΗΜΙΟΛΟΓΙΚΕΣ ΜΕΛΕΤΕΣ ΤΩΝ ΔΙΑΤΑΡΑΧΩΝ ΨΥΧΙΚΗΣ ΥΓΕΙΑΣ ΠΑΙΔΙΩΝ/ΕΦΗΒΩΝ ΚΑΙ ΦΟΙΤΗΤΩΝ  ΠΟΥ  ΠΡΑΓΜΑΤΟΠΟΙΗΘΗΚΑΝ ΑΠΟ ΤΟ ΤΜΗΜΑ ΝΟΣΗΛΕΥΤΙΚΗΣ ΤΟΥ ΤΕΠΑΚ</vt:lpstr>
      <vt:lpstr>ΕΠΙΔΗΜΙΟΛΟΓΙΚΕΣ ΜΕΛΕΤΕΣ ΤΩΝ ΔΙΑΤΑΡΑΧΩΝ ΨΥΧΙΚΗΣ ΥΓΕΙΑΣ ΠΑΙΔΙΩΝ ΚΑΙ ΕΦΗΒΩΝ ΚΑΙ ΦΟΙΤΗΤΩΝ  ΠΟΥ ΠΡΑΓΜΑΤΟΠΟΙΗΘΗΚΑΝ ΑΠΟ ΤΟ ΤΜΗΜΑ ΝΟΣΗΛΕΥΤΙΚΗΣ ΤΟΥ ΤΕΠΑΚ </vt:lpstr>
      <vt:lpstr>ΕΥΧΗ ΟΛΩΝ  MAΣ:       H ΨΥΧΙΚΗ ΥΓΕΙΑ ΟΛΩΝ ΠΑΙΔΙΩΝ ΕΦΗΒΩΝ ΚΑΙ ΦΟΙΤΗΤΩΝ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VAIO</dc:creator>
  <cp:lastModifiedBy>USER</cp:lastModifiedBy>
  <cp:revision>2847</cp:revision>
  <cp:lastPrinted>2014-02-07T10:53:24Z</cp:lastPrinted>
  <dcterms:created xsi:type="dcterms:W3CDTF">2006-08-16T00:00:00Z</dcterms:created>
  <dcterms:modified xsi:type="dcterms:W3CDTF">2025-05-20T17:45:59Z</dcterms:modified>
</cp:coreProperties>
</file>