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9" r:id="rId4"/>
    <p:sldId id="260" r:id="rId5"/>
    <p:sldId id="261" r:id="rId6"/>
    <p:sldId id="262" r:id="rId7"/>
    <p:sldId id="263" r:id="rId8"/>
    <p:sldId id="264" r:id="rId9"/>
    <p:sldId id="266"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98" autoAdjust="0"/>
    <p:restoredTop sz="79004" autoAdjust="0"/>
  </p:normalViewPr>
  <p:slideViewPr>
    <p:cSldViewPr>
      <p:cViewPr>
        <p:scale>
          <a:sx n="70" d="100"/>
          <a:sy n="70" d="100"/>
        </p:scale>
        <p:origin x="-1260"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4BD54-296C-46AC-A92C-E87FDF7D11C8}" type="datetimeFigureOut">
              <a:rPr lang="en-US" smtClean="0"/>
              <a:t>02-Nov-17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4237FE-63F9-4FE0-A41C-8DA45E437BD8}" type="slidenum">
              <a:rPr lang="en-US" smtClean="0"/>
              <a:t>‹#›</a:t>
            </a:fld>
            <a:endParaRPr lang="en-US"/>
          </a:p>
        </p:txBody>
      </p:sp>
    </p:spTree>
    <p:extLst>
      <p:ext uri="{BB962C8B-B14F-4D97-AF65-F5344CB8AC3E}">
        <p14:creationId xmlns:p14="http://schemas.microsoft.com/office/powerpoint/2010/main" val="2157098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a:t>
            </a:r>
            <a:endParaRPr lang="en-US" dirty="0"/>
          </a:p>
        </p:txBody>
      </p:sp>
      <p:sp>
        <p:nvSpPr>
          <p:cNvPr id="4" name="Slide Number Placeholder 3"/>
          <p:cNvSpPr>
            <a:spLocks noGrp="1"/>
          </p:cNvSpPr>
          <p:nvPr>
            <p:ph type="sldNum" sz="quarter" idx="10"/>
          </p:nvPr>
        </p:nvSpPr>
        <p:spPr/>
        <p:txBody>
          <a:bodyPr/>
          <a:lstStyle/>
          <a:p>
            <a:fld id="{DD4237FE-63F9-4FE0-A41C-8DA45E437BD8}" type="slidenum">
              <a:rPr lang="en-US" smtClean="0"/>
              <a:t>1</a:t>
            </a:fld>
            <a:endParaRPr lang="en-US"/>
          </a:p>
        </p:txBody>
      </p:sp>
    </p:spTree>
    <p:extLst>
      <p:ext uri="{BB962C8B-B14F-4D97-AF65-F5344CB8AC3E}">
        <p14:creationId xmlns:p14="http://schemas.microsoft.com/office/powerpoint/2010/main" val="2368409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l-GR" baseline="0" dirty="0" smtClean="0">
                <a:sym typeface="Wingdings" pitchFamily="2" charset="2"/>
              </a:rPr>
              <a:t>1) Η γλωσσική ικανότητα παίζει αναμφισβήτητα σημαντικό ρόλο στην μαθησιακή πορεία του παιδιού.</a:t>
            </a:r>
          </a:p>
          <a:p>
            <a:pPr marL="171450" indent="-171450">
              <a:buFont typeface="Wingdings" panose="05000000000000000000" pitchFamily="2" charset="2"/>
              <a:buChar char="§"/>
            </a:pPr>
            <a:r>
              <a:rPr lang="el-GR" baseline="0" dirty="0" smtClean="0">
                <a:sym typeface="Wingdings" pitchFamily="2" charset="2"/>
              </a:rPr>
              <a:t>2) Πλήθος ερευνών έχει αναδείξει την θετική επίδραση της κοχλιακής εμφύτευσης στην γλωσσική ανάπτυξη των παιδιών, ΟΜΩΣ φαίνεται να παραμένουν κάποια γλωσσικά ελλείμματα, που με την σειρά τους επηρεάζουν τις μαθησιακές επιδόσεις των παιδιών στο σχολείο, δημιουργώντας τελικά μαθησιακές δυσκολίες.</a:t>
            </a:r>
          </a:p>
          <a:p>
            <a:pPr marL="171450" indent="-171450">
              <a:buFont typeface="Wingdings" panose="05000000000000000000" pitchFamily="2" charset="2"/>
              <a:buChar char="§"/>
            </a:pPr>
            <a:r>
              <a:rPr lang="el-GR" baseline="0" dirty="0" smtClean="0">
                <a:sym typeface="Wingdings" pitchFamily="2" charset="2"/>
              </a:rPr>
              <a:t>3) Για παράδειγμα, η ακουστική εμπειρία μπορεί να χαρακτηριστεί ως τα «σκαλιά» που σχετίζονται με την ανάπτυξη γενικών γνωστικών δυνατοτήτων, όπως η διαδοχική μάθηση και η μνήμη, ικανότητες απαραίτητες στην διαδικασία της μάθησης.  Όμως, η ακουστική αποστέρηση έχει ως αποτέλεσμα την εγκεφαλική αναδιοργάνωση συγκεκριμένων περιοχών του εγκεφάλου, γεγονός που επηρεάζει αρνητικά τις γνωστικές διαδοχικές ικανότητες, άρα και τις επιδόσεις του παιδιού στο σχολείο.</a:t>
            </a:r>
          </a:p>
          <a:p>
            <a:pPr marL="171450" indent="-171450">
              <a:buFont typeface="Wingdings" panose="05000000000000000000" pitchFamily="2" charset="2"/>
              <a:buChar char="§"/>
            </a:pPr>
            <a:endParaRPr lang="en-US" baseline="0" dirty="0" smtClean="0">
              <a:sym typeface="Wingdings" pitchFamily="2" charset="2"/>
            </a:endParaRPr>
          </a:p>
        </p:txBody>
      </p:sp>
      <p:sp>
        <p:nvSpPr>
          <p:cNvPr id="4" name="Slide Number Placeholder 3"/>
          <p:cNvSpPr>
            <a:spLocks noGrp="1"/>
          </p:cNvSpPr>
          <p:nvPr>
            <p:ph type="sldNum" sz="quarter" idx="10"/>
          </p:nvPr>
        </p:nvSpPr>
        <p:spPr/>
        <p:txBody>
          <a:bodyPr/>
          <a:lstStyle/>
          <a:p>
            <a:fld id="{DD4237FE-63F9-4FE0-A41C-8DA45E437BD8}" type="slidenum">
              <a:rPr lang="en-US" smtClean="0"/>
              <a:t>2</a:t>
            </a:fld>
            <a:endParaRPr lang="en-US"/>
          </a:p>
        </p:txBody>
      </p:sp>
    </p:spTree>
    <p:extLst>
      <p:ext uri="{BB962C8B-B14F-4D97-AF65-F5344CB8AC3E}">
        <p14:creationId xmlns:p14="http://schemas.microsoft.com/office/powerpoint/2010/main" val="247056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b="0" dirty="0" smtClean="0"/>
              <a:t>Η παρούσα εργασία στοχεύει μέσα από μία βιβλιογραφική ανασκόπηση, να αναδείξει νέα ευρήματα που σχετίζονται με γλωσσικά και μαθησιακά ελλείμματα των παιδιών με κοχλιακή εμφύτευση.</a:t>
            </a:r>
            <a:endParaRPr lang="en-US" b="0" dirty="0"/>
          </a:p>
        </p:txBody>
      </p:sp>
      <p:sp>
        <p:nvSpPr>
          <p:cNvPr id="4" name="Slide Number Placeholder 3"/>
          <p:cNvSpPr>
            <a:spLocks noGrp="1"/>
          </p:cNvSpPr>
          <p:nvPr>
            <p:ph type="sldNum" sz="quarter" idx="10"/>
          </p:nvPr>
        </p:nvSpPr>
        <p:spPr/>
        <p:txBody>
          <a:bodyPr/>
          <a:lstStyle/>
          <a:p>
            <a:fld id="{DD4237FE-63F9-4FE0-A41C-8DA45E437BD8}" type="slidenum">
              <a:rPr lang="en-US" smtClean="0"/>
              <a:t>3</a:t>
            </a:fld>
            <a:endParaRPr lang="en-US"/>
          </a:p>
        </p:txBody>
      </p:sp>
    </p:spTree>
    <p:extLst>
      <p:ext uri="{BB962C8B-B14F-4D97-AF65-F5344CB8AC3E}">
        <p14:creationId xmlns:p14="http://schemas.microsoft.com/office/powerpoint/2010/main" val="404814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i="1" dirty="0" smtClean="0"/>
              <a:t>Στην συνέχεια ακολουθούν τα εντοπισμένα αντιληπτικού τύπου γλωσσικά ελλείμματα,</a:t>
            </a:r>
            <a:r>
              <a:rPr lang="el-GR" i="1" baseline="0" dirty="0" smtClean="0"/>
              <a:t> τα οποία αποτελούν </a:t>
            </a:r>
            <a:r>
              <a:rPr lang="el-GR" i="1" dirty="0" smtClean="0"/>
              <a:t>προάγγελοι εμφάνισης ΜΔ.</a:t>
            </a:r>
            <a:endParaRPr lang="en-US" i="1" baseline="0" dirty="0" smtClean="0"/>
          </a:p>
          <a:p>
            <a:endParaRPr lang="el-GR" i="1" baseline="0" dirty="0" smtClean="0"/>
          </a:p>
          <a:p>
            <a:pPr marL="171450" indent="-171450">
              <a:buFont typeface="Wingdings" pitchFamily="2" charset="2"/>
              <a:buChar char="§"/>
            </a:pPr>
            <a:r>
              <a:rPr lang="el-GR" baseline="0" dirty="0" smtClean="0"/>
              <a:t>Στην παρούσα έρευνα εντοπίστηκε … από παιδιά-λήπτες ΚΕ προσχολικής ηλικίας.</a:t>
            </a:r>
          </a:p>
          <a:p>
            <a:pPr marL="171450" indent="-171450">
              <a:buFont typeface="Wingdings" pitchFamily="2" charset="2"/>
              <a:buChar char="§"/>
            </a:pPr>
            <a:r>
              <a:rPr lang="el-GR" baseline="0" dirty="0" smtClean="0"/>
              <a:t>Σχετικά με την δυσκολία για αναγνώριση της ομιλίας σε ήσυχα περιβάλλοντα, οι ερευνητές αποδίδουν ως την κύρια αιτία, τους  … (περιορισμούς στην επεξεργασία που κάνουν τα ΚΕ)</a:t>
            </a:r>
            <a:r>
              <a:rPr lang="en-US" baseline="0" dirty="0" smtClean="0"/>
              <a:t>,</a:t>
            </a:r>
            <a:r>
              <a:rPr lang="el-GR" baseline="0" dirty="0" smtClean="0"/>
              <a:t> που έχουν επίσης ως αποτέλεσμα την … καθώς και την εμφάνιση …</a:t>
            </a:r>
          </a:p>
          <a:p>
            <a:pPr marL="171450" indent="-171450">
              <a:buFont typeface="Wingdings" pitchFamily="2" charset="2"/>
              <a:buChar char="§"/>
            </a:pPr>
            <a:r>
              <a:rPr lang="el-GR" baseline="0" dirty="0" smtClean="0"/>
              <a:t>Συστήνεται συνεπώς η … στην σχολική τάξη.</a:t>
            </a:r>
          </a:p>
          <a:p>
            <a:pPr marL="171450" indent="-171450">
              <a:buFont typeface="Wingdings" pitchFamily="2" charset="2"/>
              <a:buChar char="§"/>
            </a:pPr>
            <a:endParaRPr lang="el-GR" baseline="0" dirty="0" smtClean="0"/>
          </a:p>
          <a:p>
            <a:pPr marL="0" indent="0">
              <a:buFont typeface="Wingdings" pitchFamily="2" charset="2"/>
              <a:buNone/>
            </a:pPr>
            <a:r>
              <a:rPr lang="el-GR" baseline="0" dirty="0" smtClean="0"/>
              <a:t>Είναι γνωστό, πως όταν συνεχίζονται οι αδυναμίες στον τομέα φωνολογίας, που αφορούν συγκεκριμένα την φωνολογική ενημερότητα ή την κατάκτηση λεξιλογίου, τότε εντοπίζονται προβλήματα στην ανάγνωση και στην κατανόηση κειμένων, αυξάνοντας τις πιθανότητες εμφάνισης μαθησιακών ελλειμμάτων και ακαδημαϊκών δυσκολιών.</a:t>
            </a:r>
          </a:p>
        </p:txBody>
      </p:sp>
      <p:sp>
        <p:nvSpPr>
          <p:cNvPr id="4" name="Slide Number Placeholder 3"/>
          <p:cNvSpPr>
            <a:spLocks noGrp="1"/>
          </p:cNvSpPr>
          <p:nvPr>
            <p:ph type="sldNum" sz="quarter" idx="10"/>
          </p:nvPr>
        </p:nvSpPr>
        <p:spPr/>
        <p:txBody>
          <a:bodyPr/>
          <a:lstStyle/>
          <a:p>
            <a:fld id="{DD4237FE-63F9-4FE0-A41C-8DA45E437BD8}" type="slidenum">
              <a:rPr lang="en-US" smtClean="0"/>
              <a:t>4</a:t>
            </a:fld>
            <a:endParaRPr lang="en-US"/>
          </a:p>
        </p:txBody>
      </p:sp>
    </p:spTree>
    <p:extLst>
      <p:ext uri="{BB962C8B-B14F-4D97-AF65-F5344CB8AC3E}">
        <p14:creationId xmlns:p14="http://schemas.microsoft.com/office/powerpoint/2010/main" val="256538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Σύμφωνα με έρευνες, παρουσιάζεται αδυναμία στα παιδιά</a:t>
            </a:r>
            <a:r>
              <a:rPr lang="el-GR" baseline="0" dirty="0" smtClean="0"/>
              <a:t> με </a:t>
            </a:r>
            <a:r>
              <a:rPr lang="el-GR" dirty="0" smtClean="0"/>
              <a:t>ΚΕ, στην αντίληψη των προσωδιακών στοιχείων, σε σχέση με τα Φ ακοής παιδιά.</a:t>
            </a:r>
          </a:p>
          <a:p>
            <a:pPr marL="171450" indent="-171450">
              <a:buFont typeface="Wingdings" pitchFamily="2" charset="2"/>
              <a:buChar char="§"/>
            </a:pPr>
            <a:r>
              <a:rPr lang="el-GR" dirty="0" smtClean="0"/>
              <a:t>Η πρώτη έρευνα τονίζει</a:t>
            </a:r>
            <a:r>
              <a:rPr lang="el-GR" baseline="0" dirty="0" smtClean="0"/>
              <a:t> την … στα παιδιά (*7</a:t>
            </a:r>
            <a:r>
              <a:rPr lang="en-US" baseline="0" dirty="0" smtClean="0"/>
              <a:t> – 20 </a:t>
            </a:r>
            <a:r>
              <a:rPr lang="el-GR" baseline="0" dirty="0" smtClean="0"/>
              <a:t>χρ.) με ΚΕ.</a:t>
            </a:r>
          </a:p>
          <a:p>
            <a:pPr marL="171450" indent="-171450">
              <a:buFont typeface="Wingdings" pitchFamily="2" charset="2"/>
              <a:buChar char="§"/>
            </a:pPr>
            <a:r>
              <a:rPr lang="el-GR" baseline="0" dirty="0" smtClean="0"/>
              <a:t>Γεγονός που προέκυψε από τον εντοπισμό σημαντικά … σε σχέση με συνομήλικων παιδιών με Φ ακοή.</a:t>
            </a:r>
          </a:p>
          <a:p>
            <a:pPr marL="171450" indent="-171450">
              <a:buFont typeface="Wingdings" pitchFamily="2" charset="2"/>
              <a:buChar char="§"/>
            </a:pPr>
            <a:endParaRPr lang="el-GR" baseline="0" dirty="0" smtClean="0"/>
          </a:p>
          <a:p>
            <a:pPr marL="171450" indent="-171450">
              <a:buFont typeface="Wingdings" pitchFamily="2" charset="2"/>
              <a:buChar char="§"/>
            </a:pPr>
            <a:r>
              <a:rPr lang="el-GR" baseline="0" dirty="0" smtClean="0"/>
              <a:t>Η δεύτερη έρευνα εντόπισε … σε παιδιά-λήπτες ΚΕ (*5-13 ετών).</a:t>
            </a:r>
          </a:p>
          <a:p>
            <a:pPr marL="0" indent="0">
              <a:buFont typeface="Wingdings" pitchFamily="2" charset="2"/>
              <a:buNone/>
            </a:pPr>
            <a:endParaRPr lang="el-GR" baseline="0" dirty="0" smtClean="0"/>
          </a:p>
          <a:p>
            <a:pPr marL="0" indent="0">
              <a:buFont typeface="Wingdings" pitchFamily="2" charset="2"/>
              <a:buNone/>
            </a:pPr>
            <a:r>
              <a:rPr lang="el-GR" baseline="0" dirty="0" smtClean="0">
                <a:sym typeface="Wingdings" pitchFamily="2" charset="2"/>
              </a:rPr>
              <a:t> Γίνεται αντιληπτό ότι μια πιθανή αδυναμία στην διάκριση καταφατικών έναντι ερωτηματικών προτάσεων θα δημιουργούσε εξαιρετικές … των παιδιών.</a:t>
            </a:r>
            <a:endParaRPr lang="el-GR" baseline="0" dirty="0" smtClean="0"/>
          </a:p>
          <a:p>
            <a:pPr marL="171450" indent="-171450">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DD4237FE-63F9-4FE0-A41C-8DA45E437BD8}" type="slidenum">
              <a:rPr lang="en-US" smtClean="0"/>
              <a:t>5</a:t>
            </a:fld>
            <a:endParaRPr lang="en-US"/>
          </a:p>
        </p:txBody>
      </p:sp>
    </p:spTree>
    <p:extLst>
      <p:ext uri="{BB962C8B-B14F-4D97-AF65-F5344CB8AC3E}">
        <p14:creationId xmlns:p14="http://schemas.microsoft.com/office/powerpoint/2010/main" val="3363142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
            </a:pPr>
            <a:r>
              <a:rPr lang="el-GR" dirty="0" smtClean="0"/>
              <a:t>Ένα άλλο σχετικό εύρημα που επηρεάζει τη μαθησιακή διαδικασία αφορά … από παιδιά με ΚΕ.</a:t>
            </a:r>
          </a:p>
          <a:p>
            <a:pPr marL="171450" indent="-171450">
              <a:buFont typeface="Wingdings" pitchFamily="2" charset="2"/>
              <a:buChar char="§"/>
            </a:pPr>
            <a:r>
              <a:rPr lang="el-GR" dirty="0" smtClean="0"/>
              <a:t>Η δυσκολία αυτή, με βάση</a:t>
            </a:r>
            <a:r>
              <a:rPr lang="el-GR" baseline="0" dirty="0" smtClean="0"/>
              <a:t> του ερευνητές, πιθανόν να οφείλεται σε … οι οποίοι με την σειρά τους επηρεάζουν την ικανότητα επιτυχημένης ενσωμάτωσης των χρονοδιαδοχικών πληροφοριών στην ομιλούμενη γλώσσα.</a:t>
            </a:r>
          </a:p>
          <a:p>
            <a:pPr marL="171450" indent="-171450">
              <a:buFont typeface="Wingdings" pitchFamily="2" charset="2"/>
              <a:buChar char="§"/>
            </a:pPr>
            <a:r>
              <a:rPr lang="el-GR" baseline="0" dirty="0" smtClean="0"/>
              <a:t>Αυτό θα μπορούσε να οδηγήσει τους μαθητές σε …</a:t>
            </a:r>
            <a:endParaRPr lang="el-GR" dirty="0" smtClean="0"/>
          </a:p>
          <a:p>
            <a:pPr marL="171450" indent="-171450">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DD4237FE-63F9-4FE0-A41C-8DA45E437BD8}" type="slidenum">
              <a:rPr lang="en-US" smtClean="0"/>
              <a:t>6</a:t>
            </a:fld>
            <a:endParaRPr lang="en-US"/>
          </a:p>
        </p:txBody>
      </p:sp>
    </p:spTree>
    <p:extLst>
      <p:ext uri="{BB962C8B-B14F-4D97-AF65-F5344CB8AC3E}">
        <p14:creationId xmlns:p14="http://schemas.microsoft.com/office/powerpoint/2010/main" val="987366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Σε μία πρόσφατη έρευνα, όπου</a:t>
            </a:r>
            <a:r>
              <a:rPr lang="el-GR" baseline="0" dirty="0" smtClean="0"/>
              <a:t> μελετήθηκε ο ρυθμός ομιλίας και η σχέση του με την καταληπτότητα ομιλίας των ατόμων με ΚΕ, εντοπίστηκαν τα εξής αποτελέσματα</a:t>
            </a:r>
            <a:r>
              <a:rPr lang="en-US" baseline="0" dirty="0" smtClean="0"/>
              <a:t>:</a:t>
            </a:r>
          </a:p>
          <a:p>
            <a:pPr marL="171450" indent="-171450">
              <a:buFont typeface="Wingdings" pitchFamily="2" charset="2"/>
              <a:buChar char="§"/>
            </a:pPr>
            <a:r>
              <a:rPr lang="el-GR" baseline="0" dirty="0" smtClean="0"/>
              <a:t>Οι συμμετέχοντες με ΚΕ παρουσίασαν … </a:t>
            </a:r>
          </a:p>
          <a:p>
            <a:pPr marL="171450" indent="-171450">
              <a:buFont typeface="Wingdings" pitchFamily="2" charset="2"/>
              <a:buChar char="§"/>
            </a:pPr>
            <a:r>
              <a:rPr lang="el-GR" baseline="0" dirty="0" smtClean="0"/>
              <a:t>Επίσης, παρατηρήθηκε … σε σχέση με τους συμμετέχοντες με Φ ακοή, όπου συγκεκριμένα τα άτομα με ΚΕ ήταν περίπου 1 έτος πίσω σε σχέση με τα συνομήλικα παιδιά με Φ ακοή, κατά την περίοδο προσχολικής ηλικίας.</a:t>
            </a:r>
          </a:p>
          <a:p>
            <a:pPr marL="171450" indent="-171450">
              <a:buFont typeface="Wingdings" pitchFamily="2" charset="2"/>
              <a:buChar char="§"/>
            </a:pPr>
            <a:r>
              <a:rPr lang="el-GR" baseline="0" dirty="0" smtClean="0"/>
              <a:t>Επιπλέον, μεταξύ των ατόμων με ΚΕ, ο ρυθμός ομιλίας και η ικανότητα προσαρμογής τους στον ρυθμό ομιλίας που άκουγαν, συσχετίζονταν με την καταληπτότητα της ομιλίας τους, δηλαδή οι πιο γρήγοροι ομιλητές και αυτοί που μπορούσαν να προσαρμοστούν στον ρυθμό ομιλίας των εκφράσεων που άκουγαν, είχαν πιο καταληπτή ομιλία.</a:t>
            </a:r>
          </a:p>
          <a:p>
            <a:pPr marL="171450" indent="-171450">
              <a:buFont typeface="Wingdings"/>
              <a:buChar char="à"/>
            </a:pPr>
            <a:r>
              <a:rPr lang="el-GR" baseline="0" dirty="0" smtClean="0"/>
              <a:t>Τα πρότυπα λοιπόν ρυθμού ομιλίας που αναμένονται από τους συνομιλητές σε μια συγκεκριμένη επικοινωνιακή κατάσταση, επηρεάζουν όχι μόνο την </a:t>
            </a:r>
            <a:r>
              <a:rPr lang="el-GR" i="1" baseline="0" dirty="0" smtClean="0"/>
              <a:t>ευκρίνεια ομιλίας και τη γνωστική επεξεργασία</a:t>
            </a:r>
            <a:r>
              <a:rPr lang="el-GR" baseline="0" dirty="0" smtClean="0"/>
              <a:t>, αλλά και … </a:t>
            </a:r>
          </a:p>
          <a:p>
            <a:pPr marL="171450" indent="-171450">
              <a:buFont typeface="Wingdings"/>
              <a:buChar char="à"/>
            </a:pPr>
            <a:r>
              <a:rPr lang="el-GR" baseline="0" dirty="0" smtClean="0"/>
              <a:t>Συνεπώς, η φτωχή καταληπτότητα μπορεί να προκαλέσει επιπτώσεις στον βαθμό συμμετοχής του παιδιού στη διδασκαλία, και οι επηρεασμένες γνωστικές επεξεργασίες μπορούν να επηρεάσουν αρνητικά γενικότερα τη διαδικασία της μάθησης.</a:t>
            </a:r>
          </a:p>
          <a:p>
            <a:pPr marL="171450" indent="-171450">
              <a:buFont typeface="Wingdings"/>
              <a:buChar char="à"/>
            </a:pPr>
            <a:r>
              <a:rPr lang="el-GR" baseline="0" dirty="0" smtClean="0"/>
              <a:t>Άρα, βασική κατεύθυνση στην παρέμβαση της Λογοθεραπείας είναι να μπορέσει να αναπτύξει πρωτόκολλα, που θα δώσουν ένα πρότυπο ρυθμό παραγωγών, παρόμοιο με αυτό των συνομήλικων παιδιών με Φ ακοή.</a:t>
            </a:r>
          </a:p>
        </p:txBody>
      </p:sp>
      <p:sp>
        <p:nvSpPr>
          <p:cNvPr id="4" name="Slide Number Placeholder 3"/>
          <p:cNvSpPr>
            <a:spLocks noGrp="1"/>
          </p:cNvSpPr>
          <p:nvPr>
            <p:ph type="sldNum" sz="quarter" idx="10"/>
          </p:nvPr>
        </p:nvSpPr>
        <p:spPr/>
        <p:txBody>
          <a:bodyPr/>
          <a:lstStyle/>
          <a:p>
            <a:fld id="{DD4237FE-63F9-4FE0-A41C-8DA45E437BD8}" type="slidenum">
              <a:rPr lang="en-US" smtClean="0"/>
              <a:t>7</a:t>
            </a:fld>
            <a:endParaRPr lang="en-US"/>
          </a:p>
        </p:txBody>
      </p:sp>
    </p:spTree>
    <p:extLst>
      <p:ext uri="{BB962C8B-B14F-4D97-AF65-F5344CB8AC3E}">
        <p14:creationId xmlns:p14="http://schemas.microsoft.com/office/powerpoint/2010/main" val="2086444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Συμπερασματικά,</a:t>
            </a:r>
            <a:r>
              <a:rPr lang="el-GR" baseline="0" dirty="0" smtClean="0"/>
              <a:t> παρουσιάζονται τα γλωσσικά ελλείμματα που αναφέρθηκαν, καθώς και οι ΜΔ που μπορούν να προκαλέσουν…  Προβλήματα λοιπόν στο τομέα της Φωνολογίας, μπορούν να δημιουργήσουν δυσκολίες στην ανάγνωση και κατανόηση του κειμένου.  Δυσκολίες σχετικά με την κατανόηση του τονικού ύψους και των διακυμάνσεων του επιτονισμού στην ομιλία, μπορούν να επηρεάσουν αρνητικά την προσοχή του παιδιού στην σχολική τάξη.  Η δυσκολία στη χρήση του προτασιακού πλαισίου για την κατανόηση των λέξεων-στόχων, μπορεί να προκαλέσει επίσης δυσκολία στην κατανόηση κειμένου για το παιδί και τέλος, ο αργός ρυθμός ομιλίας και η δυσκολία του παιδιού να προσαρμόζει τον ρυθμό ομιλίας του, στον ρυθμό ομιλίας του συνομιλητή, δεξιότητες που συσχετίζονται με την καταληπτότητα ομιλίας, μπορεί να οδηγήσει σε μειωμένη συμμετοχή του παιδιού στη διδασκαλία και γενικότερα να δημιουργήσει επιπτώσεις στην μαθησιακή διαδικασία.</a:t>
            </a:r>
            <a:endParaRPr lang="en-US" dirty="0"/>
          </a:p>
        </p:txBody>
      </p:sp>
      <p:sp>
        <p:nvSpPr>
          <p:cNvPr id="4" name="Slide Number Placeholder 3"/>
          <p:cNvSpPr>
            <a:spLocks noGrp="1"/>
          </p:cNvSpPr>
          <p:nvPr>
            <p:ph type="sldNum" sz="quarter" idx="10"/>
          </p:nvPr>
        </p:nvSpPr>
        <p:spPr/>
        <p:txBody>
          <a:bodyPr/>
          <a:lstStyle/>
          <a:p>
            <a:fld id="{DD4237FE-63F9-4FE0-A41C-8DA45E437BD8}" type="slidenum">
              <a:rPr lang="en-US" smtClean="0"/>
              <a:t>8</a:t>
            </a:fld>
            <a:endParaRPr lang="en-US"/>
          </a:p>
        </p:txBody>
      </p:sp>
    </p:spTree>
    <p:extLst>
      <p:ext uri="{BB962C8B-B14F-4D97-AF65-F5344CB8AC3E}">
        <p14:creationId xmlns:p14="http://schemas.microsoft.com/office/powerpoint/2010/main" val="3446976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
            </a:pPr>
            <a:r>
              <a:rPr lang="el-GR" baseline="0" dirty="0" smtClean="0"/>
              <a:t>Αναδύετε λοιπόν μέσα από τις μελέτες η ανάγκη για … μέσα από τη βελτίωση των στρατηγικών επεξεργασίας του σήματος</a:t>
            </a:r>
            <a:r>
              <a:rPr lang="en-US" baseline="0" dirty="0" smtClean="0"/>
              <a:t>,</a:t>
            </a:r>
            <a:r>
              <a:rPr lang="el-GR" baseline="0" dirty="0" smtClean="0"/>
              <a:t> αναγνωρίζοντας ταυτόχρονα τους περιορισμούς που διέπουν το ΚΕ </a:t>
            </a:r>
            <a:r>
              <a:rPr lang="el-GR" sz="700" baseline="0" dirty="0" smtClean="0"/>
              <a:t>(όπως για παράδειγμα, ο περιορισμένος αριθμός ηλεκτροδίων).</a:t>
            </a:r>
            <a:endParaRPr lang="en-US" sz="700" baseline="0" dirty="0" smtClean="0"/>
          </a:p>
          <a:p>
            <a:pPr marL="171450" indent="-171450">
              <a:buFont typeface="Wingdings" pitchFamily="2" charset="2"/>
              <a:buChar char="§"/>
            </a:pPr>
            <a:r>
              <a:rPr lang="el-GR" baseline="0" dirty="0" smtClean="0"/>
              <a:t>Επίσης, χρειάζεται η … όπως για παράδειγμα αναφέρθηκε προηγουμένως για το πρότυπο ρυθμού ομιλίας.</a:t>
            </a:r>
          </a:p>
          <a:p>
            <a:pPr marL="171450" indent="-171450">
              <a:buFont typeface="Wingdings" pitchFamily="2" charset="2"/>
              <a:buChar char="§"/>
            </a:pPr>
            <a:r>
              <a:rPr lang="el-GR" baseline="0" dirty="0" smtClean="0"/>
              <a:t>Μία  εναλλακτική λύση, θα μπορούσε να είναι η αμφίπλευρη ΚΕ έναντι της μονόπλευρης, μιας και παρατηρείτε να μειώνει ή ακόμη και να εξαφανίζει τα προαναφερθέντα ελλείμματα, που οδηγούν σε ΜΔ.  Σχετικά μ’ αυτό, θα ήταν καλό να μελετηθεί η επίδραση της αμφίπλευρης ΚΕ στις ΜΔ, ώστε για παράδειγμα να ξεπεραστούν πιθανοί φόβοι κάλυψης και των δύο κοχλιών, που απαιτείται στις περιπτώσεις αμφίπλευρης ΚΕ.</a:t>
            </a:r>
            <a:endParaRPr lang="el-GR" dirty="0" smtClean="0"/>
          </a:p>
          <a:p>
            <a:pPr marL="171450" indent="-171450">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DD4237FE-63F9-4FE0-A41C-8DA45E437BD8}" type="slidenum">
              <a:rPr lang="en-US" smtClean="0"/>
              <a:t>9</a:t>
            </a:fld>
            <a:endParaRPr lang="en-US"/>
          </a:p>
        </p:txBody>
      </p:sp>
    </p:spTree>
    <p:extLst>
      <p:ext uri="{BB962C8B-B14F-4D97-AF65-F5344CB8AC3E}">
        <p14:creationId xmlns:p14="http://schemas.microsoft.com/office/powerpoint/2010/main" val="96388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C0F696-4E76-4366-9807-7190BA810C82}" type="datetimeFigureOut">
              <a:rPr lang="en-US" smtClean="0"/>
              <a:t>02-Nov-17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763F7-99A7-4F0F-93D1-2208C6C738C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0F696-4E76-4366-9807-7190BA810C82}" type="datetimeFigureOut">
              <a:rPr lang="en-US" smtClean="0"/>
              <a:t>02-Nov-17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763F7-99A7-4F0F-93D1-2208C6C738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C0F696-4E76-4366-9807-7190BA810C82}" type="datetimeFigureOut">
              <a:rPr lang="en-US" smtClean="0"/>
              <a:t>02-Nov-17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763F7-99A7-4F0F-93D1-2208C6C738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0F696-4E76-4366-9807-7190BA810C82}" type="datetimeFigureOut">
              <a:rPr lang="en-US" smtClean="0"/>
              <a:t>02-Nov-17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763F7-99A7-4F0F-93D1-2208C6C738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C0F696-4E76-4366-9807-7190BA810C82}" type="datetimeFigureOut">
              <a:rPr lang="en-US" smtClean="0"/>
              <a:t>02-Nov-17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763F7-99A7-4F0F-93D1-2208C6C738C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C0F696-4E76-4366-9807-7190BA810C82}" type="datetimeFigureOut">
              <a:rPr lang="en-US" smtClean="0"/>
              <a:t>02-Nov-17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763F7-99A7-4F0F-93D1-2208C6C738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C0F696-4E76-4366-9807-7190BA810C82}" type="datetimeFigureOut">
              <a:rPr lang="en-US" smtClean="0"/>
              <a:t>02-Nov-17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763F7-99A7-4F0F-93D1-2208C6C738C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C0F696-4E76-4366-9807-7190BA810C82}" type="datetimeFigureOut">
              <a:rPr lang="en-US" smtClean="0"/>
              <a:t>02-Nov-17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A763F7-99A7-4F0F-93D1-2208C6C738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0F696-4E76-4366-9807-7190BA810C82}" type="datetimeFigureOut">
              <a:rPr lang="en-US" smtClean="0"/>
              <a:t>02-Nov-17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763F7-99A7-4F0F-93D1-2208C6C738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0F696-4E76-4366-9807-7190BA810C82}" type="datetimeFigureOut">
              <a:rPr lang="en-US" smtClean="0"/>
              <a:t>02-Nov-17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763F7-99A7-4F0F-93D1-2208C6C738C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0F696-4E76-4366-9807-7190BA810C82}" type="datetimeFigureOut">
              <a:rPr lang="en-US" smtClean="0"/>
              <a:t>02-Nov-17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763F7-99A7-4F0F-93D1-2208C6C738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9C0F696-4E76-4366-9807-7190BA810C82}" type="datetimeFigureOut">
              <a:rPr lang="en-US" smtClean="0"/>
              <a:t>02-Nov-17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CA763F7-99A7-4F0F-93D1-2208C6C738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l-GR" sz="3600" cap="none" dirty="0" smtClean="0"/>
              <a:t>Μαθησιακά Ελλείμματα Παιδιών με Κοχλιακή Εμφύτευση</a:t>
            </a:r>
            <a:endParaRPr lang="en-US" sz="3600" cap="none" dirty="0">
              <a:solidFill>
                <a:schemeClr val="tx1"/>
              </a:solidFill>
            </a:endParaRPr>
          </a:p>
        </p:txBody>
      </p:sp>
      <p:sp>
        <p:nvSpPr>
          <p:cNvPr id="3" name="Subtitle 2"/>
          <p:cNvSpPr>
            <a:spLocks noGrp="1"/>
          </p:cNvSpPr>
          <p:nvPr>
            <p:ph type="subTitle" idx="1"/>
          </p:nvPr>
        </p:nvSpPr>
        <p:spPr>
          <a:xfrm>
            <a:off x="685800" y="3962400"/>
            <a:ext cx="8153400" cy="2209800"/>
          </a:xfrm>
        </p:spPr>
        <p:txBody>
          <a:bodyPr>
            <a:normAutofit/>
          </a:bodyPr>
          <a:lstStyle/>
          <a:p>
            <a:r>
              <a:rPr lang="el-GR" sz="2000" dirty="0">
                <a:solidFill>
                  <a:schemeClr val="tx1"/>
                </a:solidFill>
                <a:ea typeface="Calibri"/>
                <a:cs typeface="Times New Roman"/>
              </a:rPr>
              <a:t>Μύρια </a:t>
            </a:r>
            <a:r>
              <a:rPr lang="el-GR" sz="2000" dirty="0" smtClean="0">
                <a:solidFill>
                  <a:schemeClr val="tx1"/>
                </a:solidFill>
                <a:ea typeface="Calibri"/>
                <a:cs typeface="Times New Roman"/>
              </a:rPr>
              <a:t>Γεωργίου</a:t>
            </a:r>
            <a:r>
              <a:rPr lang="el-GR" sz="2000" baseline="30000" dirty="0">
                <a:solidFill>
                  <a:srgbClr val="000000"/>
                </a:solidFill>
                <a:latin typeface="Times New Roman"/>
                <a:ea typeface="Times New Roman"/>
              </a:rPr>
              <a:t>1</a:t>
            </a:r>
            <a:r>
              <a:rPr lang="el-GR" sz="2000" dirty="0" smtClean="0">
                <a:solidFill>
                  <a:schemeClr val="tx1"/>
                </a:solidFill>
                <a:ea typeface="Calibri"/>
                <a:cs typeface="Times New Roman"/>
              </a:rPr>
              <a:t>, </a:t>
            </a:r>
            <a:r>
              <a:rPr lang="el-GR" sz="2000" dirty="0">
                <a:solidFill>
                  <a:schemeClr val="tx1"/>
                </a:solidFill>
                <a:ea typeface="Calibri"/>
                <a:cs typeface="Times New Roman"/>
              </a:rPr>
              <a:t>Ιωάννα </a:t>
            </a:r>
            <a:r>
              <a:rPr lang="el-GR" sz="2000" dirty="0" smtClean="0">
                <a:solidFill>
                  <a:schemeClr val="tx1"/>
                </a:solidFill>
                <a:ea typeface="Calibri"/>
                <a:cs typeface="Times New Roman"/>
              </a:rPr>
              <a:t>Διαμαντή</a:t>
            </a:r>
            <a:r>
              <a:rPr lang="el-GR" sz="2000" baseline="30000" dirty="0">
                <a:solidFill>
                  <a:srgbClr val="000000"/>
                </a:solidFill>
                <a:latin typeface="Times New Roman"/>
                <a:ea typeface="Times New Roman"/>
              </a:rPr>
              <a:t>1</a:t>
            </a:r>
            <a:r>
              <a:rPr lang="el-GR" sz="2000" dirty="0" smtClean="0">
                <a:solidFill>
                  <a:schemeClr val="tx1"/>
                </a:solidFill>
                <a:ea typeface="Calibri"/>
                <a:cs typeface="Times New Roman"/>
              </a:rPr>
              <a:t>, </a:t>
            </a:r>
            <a:r>
              <a:rPr lang="el-GR" sz="2000" dirty="0">
                <a:solidFill>
                  <a:schemeClr val="tx1"/>
                </a:solidFill>
                <a:ea typeface="Calibri"/>
                <a:cs typeface="Times New Roman"/>
              </a:rPr>
              <a:t>Δρ. Πάρης </a:t>
            </a:r>
            <a:r>
              <a:rPr lang="el-GR" sz="2000" dirty="0" smtClean="0">
                <a:solidFill>
                  <a:schemeClr val="tx1"/>
                </a:solidFill>
                <a:ea typeface="Calibri"/>
                <a:cs typeface="Times New Roman"/>
              </a:rPr>
              <a:t>Μπίνος</a:t>
            </a:r>
            <a:r>
              <a:rPr lang="el-GR" sz="2000" baseline="30000" dirty="0" smtClean="0">
                <a:latin typeface="Times New Roman"/>
                <a:ea typeface="Calibri"/>
              </a:rPr>
              <a:t>2</a:t>
            </a:r>
            <a:r>
              <a:rPr lang="en-US" sz="2000" baseline="30000" dirty="0">
                <a:latin typeface="Times New Roman"/>
                <a:ea typeface="Calibri"/>
              </a:rPr>
              <a:t/>
            </a:r>
            <a:br>
              <a:rPr lang="en-US" sz="2000" baseline="30000" dirty="0">
                <a:latin typeface="Times New Roman"/>
                <a:ea typeface="Calibri"/>
              </a:rPr>
            </a:br>
            <a:endParaRPr lang="el-GR" sz="2000" dirty="0" smtClean="0">
              <a:solidFill>
                <a:schemeClr val="tx1"/>
              </a:solidFill>
              <a:ea typeface="Calibri"/>
              <a:cs typeface="Times New Roman"/>
            </a:endParaRPr>
          </a:p>
          <a:p>
            <a:r>
              <a:rPr lang="el-GR" sz="2000" baseline="30000" dirty="0">
                <a:solidFill>
                  <a:srgbClr val="000000"/>
                </a:solidFill>
                <a:latin typeface="Times New Roman"/>
                <a:ea typeface="Times New Roman"/>
              </a:rPr>
              <a:t>1</a:t>
            </a:r>
            <a:r>
              <a:rPr lang="el-GR" sz="2000" dirty="0" smtClean="0">
                <a:solidFill>
                  <a:schemeClr val="tx1"/>
                </a:solidFill>
                <a:ea typeface="Calibri"/>
                <a:cs typeface="Times New Roman"/>
              </a:rPr>
              <a:t>Τεχνολογικό Πανεπιστήμιο Κύπρου</a:t>
            </a:r>
          </a:p>
          <a:p>
            <a:pPr lvl="0">
              <a:buClr>
                <a:srgbClr val="797B7E"/>
              </a:buClr>
            </a:pPr>
            <a:r>
              <a:rPr lang="el-GR" sz="2000" baseline="30000" dirty="0" smtClean="0">
                <a:solidFill>
                  <a:srgbClr val="000000">
                    <a:lumMod val="75000"/>
                    <a:lumOff val="25000"/>
                  </a:srgbClr>
                </a:solidFill>
                <a:latin typeface="Times New Roman"/>
                <a:ea typeface="Calibri"/>
              </a:rPr>
              <a:t>2</a:t>
            </a:r>
            <a:r>
              <a:rPr lang="el-GR" sz="2000" dirty="0" smtClean="0">
                <a:solidFill>
                  <a:schemeClr val="tx1"/>
                </a:solidFill>
                <a:ea typeface="Calibri"/>
                <a:cs typeface="Times New Roman"/>
              </a:rPr>
              <a:t>Ευρωπαϊκό Πανεπιστήμιο Κύπρου</a:t>
            </a:r>
            <a:endParaRPr lang="en-US" sz="2000" dirty="0" smtClean="0">
              <a:solidFill>
                <a:schemeClr val="tx1"/>
              </a:solidFill>
              <a:ea typeface="Calibri"/>
              <a:cs typeface="Times New Roman"/>
            </a:endParaRPr>
          </a:p>
          <a:p>
            <a:pPr lvl="0">
              <a:buClr>
                <a:srgbClr val="797B7E"/>
              </a:buClr>
            </a:pPr>
            <a:endParaRPr lang="el-GR" sz="1800" dirty="0" smtClean="0">
              <a:solidFill>
                <a:schemeClr val="tx1"/>
              </a:solidFill>
              <a:ea typeface="Calibri"/>
              <a:cs typeface="Times New Roman"/>
            </a:endParaRPr>
          </a:p>
          <a:p>
            <a:pPr lvl="0">
              <a:buClr>
                <a:srgbClr val="797B7E"/>
              </a:buClr>
            </a:pPr>
            <a:endParaRPr lang="el-GR" sz="1800" dirty="0" smtClean="0">
              <a:solidFill>
                <a:schemeClr val="tx1"/>
              </a:solidFill>
              <a:ea typeface="Calibri"/>
              <a:cs typeface="Times New Roman"/>
            </a:endParaRPr>
          </a:p>
        </p:txBody>
      </p:sp>
      <p:pic>
        <p:nvPicPr>
          <p:cNvPr id="1026" name="Picture 2" descr="Image result for cyprus university of technolog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584" y="645831"/>
            <a:ext cx="2234416" cy="8236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198" y="607028"/>
            <a:ext cx="2376651" cy="8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7128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3700"/>
            <a:ext cx="8229600" cy="990600"/>
          </a:xfrm>
        </p:spPr>
        <p:txBody>
          <a:bodyPr>
            <a:noAutofit/>
          </a:bodyPr>
          <a:lstStyle/>
          <a:p>
            <a:pPr algn="ctr"/>
            <a:r>
              <a:rPr lang="el-GR" sz="4400" dirty="0" smtClean="0"/>
              <a:t>Σας ευχαριστώ </a:t>
            </a:r>
            <a:br>
              <a:rPr lang="el-GR" sz="4400" dirty="0" smtClean="0"/>
            </a:br>
            <a:r>
              <a:rPr lang="el-GR" sz="4400" dirty="0" smtClean="0"/>
              <a:t/>
            </a:r>
            <a:br>
              <a:rPr lang="el-GR" sz="4400" dirty="0" smtClean="0"/>
            </a:br>
            <a:r>
              <a:rPr lang="el-GR" sz="4400" dirty="0" smtClean="0"/>
              <a:t>για την προσοχή σας</a:t>
            </a:r>
            <a:r>
              <a:rPr lang="el-GR" sz="4400" dirty="0"/>
              <a:t>!</a:t>
            </a:r>
            <a:endParaRPr lang="en-US" sz="4400" dirty="0"/>
          </a:p>
        </p:txBody>
      </p:sp>
    </p:spTree>
    <p:extLst>
      <p:ext uri="{BB962C8B-B14F-4D97-AF65-F5344CB8AC3E}">
        <p14:creationId xmlns:p14="http://schemas.microsoft.com/office/powerpoint/2010/main" val="3927525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Εισαγωγή</a:t>
            </a:r>
            <a:endParaRPr lang="en-US" sz="3600" dirty="0">
              <a:solidFill>
                <a:schemeClr val="tx1"/>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l-GR" dirty="0" smtClean="0"/>
              <a:t>Σχέση γλωσσικής ικανότητας-μαθησιακής επίδοσης.</a:t>
            </a:r>
            <a:br>
              <a:rPr lang="el-GR" dirty="0" smtClean="0"/>
            </a:br>
            <a:endParaRPr lang="el-GR" dirty="0" smtClean="0"/>
          </a:p>
          <a:p>
            <a:pPr>
              <a:buFont typeface="Wingdings" panose="05000000000000000000" pitchFamily="2" charset="2"/>
              <a:buChar char="§"/>
            </a:pPr>
            <a:r>
              <a:rPr lang="el-GR" dirty="0" smtClean="0"/>
              <a:t>Γλωσσικά ελλείμματα σε παιδιά με κοχλιακή εμφύτευση (ΚΕ) </a:t>
            </a:r>
            <a:r>
              <a:rPr lang="el-GR" dirty="0" smtClean="0">
                <a:sym typeface="Wingdings" panose="05000000000000000000" pitchFamily="2" charset="2"/>
              </a:rPr>
              <a:t> επίδραση στις μαθησιακές επιδόσεις  μαθησιακές δυσκολίες (ΜΔ).</a:t>
            </a:r>
            <a:endParaRPr lang="en-US" dirty="0" smtClean="0">
              <a:sym typeface="Wingdings" panose="05000000000000000000" pitchFamily="2" charset="2"/>
            </a:endParaRPr>
          </a:p>
          <a:p>
            <a:pPr>
              <a:buFont typeface="Wingdings" panose="05000000000000000000" pitchFamily="2" charset="2"/>
              <a:buChar char="§"/>
            </a:pPr>
            <a:endParaRPr lang="en-US" dirty="0">
              <a:sym typeface="Wingdings" panose="05000000000000000000" pitchFamily="2" charset="2"/>
            </a:endParaRPr>
          </a:p>
          <a:p>
            <a:pPr>
              <a:buFont typeface="Wingdings" panose="05000000000000000000" pitchFamily="2" charset="2"/>
              <a:buChar char="§"/>
            </a:pPr>
            <a:r>
              <a:rPr lang="el-GR" dirty="0" err="1">
                <a:sym typeface="Wingdings" panose="05000000000000000000" pitchFamily="2" charset="2"/>
              </a:rPr>
              <a:t>Conway</a:t>
            </a:r>
            <a:r>
              <a:rPr lang="el-GR" dirty="0">
                <a:sym typeface="Wingdings" panose="05000000000000000000" pitchFamily="2" charset="2"/>
              </a:rPr>
              <a:t>, </a:t>
            </a:r>
            <a:r>
              <a:rPr lang="el-GR" dirty="0" err="1">
                <a:sym typeface="Wingdings" panose="05000000000000000000" pitchFamily="2" charset="2"/>
              </a:rPr>
              <a:t>Pisoni</a:t>
            </a:r>
            <a:r>
              <a:rPr lang="el-GR" dirty="0">
                <a:sym typeface="Wingdings" panose="05000000000000000000" pitchFamily="2" charset="2"/>
              </a:rPr>
              <a:t> &amp; </a:t>
            </a:r>
            <a:r>
              <a:rPr lang="el-GR" dirty="0" err="1">
                <a:sym typeface="Wingdings" panose="05000000000000000000" pitchFamily="2" charset="2"/>
              </a:rPr>
              <a:t>Kronenberger</a:t>
            </a:r>
            <a:r>
              <a:rPr lang="el-GR" dirty="0">
                <a:sym typeface="Wingdings" panose="05000000000000000000" pitchFamily="2" charset="2"/>
              </a:rPr>
              <a:t> (2009</a:t>
            </a:r>
            <a:r>
              <a:rPr lang="el-GR" dirty="0" smtClean="0">
                <a:sym typeface="Wingdings" panose="05000000000000000000" pitchFamily="2" charset="2"/>
              </a:rPr>
              <a:t>):</a:t>
            </a:r>
            <a:endParaRPr lang="en-US" dirty="0" smtClean="0">
              <a:sym typeface="Wingdings" panose="05000000000000000000" pitchFamily="2" charset="2"/>
            </a:endParaRPr>
          </a:p>
          <a:p>
            <a:pPr lvl="1">
              <a:buFont typeface="Wingdings" panose="05000000000000000000" pitchFamily="2" charset="2"/>
              <a:buChar char="§"/>
            </a:pPr>
            <a:r>
              <a:rPr lang="el-GR" dirty="0" smtClean="0">
                <a:sym typeface="Wingdings" panose="05000000000000000000" pitchFamily="2" charset="2"/>
              </a:rPr>
              <a:t>Ακουστική </a:t>
            </a:r>
            <a:r>
              <a:rPr lang="el-GR" dirty="0">
                <a:sym typeface="Wingdings" panose="05000000000000000000" pitchFamily="2" charset="2"/>
              </a:rPr>
              <a:t>εμπειρία  «</a:t>
            </a:r>
            <a:r>
              <a:rPr lang="el-GR" dirty="0" smtClean="0">
                <a:sym typeface="Wingdings" panose="05000000000000000000" pitchFamily="2" charset="2"/>
              </a:rPr>
              <a:t>σκαλιά» </a:t>
            </a:r>
            <a:r>
              <a:rPr lang="el-GR" dirty="0">
                <a:sym typeface="Wingdings" panose="05000000000000000000" pitchFamily="2" charset="2"/>
              </a:rPr>
              <a:t>για την ανάπτυξη γενικών γνωστικών </a:t>
            </a:r>
            <a:r>
              <a:rPr lang="el-GR" dirty="0" smtClean="0">
                <a:sym typeface="Wingdings" panose="05000000000000000000" pitchFamily="2" charset="2"/>
              </a:rPr>
              <a:t>δυνατοτήτων - διαδοχική </a:t>
            </a:r>
            <a:r>
              <a:rPr lang="el-GR" dirty="0">
                <a:sym typeface="Wingdings" panose="05000000000000000000" pitchFamily="2" charset="2"/>
              </a:rPr>
              <a:t>μάθηση και </a:t>
            </a:r>
            <a:r>
              <a:rPr lang="el-GR" dirty="0" smtClean="0">
                <a:sym typeface="Wingdings" panose="05000000000000000000" pitchFamily="2" charset="2"/>
              </a:rPr>
              <a:t>μνήμη.</a:t>
            </a:r>
            <a:endParaRPr lang="en-US" dirty="0" smtClean="0">
              <a:sym typeface="Wingdings" panose="05000000000000000000" pitchFamily="2" charset="2"/>
            </a:endParaRPr>
          </a:p>
          <a:p>
            <a:pPr lvl="1">
              <a:buFont typeface="Wingdings" panose="05000000000000000000" pitchFamily="2" charset="2"/>
              <a:buChar char="§"/>
            </a:pPr>
            <a:r>
              <a:rPr lang="el-GR" dirty="0" smtClean="0">
                <a:sym typeface="Wingdings" panose="05000000000000000000" pitchFamily="2" charset="2"/>
              </a:rPr>
              <a:t>Ακουστική </a:t>
            </a:r>
            <a:r>
              <a:rPr lang="el-GR" dirty="0">
                <a:sym typeface="Wingdings" panose="05000000000000000000" pitchFamily="2" charset="2"/>
              </a:rPr>
              <a:t>αποστέρηση  εγκεφαλική αναδιοργάνωση συγκεκριμένων περιοχών του εγκεφάλου  επίδραση στις γνωστικές διαδοχικές ικανότητες  επιπτώσεις στις επιδόσεις στο σχολείο.</a:t>
            </a:r>
            <a:endParaRPr lang="el-GR" dirty="0" smtClean="0">
              <a:sym typeface="Wingdings" panose="05000000000000000000" pitchFamily="2" charset="2"/>
            </a:endParaRPr>
          </a:p>
          <a:p>
            <a:pPr>
              <a:buFont typeface="Wingdings" panose="05000000000000000000" pitchFamily="2" charset="2"/>
              <a:buChar char="§"/>
            </a:pPr>
            <a:endParaRPr lang="el-GR" dirty="0">
              <a:sym typeface="Wingdings" panose="05000000000000000000" pitchFamily="2" charset="2"/>
            </a:endParaRPr>
          </a:p>
          <a:p>
            <a:pPr marL="0" indent="0">
              <a:buNone/>
            </a:pPr>
            <a:endParaRPr lang="en-US" dirty="0"/>
          </a:p>
          <a:p>
            <a:pPr marL="273050" lvl="1" indent="-273050">
              <a:buNone/>
            </a:pPr>
            <a:endParaRPr lang="en-US" sz="2400" dirty="0" smtClean="0"/>
          </a:p>
        </p:txBody>
      </p:sp>
    </p:spTree>
    <p:extLst>
      <p:ext uri="{BB962C8B-B14F-4D97-AF65-F5344CB8AC3E}">
        <p14:creationId xmlns:p14="http://schemas.microsoft.com/office/powerpoint/2010/main" val="3807787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Σκοπός &amp; Μεθοδολογία</a:t>
            </a:r>
            <a:endParaRPr lang="en-US" sz="3600" dirty="0"/>
          </a:p>
        </p:txBody>
      </p:sp>
      <p:sp>
        <p:nvSpPr>
          <p:cNvPr id="3" name="Content Placeholder 2"/>
          <p:cNvSpPr>
            <a:spLocks noGrp="1"/>
          </p:cNvSpPr>
          <p:nvPr>
            <p:ph idx="1"/>
          </p:nvPr>
        </p:nvSpPr>
        <p:spPr/>
        <p:txBody>
          <a:bodyPr>
            <a:normAutofit/>
          </a:bodyPr>
          <a:lstStyle/>
          <a:p>
            <a:pPr>
              <a:buFont typeface="Wingdings" pitchFamily="2" charset="2"/>
              <a:buChar char="§"/>
            </a:pPr>
            <a:r>
              <a:rPr lang="el-GR" dirty="0" smtClean="0"/>
              <a:t>Η ανάδειξη νέων ευρημάτων, που σχετίζονται με γλωσσικά και μαθησιακά ελλείμματα των παιδιών με κοχλιακή εμφύτευση.</a:t>
            </a:r>
            <a:br>
              <a:rPr lang="el-GR" dirty="0" smtClean="0"/>
            </a:br>
            <a:endParaRPr lang="el-GR" dirty="0" smtClean="0"/>
          </a:p>
          <a:p>
            <a:pPr>
              <a:buFont typeface="Wingdings" pitchFamily="2" charset="2"/>
              <a:buChar char="§"/>
            </a:pPr>
            <a:r>
              <a:rPr lang="el-GR" dirty="0" smtClean="0"/>
              <a:t>Βιβλιογραφική ανασκόπηση.</a:t>
            </a:r>
          </a:p>
        </p:txBody>
      </p:sp>
    </p:spTree>
    <p:extLst>
      <p:ext uri="{BB962C8B-B14F-4D97-AF65-F5344CB8AC3E}">
        <p14:creationId xmlns:p14="http://schemas.microsoft.com/office/powerpoint/2010/main" val="2661927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Αποτελέσματα</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sym typeface="Wingdings" pitchFamily="2" charset="2"/>
              </a:rPr>
              <a:t>Caldwell &amp; Nittrouer (2013):</a:t>
            </a:r>
            <a:endParaRPr lang="el-GR" dirty="0" smtClean="0">
              <a:sym typeface="Wingdings" pitchFamily="2" charset="2"/>
            </a:endParaRPr>
          </a:p>
          <a:p>
            <a:pPr>
              <a:buFont typeface="Wingdings" pitchFamily="2" charset="2"/>
              <a:buChar char="§"/>
            </a:pPr>
            <a:r>
              <a:rPr lang="el-GR" dirty="0" smtClean="0">
                <a:sym typeface="Wingdings" pitchFamily="2" charset="2"/>
              </a:rPr>
              <a:t>Ελλειμματική αναγνώριση ομιλίας σε θορυβώδη και ήσυχα περιβάλλοντα.</a:t>
            </a:r>
          </a:p>
          <a:p>
            <a:pPr>
              <a:buFont typeface="Wingdings" pitchFamily="2" charset="2"/>
              <a:buChar char="§"/>
            </a:pPr>
            <a:r>
              <a:rPr lang="el-GR" dirty="0">
                <a:sym typeface="Wingdings" pitchFamily="2" charset="2"/>
              </a:rPr>
              <a:t>Π</a:t>
            </a:r>
            <a:r>
              <a:rPr lang="el-GR" dirty="0" smtClean="0">
                <a:sym typeface="Wingdings" pitchFamily="2" charset="2"/>
              </a:rPr>
              <a:t>εριορισμοί επεξεργασίας των ΚΕ  Φτωχή αναγνώριση ομιλίας, γλωσσικά/φωνολογικά ελλείμματα.</a:t>
            </a:r>
          </a:p>
          <a:p>
            <a:pPr>
              <a:buFont typeface="Wingdings" pitchFamily="2" charset="2"/>
              <a:buChar char="§"/>
            </a:pPr>
            <a:r>
              <a:rPr lang="el-GR" dirty="0">
                <a:sym typeface="Wingdings" pitchFamily="2" charset="2"/>
              </a:rPr>
              <a:t>Ά</a:t>
            </a:r>
            <a:r>
              <a:rPr lang="el-GR" dirty="0" smtClean="0">
                <a:sym typeface="Wingdings" pitchFamily="2" charset="2"/>
              </a:rPr>
              <a:t>μεση </a:t>
            </a:r>
            <a:r>
              <a:rPr lang="el-GR" dirty="0">
                <a:sym typeface="Wingdings" pitchFamily="2" charset="2"/>
              </a:rPr>
              <a:t>εκπαίδευση </a:t>
            </a:r>
            <a:r>
              <a:rPr lang="el-GR" dirty="0" smtClean="0">
                <a:sym typeface="Wingdings" pitchFamily="2" charset="2"/>
              </a:rPr>
              <a:t>στη </a:t>
            </a:r>
            <a:r>
              <a:rPr lang="el-GR" dirty="0">
                <a:sym typeface="Wingdings" pitchFamily="2" charset="2"/>
              </a:rPr>
              <a:t>γλώσσα/φωνολογία </a:t>
            </a:r>
            <a:r>
              <a:rPr lang="el-GR" dirty="0" smtClean="0">
                <a:sym typeface="Wingdings" pitchFamily="2" charset="2"/>
              </a:rPr>
              <a:t>από δασκάλους/ειδικούς και μεγιστοποίηση </a:t>
            </a:r>
            <a:r>
              <a:rPr lang="el-GR" dirty="0">
                <a:sym typeface="Wingdings" pitchFamily="2" charset="2"/>
              </a:rPr>
              <a:t>της αναλογίας </a:t>
            </a:r>
            <a:r>
              <a:rPr lang="el-GR" dirty="0" smtClean="0">
                <a:sym typeface="Wingdings" pitchFamily="2" charset="2"/>
              </a:rPr>
              <a:t>σήματος-θορύβου</a:t>
            </a:r>
            <a:r>
              <a:rPr lang="en-US" dirty="0" smtClean="0">
                <a:sym typeface="Wingdings" pitchFamily="2" charset="2"/>
              </a:rPr>
              <a:t>.</a:t>
            </a:r>
            <a:r>
              <a:rPr lang="el-GR" dirty="0" smtClean="0">
                <a:sym typeface="Wingdings" pitchFamily="2" charset="2"/>
              </a:rPr>
              <a:t/>
            </a:r>
            <a:br>
              <a:rPr lang="el-GR" dirty="0" smtClean="0">
                <a:sym typeface="Wingdings" pitchFamily="2" charset="2"/>
              </a:rPr>
            </a:br>
            <a:endParaRPr lang="el-GR" dirty="0">
              <a:sym typeface="Wingdings" pitchFamily="2" charset="2"/>
            </a:endParaRPr>
          </a:p>
          <a:p>
            <a:pPr marL="0" indent="0">
              <a:buNone/>
            </a:pPr>
            <a:r>
              <a:rPr lang="el-GR" dirty="0">
                <a:sym typeface="Wingdings" pitchFamily="2" charset="2"/>
              </a:rPr>
              <a:t>Αδυναμίες στον τομέα της φωνολογίας  προβλήματα στην ανάγνωση &amp; κατανόηση κειμένων  κίνδυνος για </a:t>
            </a:r>
            <a:r>
              <a:rPr lang="el-GR" dirty="0" smtClean="0">
                <a:sym typeface="Wingdings" pitchFamily="2" charset="2"/>
              </a:rPr>
              <a:t>ΜΔ.</a:t>
            </a:r>
            <a:br>
              <a:rPr lang="el-GR" dirty="0" smtClean="0">
                <a:sym typeface="Wingdings" pitchFamily="2" charset="2"/>
              </a:rPr>
            </a:br>
            <a:r>
              <a:rPr lang="en-US" dirty="0">
                <a:sym typeface="Wingdings" pitchFamily="2" charset="2"/>
              </a:rPr>
              <a:t>(Bishop &amp; </a:t>
            </a:r>
            <a:r>
              <a:rPr lang="en-US" dirty="0" err="1">
                <a:sym typeface="Wingdings" pitchFamily="2" charset="2"/>
              </a:rPr>
              <a:t>Edmudson</a:t>
            </a:r>
            <a:r>
              <a:rPr lang="en-US" dirty="0">
                <a:sym typeface="Wingdings" pitchFamily="2" charset="2"/>
              </a:rPr>
              <a:t>, 1987; </a:t>
            </a:r>
            <a:r>
              <a:rPr lang="en-US" dirty="0" err="1">
                <a:sym typeface="Wingdings" pitchFamily="2" charset="2"/>
              </a:rPr>
              <a:t>Rescorla</a:t>
            </a:r>
            <a:r>
              <a:rPr lang="en-US" dirty="0">
                <a:sym typeface="Wingdings" pitchFamily="2" charset="2"/>
              </a:rPr>
              <a:t>, 2002, 2005; Rice, Taylor &amp; </a:t>
            </a:r>
            <a:r>
              <a:rPr lang="en-US" dirty="0" err="1">
                <a:sym typeface="Wingdings" pitchFamily="2" charset="2"/>
              </a:rPr>
              <a:t>Zubrick</a:t>
            </a:r>
            <a:r>
              <a:rPr lang="en-US" dirty="0">
                <a:sym typeface="Wingdings" pitchFamily="2" charset="2"/>
              </a:rPr>
              <a:t>, 2008)</a:t>
            </a:r>
          </a:p>
          <a:p>
            <a:pPr marL="0" indent="0">
              <a:buNone/>
            </a:pPr>
            <a:endParaRPr lang="el-GR" dirty="0">
              <a:sym typeface="Wingdings" pitchFamily="2" charset="2"/>
            </a:endParaRPr>
          </a:p>
          <a:p>
            <a:pPr marL="0" indent="0">
              <a:buNone/>
            </a:pPr>
            <a:endParaRPr lang="el-GR" dirty="0" smtClean="0">
              <a:sym typeface="Wingdings" pitchFamily="2" charset="2"/>
            </a:endParaRPr>
          </a:p>
        </p:txBody>
      </p:sp>
    </p:spTree>
    <p:extLst>
      <p:ext uri="{BB962C8B-B14F-4D97-AF65-F5344CB8AC3E}">
        <p14:creationId xmlns:p14="http://schemas.microsoft.com/office/powerpoint/2010/main" val="155944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Αποτελέσματα [2]</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dirty="0" err="1" smtClean="0"/>
              <a:t>Peng</a:t>
            </a:r>
            <a:r>
              <a:rPr lang="en-US" dirty="0"/>
              <a:t>, </a:t>
            </a:r>
            <a:r>
              <a:rPr lang="en-US" dirty="0" err="1"/>
              <a:t>Tomblin</a:t>
            </a:r>
            <a:r>
              <a:rPr lang="en-US" dirty="0"/>
              <a:t> </a:t>
            </a:r>
            <a:r>
              <a:rPr lang="el-GR" dirty="0" smtClean="0"/>
              <a:t>&amp; </a:t>
            </a:r>
            <a:r>
              <a:rPr lang="en-US" dirty="0" smtClean="0"/>
              <a:t>Turner </a:t>
            </a:r>
            <a:r>
              <a:rPr lang="en-US" dirty="0"/>
              <a:t>(2008</a:t>
            </a:r>
            <a:r>
              <a:rPr lang="en-US" dirty="0" smtClean="0"/>
              <a:t>):</a:t>
            </a:r>
          </a:p>
          <a:p>
            <a:pPr>
              <a:buFont typeface="Wingdings" pitchFamily="2" charset="2"/>
              <a:buChar char="§"/>
            </a:pPr>
            <a:r>
              <a:rPr lang="el-GR" dirty="0" smtClean="0"/>
              <a:t>Αδυναμία στην διάκριση ερωτήσεων έναντι καταφατικών προτάσεων.</a:t>
            </a:r>
          </a:p>
          <a:p>
            <a:pPr>
              <a:buFont typeface="Wingdings" pitchFamily="2" charset="2"/>
              <a:buChar char="§"/>
            </a:pPr>
            <a:r>
              <a:rPr lang="el-GR" dirty="0" smtClean="0"/>
              <a:t>Χαμηλότερη ακρίβεια στην αναγνώριση των αντιθέσεων του τονικού ύψους.</a:t>
            </a:r>
            <a:br>
              <a:rPr lang="el-GR" dirty="0" smtClean="0"/>
            </a:br>
            <a:endParaRPr lang="el-GR" dirty="0"/>
          </a:p>
          <a:p>
            <a:pPr marL="0" indent="0">
              <a:buNone/>
            </a:pPr>
            <a:r>
              <a:rPr lang="en-US" dirty="0" smtClean="0"/>
              <a:t>Nakata</a:t>
            </a:r>
            <a:r>
              <a:rPr lang="en-US" dirty="0"/>
              <a:t>, </a:t>
            </a:r>
            <a:r>
              <a:rPr lang="en-US" dirty="0" err="1"/>
              <a:t>Trehub</a:t>
            </a:r>
            <a:r>
              <a:rPr lang="en-US" dirty="0"/>
              <a:t>, &amp; </a:t>
            </a:r>
            <a:r>
              <a:rPr lang="en-US" dirty="0" smtClean="0"/>
              <a:t>Kanda</a:t>
            </a:r>
            <a:r>
              <a:rPr lang="el-GR" dirty="0" smtClean="0"/>
              <a:t> (</a:t>
            </a:r>
            <a:r>
              <a:rPr lang="en-US" dirty="0" smtClean="0"/>
              <a:t>2012):</a:t>
            </a:r>
          </a:p>
          <a:p>
            <a:pPr>
              <a:buFont typeface="Wingdings" pitchFamily="2" charset="2"/>
              <a:buChar char="§"/>
            </a:pPr>
            <a:r>
              <a:rPr lang="el-GR" dirty="0" smtClean="0"/>
              <a:t>Αδυναμίες </a:t>
            </a:r>
            <a:r>
              <a:rPr lang="el-GR" dirty="0"/>
              <a:t>που σχετίζονται με </a:t>
            </a:r>
            <a:r>
              <a:rPr lang="el-GR" dirty="0" smtClean="0"/>
              <a:t>την κατανόηση των διακυμάνσεων </a:t>
            </a:r>
            <a:r>
              <a:rPr lang="el-GR" dirty="0"/>
              <a:t>του </a:t>
            </a:r>
            <a:r>
              <a:rPr lang="el-GR" dirty="0" smtClean="0"/>
              <a:t>επιτονισμού, κατά την </a:t>
            </a:r>
            <a:r>
              <a:rPr lang="el-GR" dirty="0"/>
              <a:t>έκφραση συναισθημάτων (</a:t>
            </a:r>
            <a:r>
              <a:rPr lang="el-GR" dirty="0" err="1"/>
              <a:t>emotional</a:t>
            </a:r>
            <a:r>
              <a:rPr lang="el-GR" dirty="0"/>
              <a:t> </a:t>
            </a:r>
            <a:r>
              <a:rPr lang="el-GR" dirty="0" err="1"/>
              <a:t>prosody</a:t>
            </a:r>
            <a:r>
              <a:rPr lang="el-GR" dirty="0" smtClean="0"/>
              <a:t>).</a:t>
            </a:r>
          </a:p>
          <a:p>
            <a:pPr>
              <a:buFont typeface="Wingdings" pitchFamily="2" charset="2"/>
              <a:buChar char="§"/>
            </a:pPr>
            <a:endParaRPr lang="el-GR" dirty="0"/>
          </a:p>
          <a:p>
            <a:pPr marL="0" indent="0">
              <a:buNone/>
            </a:pPr>
            <a:r>
              <a:rPr lang="el-GR" dirty="0" smtClean="0">
                <a:sym typeface="Wingdings" pitchFamily="2" charset="2"/>
              </a:rPr>
              <a:t> Δυσκολίες </a:t>
            </a:r>
            <a:r>
              <a:rPr lang="el-GR" dirty="0">
                <a:sym typeface="Wingdings" pitchFamily="2" charset="2"/>
              </a:rPr>
              <a:t>κατά την μαθησιακή </a:t>
            </a:r>
            <a:r>
              <a:rPr lang="el-GR" dirty="0" smtClean="0">
                <a:sym typeface="Wingdings" pitchFamily="2" charset="2"/>
              </a:rPr>
              <a:t>διαδικασία, </a:t>
            </a:r>
            <a:r>
              <a:rPr lang="el-GR" dirty="0">
                <a:sym typeface="Wingdings" pitchFamily="2" charset="2"/>
              </a:rPr>
              <a:t>επηρεάζοντας την </a:t>
            </a:r>
            <a:r>
              <a:rPr lang="el-GR" dirty="0" smtClean="0">
                <a:sym typeface="Wingdings" pitchFamily="2" charset="2"/>
              </a:rPr>
              <a:t>προσοχή </a:t>
            </a:r>
            <a:r>
              <a:rPr lang="el-GR" dirty="0">
                <a:sym typeface="Wingdings" pitchFamily="2" charset="2"/>
              </a:rPr>
              <a:t>και τελικά τις ακαδημαϊκές επιδόσεις.</a:t>
            </a:r>
            <a:endParaRPr lang="en-US" dirty="0"/>
          </a:p>
        </p:txBody>
      </p:sp>
    </p:spTree>
    <p:extLst>
      <p:ext uri="{BB962C8B-B14F-4D97-AF65-F5344CB8AC3E}">
        <p14:creationId xmlns:p14="http://schemas.microsoft.com/office/powerpoint/2010/main" val="270515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a:solidFill>
                  <a:srgbClr val="434342"/>
                </a:solidFill>
              </a:rPr>
              <a:t>Αποτελέσματα </a:t>
            </a:r>
            <a:r>
              <a:rPr lang="el-GR" sz="3600" dirty="0" smtClean="0">
                <a:solidFill>
                  <a:srgbClr val="434342"/>
                </a:solidFill>
              </a:rPr>
              <a:t>[</a:t>
            </a:r>
            <a:r>
              <a:rPr lang="en-US" sz="3600" dirty="0" smtClean="0">
                <a:solidFill>
                  <a:srgbClr val="434342"/>
                </a:solidFill>
              </a:rPr>
              <a:t>3</a:t>
            </a:r>
            <a:r>
              <a:rPr lang="el-GR" sz="3600" dirty="0" smtClean="0">
                <a:solidFill>
                  <a:srgbClr val="434342"/>
                </a:solidFill>
              </a:rPr>
              <a:t>]</a:t>
            </a:r>
            <a:endParaRPr lang="en-US" dirty="0"/>
          </a:p>
        </p:txBody>
      </p:sp>
      <p:sp>
        <p:nvSpPr>
          <p:cNvPr id="3" name="Content Placeholder 2"/>
          <p:cNvSpPr>
            <a:spLocks noGrp="1"/>
          </p:cNvSpPr>
          <p:nvPr>
            <p:ph idx="1"/>
          </p:nvPr>
        </p:nvSpPr>
        <p:spPr/>
        <p:txBody>
          <a:bodyPr/>
          <a:lstStyle/>
          <a:p>
            <a:pPr marL="0" indent="0">
              <a:buNone/>
            </a:pPr>
            <a:r>
              <a:rPr lang="en-US" dirty="0" smtClean="0"/>
              <a:t>Conway</a:t>
            </a:r>
            <a:r>
              <a:rPr lang="en-US" dirty="0"/>
              <a:t>, </a:t>
            </a:r>
            <a:r>
              <a:rPr lang="en-US" dirty="0" err="1"/>
              <a:t>Deocampo</a:t>
            </a:r>
            <a:r>
              <a:rPr lang="en-US" dirty="0"/>
              <a:t>, Walk, Anaya, &amp; </a:t>
            </a:r>
            <a:r>
              <a:rPr lang="en-US" dirty="0" err="1" smtClean="0"/>
              <a:t>Pissoni</a:t>
            </a:r>
            <a:r>
              <a:rPr lang="en-US" dirty="0" smtClean="0"/>
              <a:t> (2014):</a:t>
            </a:r>
          </a:p>
          <a:p>
            <a:pPr>
              <a:buFont typeface="Wingdings" pitchFamily="2" charset="2"/>
              <a:buChar char="§"/>
            </a:pPr>
            <a:r>
              <a:rPr lang="el-GR" dirty="0" smtClean="0"/>
              <a:t>Δυσκολία αναγνώρισης λέξεων-στόχων μέσα από εκφερόμενες προτάσεις, για την κατανόηση των λέξεων.</a:t>
            </a:r>
          </a:p>
          <a:p>
            <a:pPr>
              <a:buFont typeface="Wingdings" pitchFamily="2" charset="2"/>
              <a:buChar char="§"/>
            </a:pPr>
            <a:r>
              <a:rPr lang="el-GR" dirty="0" smtClean="0"/>
              <a:t>Αδυναμία χρήσης προτασιακού πλαισίου (</a:t>
            </a:r>
            <a:r>
              <a:rPr lang="en-US" dirty="0" smtClean="0"/>
              <a:t>sentence context)</a:t>
            </a:r>
            <a:r>
              <a:rPr lang="el-GR" dirty="0" smtClean="0"/>
              <a:t>, πιθανόν λόγω αλληλεπιδράσεων μεταξύ γλωσσικής εμπειρίας και γνωστικών παραγόντων.</a:t>
            </a:r>
            <a:br>
              <a:rPr lang="el-GR" dirty="0" smtClean="0"/>
            </a:br>
            <a:endParaRPr lang="el-GR" dirty="0" smtClean="0"/>
          </a:p>
          <a:p>
            <a:pPr marL="0" indent="0">
              <a:buNone/>
            </a:pPr>
            <a:r>
              <a:rPr lang="el-GR" dirty="0" smtClean="0">
                <a:sym typeface="Wingdings" pitchFamily="2" charset="2"/>
              </a:rPr>
              <a:t> </a:t>
            </a:r>
            <a:r>
              <a:rPr lang="el-GR" dirty="0" smtClean="0"/>
              <a:t>Δυσκολία κατανόησης κειμένου.</a:t>
            </a:r>
            <a:endParaRPr lang="en-US" dirty="0" smtClean="0"/>
          </a:p>
          <a:p>
            <a:pPr marL="0" indent="0">
              <a:buNone/>
            </a:pPr>
            <a:endParaRPr lang="en-US" dirty="0"/>
          </a:p>
        </p:txBody>
      </p:sp>
    </p:spTree>
    <p:extLst>
      <p:ext uri="{BB962C8B-B14F-4D97-AF65-F5344CB8AC3E}">
        <p14:creationId xmlns:p14="http://schemas.microsoft.com/office/powerpoint/2010/main" val="306522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a:solidFill>
                  <a:srgbClr val="434342"/>
                </a:solidFill>
              </a:rPr>
              <a:t>Αποτελέσματα </a:t>
            </a:r>
            <a:r>
              <a:rPr lang="el-GR" sz="3600" dirty="0" smtClean="0">
                <a:solidFill>
                  <a:srgbClr val="434342"/>
                </a:solidFill>
              </a:rPr>
              <a:t>[4]</a:t>
            </a:r>
            <a:endParaRPr lang="en-US" dirty="0"/>
          </a:p>
        </p:txBody>
      </p:sp>
      <p:sp>
        <p:nvSpPr>
          <p:cNvPr id="3" name="Content Placeholder 2"/>
          <p:cNvSpPr>
            <a:spLocks noGrp="1"/>
          </p:cNvSpPr>
          <p:nvPr>
            <p:ph idx="1"/>
          </p:nvPr>
        </p:nvSpPr>
        <p:spPr>
          <a:xfrm>
            <a:off x="457200" y="1447800"/>
            <a:ext cx="8229600" cy="5257800"/>
          </a:xfrm>
        </p:spPr>
        <p:txBody>
          <a:bodyPr>
            <a:normAutofit/>
          </a:bodyPr>
          <a:lstStyle/>
          <a:p>
            <a:pPr marL="0" indent="0">
              <a:buNone/>
            </a:pPr>
            <a:r>
              <a:rPr lang="en-US" dirty="0" smtClean="0"/>
              <a:t>Freeman </a:t>
            </a:r>
            <a:r>
              <a:rPr lang="en-US" dirty="0"/>
              <a:t>&amp; </a:t>
            </a:r>
            <a:r>
              <a:rPr lang="en-US" dirty="0" err="1" smtClean="0"/>
              <a:t>Pisoni</a:t>
            </a:r>
            <a:r>
              <a:rPr lang="en-US" dirty="0" smtClean="0"/>
              <a:t> (2017):</a:t>
            </a:r>
          </a:p>
          <a:p>
            <a:pPr>
              <a:buFont typeface="Wingdings" pitchFamily="2" charset="2"/>
              <a:buChar char="§"/>
            </a:pPr>
            <a:r>
              <a:rPr lang="el-GR" dirty="0" smtClean="0"/>
              <a:t>Χαμηλότεροι ρυθμοί παραγωγών, μικρότερης ακρίβειας και όχι ανάλογοι με τους ρυθμούς των παραγωγών-στόχων.</a:t>
            </a:r>
          </a:p>
          <a:p>
            <a:pPr>
              <a:buFont typeface="Wingdings" pitchFamily="2" charset="2"/>
              <a:buChar char="§"/>
            </a:pPr>
            <a:r>
              <a:rPr lang="el-GR" dirty="0" smtClean="0"/>
              <a:t>Φτωχότερη καταληπτότητα ομιλίας.</a:t>
            </a:r>
          </a:p>
          <a:p>
            <a:pPr>
              <a:buFont typeface="Wingdings" pitchFamily="2" charset="2"/>
              <a:buChar char="§"/>
            </a:pPr>
            <a:r>
              <a:rPr lang="el-GR" dirty="0" smtClean="0"/>
              <a:t>Συσχέτιση ρυθμού ομιλίας και ικανότητας προσαρμογής ρυθμού-καταληπτότητα.</a:t>
            </a:r>
            <a:endParaRPr lang="el-GR" dirty="0"/>
          </a:p>
          <a:p>
            <a:pPr marL="0" indent="0">
              <a:buNone/>
            </a:pPr>
            <a:r>
              <a:rPr lang="el-GR" dirty="0" smtClean="0">
                <a:sym typeface="Wingdings" pitchFamily="2" charset="2"/>
              </a:rPr>
              <a:t> Ευκρίνεια ομιλίας, γνωστική επεξεργασία, διαπροσωπικές σχέσεις, αντιλήψεις άλλων για την προσωπικότητα, φιλίες, εικόνα εαυτού και ευκαιρίες απασχόλησης </a:t>
            </a:r>
            <a:r>
              <a:rPr lang="en-US" dirty="0">
                <a:sym typeface="Wingdings" pitchFamily="2" charset="2"/>
              </a:rPr>
              <a:t>(</a:t>
            </a:r>
            <a:r>
              <a:rPr lang="en-US" dirty="0" err="1">
                <a:sym typeface="Wingdings" pitchFamily="2" charset="2"/>
              </a:rPr>
              <a:t>Borrie</a:t>
            </a:r>
            <a:r>
              <a:rPr lang="en-US" dirty="0">
                <a:sym typeface="Wingdings" pitchFamily="2" charset="2"/>
              </a:rPr>
              <a:t> </a:t>
            </a:r>
            <a:r>
              <a:rPr lang="el-GR" dirty="0">
                <a:sym typeface="Wingdings" pitchFamily="2" charset="2"/>
              </a:rPr>
              <a:t>&amp;</a:t>
            </a:r>
            <a:r>
              <a:rPr lang="en-US" dirty="0" smtClean="0">
                <a:sym typeface="Wingdings" pitchFamily="2" charset="2"/>
              </a:rPr>
              <a:t> </a:t>
            </a:r>
            <a:r>
              <a:rPr lang="en-US" dirty="0" err="1">
                <a:sym typeface="Wingdings" pitchFamily="2" charset="2"/>
              </a:rPr>
              <a:t>Liss</a:t>
            </a:r>
            <a:r>
              <a:rPr lang="en-US" dirty="0">
                <a:sym typeface="Wingdings" pitchFamily="2" charset="2"/>
              </a:rPr>
              <a:t>, </a:t>
            </a:r>
            <a:r>
              <a:rPr lang="en-US" dirty="0" smtClean="0">
                <a:sym typeface="Wingdings" pitchFamily="2" charset="2"/>
              </a:rPr>
              <a:t>2014; </a:t>
            </a:r>
            <a:r>
              <a:rPr lang="en-US" dirty="0">
                <a:sym typeface="Wingdings" pitchFamily="2" charset="2"/>
              </a:rPr>
              <a:t>Most, 2010)</a:t>
            </a:r>
            <a:r>
              <a:rPr lang="el-GR" dirty="0" smtClean="0">
                <a:sym typeface="Wingdings" pitchFamily="2" charset="2"/>
              </a:rPr>
              <a:t>.</a:t>
            </a:r>
          </a:p>
          <a:p>
            <a:pPr marL="0" indent="0">
              <a:buNone/>
            </a:pPr>
            <a:r>
              <a:rPr lang="el-GR" dirty="0" smtClean="0">
                <a:sym typeface="Wingdings" pitchFamily="2" charset="2"/>
              </a:rPr>
              <a:t> Επιπτώσεις στη συμμετοχή στη διδασκαλία και στη διαδικασία της μάθησης.</a:t>
            </a:r>
          </a:p>
          <a:p>
            <a:pPr>
              <a:buFont typeface="Wingdings"/>
              <a:buChar char="à"/>
            </a:pPr>
            <a:endParaRPr lang="el-GR" dirty="0" smtClean="0">
              <a:sym typeface="Wingdings" pitchFamily="2" charset="2"/>
            </a:endParaRPr>
          </a:p>
          <a:p>
            <a:pPr>
              <a:buFont typeface="Wingdings"/>
              <a:buChar char="à"/>
            </a:pPr>
            <a:endParaRPr lang="el-GR" dirty="0" smtClean="0"/>
          </a:p>
        </p:txBody>
      </p:sp>
    </p:spTree>
    <p:extLst>
      <p:ext uri="{BB962C8B-B14F-4D97-AF65-F5344CB8AC3E}">
        <p14:creationId xmlns:p14="http://schemas.microsoft.com/office/powerpoint/2010/main" val="149196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Συμπεράσματα</a:t>
            </a:r>
            <a:endParaRPr lang="en-US" sz="3600" dirty="0"/>
          </a:p>
        </p:txBody>
      </p:sp>
      <p:pic>
        <p:nvPicPr>
          <p:cNvPr id="1027"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66384" y="1600200"/>
            <a:ext cx="8011233" cy="5031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0927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Συζήτηση</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l-GR" dirty="0" smtClean="0"/>
              <a:t>Τεχνική βελτίωση των συσκευών ΚΕ.</a:t>
            </a:r>
            <a:br>
              <a:rPr lang="el-GR" dirty="0" smtClean="0"/>
            </a:br>
            <a:endParaRPr lang="el-GR" dirty="0" smtClean="0"/>
          </a:p>
          <a:p>
            <a:pPr>
              <a:buFont typeface="Wingdings" pitchFamily="2" charset="2"/>
              <a:buChar char="§"/>
            </a:pPr>
            <a:r>
              <a:rPr lang="el-GR" dirty="0" smtClean="0"/>
              <a:t>Δημιουργία εξειδικευμένων Λογοπαθολογικών πρωτοκόλλων παρέμβασης.</a:t>
            </a:r>
            <a:br>
              <a:rPr lang="el-GR" dirty="0" smtClean="0"/>
            </a:br>
            <a:endParaRPr lang="el-GR" dirty="0"/>
          </a:p>
          <a:p>
            <a:pPr>
              <a:buFont typeface="Wingdings" pitchFamily="2" charset="2"/>
              <a:buChar char="§"/>
            </a:pPr>
            <a:r>
              <a:rPr lang="el-GR" dirty="0"/>
              <a:t>Αμφίπλευρη ΚΕ - μείωση </a:t>
            </a:r>
            <a:r>
              <a:rPr lang="el-GR" dirty="0" smtClean="0"/>
              <a:t>έως </a:t>
            </a:r>
            <a:r>
              <a:rPr lang="el-GR" dirty="0"/>
              <a:t>εξαφάνιση ελλειμμάτων (</a:t>
            </a:r>
            <a:r>
              <a:rPr lang="en-US" dirty="0"/>
              <a:t>Boons, De </a:t>
            </a:r>
            <a:r>
              <a:rPr lang="en-US" dirty="0" err="1"/>
              <a:t>Raeve</a:t>
            </a:r>
            <a:r>
              <a:rPr lang="en-US" dirty="0"/>
              <a:t>, </a:t>
            </a:r>
            <a:r>
              <a:rPr lang="en-US" dirty="0" err="1"/>
              <a:t>Langereis</a:t>
            </a:r>
            <a:r>
              <a:rPr lang="en-US" dirty="0"/>
              <a:t>, </a:t>
            </a:r>
            <a:r>
              <a:rPr lang="en-US" dirty="0" err="1"/>
              <a:t>Peeraer</a:t>
            </a:r>
            <a:r>
              <a:rPr lang="en-US" dirty="0"/>
              <a:t>, </a:t>
            </a:r>
            <a:r>
              <a:rPr lang="en-US" dirty="0" err="1"/>
              <a:t>Wouters</a:t>
            </a:r>
            <a:r>
              <a:rPr lang="en-US" dirty="0"/>
              <a:t> &amp; Van </a:t>
            </a:r>
            <a:r>
              <a:rPr lang="en-US" dirty="0" err="1"/>
              <a:t>Wieringen</a:t>
            </a:r>
            <a:r>
              <a:rPr lang="en-US" dirty="0"/>
              <a:t>, 2013).</a:t>
            </a:r>
          </a:p>
          <a:p>
            <a:pPr lvl="1">
              <a:buFont typeface="Wingdings" pitchFamily="2" charset="2"/>
              <a:buChar char="§"/>
            </a:pPr>
            <a:r>
              <a:rPr lang="el-GR" dirty="0" smtClean="0"/>
              <a:t>Μελέτη για την </a:t>
            </a:r>
            <a:r>
              <a:rPr lang="el-GR" dirty="0"/>
              <a:t>ανάδειξη της επίδρασης της </a:t>
            </a:r>
            <a:r>
              <a:rPr lang="el-GR" dirty="0" smtClean="0"/>
              <a:t>αμφίπλευρης ΚΕ στις ΜΔ, έναντι της μονόπλευρης.</a:t>
            </a:r>
            <a:endParaRPr lang="en-US" dirty="0"/>
          </a:p>
        </p:txBody>
      </p:sp>
    </p:spTree>
    <p:extLst>
      <p:ext uri="{BB962C8B-B14F-4D97-AF65-F5344CB8AC3E}">
        <p14:creationId xmlns:p14="http://schemas.microsoft.com/office/powerpoint/2010/main" val="1508194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826</TotalTime>
  <Words>1188</Words>
  <Application>Microsoft Office PowerPoint</Application>
  <PresentationFormat>On-screen Show (4:3)</PresentationFormat>
  <Paragraphs>90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Μαθησιακά Ελλείμματα Παιδιών με Κοχλιακή Εμφύτευση</vt:lpstr>
      <vt:lpstr>Εισαγωγή</vt:lpstr>
      <vt:lpstr>Σκοπός &amp; Μεθοδολογία</vt:lpstr>
      <vt:lpstr>Αποτελέσματα</vt:lpstr>
      <vt:lpstr>Αποτελέσματα [2]</vt:lpstr>
      <vt:lpstr>Αποτελέσματα [3]</vt:lpstr>
      <vt:lpstr>Αποτελέσματα [4]</vt:lpstr>
      <vt:lpstr>Συμπεράσματα</vt:lpstr>
      <vt:lpstr>Συζήτηση</vt:lpstr>
      <vt:lpstr>Σας 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Μαθησιακά Ελλείμματα Παιδιών με Κ</dc:title>
  <dc:creator>Myria Georgiou</dc:creator>
  <cp:lastModifiedBy>Myria Georgiou</cp:lastModifiedBy>
  <cp:revision>91</cp:revision>
  <dcterms:created xsi:type="dcterms:W3CDTF">2017-10-25T19:47:19Z</dcterms:created>
  <dcterms:modified xsi:type="dcterms:W3CDTF">2017-11-02T20:53:22Z</dcterms:modified>
</cp:coreProperties>
</file>