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3"/>
    <p:restoredTop sz="91570"/>
  </p:normalViewPr>
  <p:slideViewPr>
    <p:cSldViewPr snapToGrid="0" snapToObjects="1">
      <p:cViewPr>
        <p:scale>
          <a:sx n="100" d="100"/>
          <a:sy n="100" d="100"/>
        </p:scale>
        <p:origin x="2416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11/7/20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52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11/7/20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7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11/7/20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75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11/7/20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11/7/20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7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11/7/20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9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11/7/20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961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11/7/20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0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11/7/20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1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11/7/20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9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11/7/20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3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11/7/20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5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61" r:id="rId6"/>
    <p:sldLayoutId id="2147483756" r:id="rId7"/>
    <p:sldLayoutId id="2147483757" r:id="rId8"/>
    <p:sldLayoutId id="2147483758" r:id="rId9"/>
    <p:sldLayoutId id="2147483760" r:id="rId10"/>
    <p:sldLayoutId id="2147483759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61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6" name="Picture 3">
            <a:extLst>
              <a:ext uri="{FF2B5EF4-FFF2-40B4-BE49-F238E27FC236}">
                <a16:creationId xmlns:a16="http://schemas.microsoft.com/office/drawing/2014/main" id="{D18A54BC-5285-4D3C-8CAE-B9DCA3B3B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10" r="-1" b="-1"/>
          <a:stretch/>
        </p:blipFill>
        <p:spPr>
          <a:xfrm>
            <a:off x="-9840" y="1386"/>
            <a:ext cx="12188932" cy="6856614"/>
          </a:xfrm>
          <a:prstGeom prst="rect">
            <a:avLst/>
          </a:prstGeom>
        </p:spPr>
      </p:pic>
      <p:sp>
        <p:nvSpPr>
          <p:cNvPr id="77" name="Freeform: Shape 63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65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B6D18-D0AA-6B49-85E1-22D8E191A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9236" y="589523"/>
            <a:ext cx="7810500" cy="3125338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CY" sz="3400" dirty="0"/>
              <a:t>O </a:t>
            </a:r>
            <a:r>
              <a:rPr lang="el-GR" sz="3400" dirty="0"/>
              <a:t>σύγχρονος ρόλος του Λογοθεραπευτή στην αποκατάσταση επικοινωνίας νηπίων με Κοχλιακό Εμφύτευμα</a:t>
            </a:r>
            <a:endParaRPr lang="en-CY" sz="3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570DE-74C3-414B-AD06-641A14D28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4471607"/>
            <a:ext cx="6953250" cy="2149910"/>
          </a:xfrm>
        </p:spPr>
        <p:txBody>
          <a:bodyPr anchor="t">
            <a:normAutofit/>
          </a:bodyPr>
          <a:lstStyle/>
          <a:p>
            <a:pPr algn="ctr"/>
            <a:r>
              <a:rPr lang="el-GR" sz="1400" dirty="0" err="1"/>
              <a:t>Δρ</a:t>
            </a:r>
            <a:r>
              <a:rPr lang="el-GR" sz="1400" dirty="0"/>
              <a:t> Πάρης </a:t>
            </a:r>
            <a:r>
              <a:rPr lang="el-GR" sz="1400" dirty="0" err="1"/>
              <a:t>Μπίνος</a:t>
            </a:r>
            <a:r>
              <a:rPr lang="el-GR" sz="1400" dirty="0"/>
              <a:t> ΜΑ </a:t>
            </a:r>
            <a:r>
              <a:rPr lang="en-US" sz="1400" dirty="0"/>
              <a:t>MS </a:t>
            </a:r>
            <a:r>
              <a:rPr lang="el-GR" sz="1400" dirty="0" err="1"/>
              <a:t>Λογοπαθολόγος</a:t>
            </a:r>
            <a:endParaRPr lang="en-US" sz="1400" dirty="0"/>
          </a:p>
          <a:p>
            <a:pPr algn="ctr"/>
            <a:r>
              <a:rPr lang="el-GR" sz="1400" i="1" dirty="0"/>
              <a:t>Διδακτικό Προσωπικό &amp; </a:t>
            </a:r>
            <a:r>
              <a:rPr lang="en-US" sz="1400" i="1" dirty="0"/>
              <a:t> Cert. </a:t>
            </a:r>
            <a:r>
              <a:rPr lang="el-GR" sz="1400" i="1" dirty="0"/>
              <a:t>Κλινικός Επόπτης</a:t>
            </a:r>
          </a:p>
          <a:p>
            <a:pPr algn="ctr"/>
            <a:r>
              <a:rPr lang="el-GR" sz="1400" i="1" dirty="0"/>
              <a:t>Πανεπιστημιακή Κλινική </a:t>
            </a:r>
          </a:p>
          <a:p>
            <a:pPr algn="ctr"/>
            <a:r>
              <a:rPr lang="el-GR" sz="1400" i="1" dirty="0"/>
              <a:t>Τεχνολογικό Πανεπιστήμιο Κύπρου</a:t>
            </a:r>
          </a:p>
          <a:p>
            <a:pPr algn="ctr"/>
            <a:r>
              <a:rPr lang="en-US" sz="1400" i="1" dirty="0" err="1"/>
              <a:t>paris.binos@cut.ac.cy</a:t>
            </a:r>
            <a:endParaRPr lang="en-CY" sz="1400" i="1" dirty="0"/>
          </a:p>
        </p:txBody>
      </p: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05A5335B-D291-CC40-BF75-AAAD817FB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748" y="5994400"/>
            <a:ext cx="988831" cy="86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81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062D3-90AF-6647-942C-B972F573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Συχνότητες ενεργοποίησης Κοχλία</a:t>
            </a:r>
            <a:endParaRPr lang="en-CY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3970D068-E3C4-C440-868D-8FE564C9D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2390274"/>
            <a:ext cx="8770570" cy="4267200"/>
          </a:xfrm>
        </p:spPr>
      </p:pic>
    </p:spTree>
    <p:extLst>
      <p:ext uri="{BB962C8B-B14F-4D97-AF65-F5344CB8AC3E}">
        <p14:creationId xmlns:p14="http://schemas.microsoft.com/office/powerpoint/2010/main" val="936411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1A4C-E16F-A54D-A447-36021DE16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Ποιο το κατάλληλο μοντέλο εκπαίδευσης</a:t>
            </a:r>
            <a:r>
              <a:rPr lang="en-US" dirty="0"/>
              <a:t>;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E78B-8F2F-9147-90FA-22CFB9FF6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454572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Y" dirty="0"/>
              <a:t>O </a:t>
            </a:r>
            <a:r>
              <a:rPr lang="el-GR" dirty="0"/>
              <a:t>στόχος των προγραμμάτων παρέμβασης στη </a:t>
            </a:r>
            <a:r>
              <a:rPr lang="el-GR" dirty="0" err="1"/>
              <a:t>Λογοθεραπεία</a:t>
            </a:r>
            <a:r>
              <a:rPr lang="el-GR" dirty="0"/>
              <a:t> είναι η εφαρμογή έγκυρων και τεκμηριωμένης αποτελεσματικότητας μεθόδων (</a:t>
            </a:r>
            <a:r>
              <a:rPr lang="en-US" dirty="0"/>
              <a:t>Evidence-Based Practices)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Ακ</a:t>
            </a:r>
            <a:r>
              <a:rPr lang="en-US" dirty="0" err="1"/>
              <a:t>ό</a:t>
            </a:r>
            <a:r>
              <a:rPr lang="el-GR" dirty="0"/>
              <a:t>μα και μια μικρή απώλεια ακοής υπονομεύει τη γλωσσική ανάπτυξη (</a:t>
            </a:r>
            <a:r>
              <a:rPr lang="en-US" dirty="0"/>
              <a:t>Owens, 1996)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Υπάρχουν πολλές προσεγγίσεις για την εκπαίδευση των παιδιών αυτών, όμως η πλέον κατάλληλη που θεωρείται πως είναι και </a:t>
            </a:r>
            <a:r>
              <a:rPr lang="en-US" dirty="0"/>
              <a:t>EBP </a:t>
            </a:r>
            <a:r>
              <a:rPr lang="el-GR" dirty="0"/>
              <a:t>είναι οι μέθοδοι που είναι ακουστικά καθοδηγούμενες (</a:t>
            </a:r>
            <a:r>
              <a:rPr lang="en-US" dirty="0"/>
              <a:t>auditory-verbal therapy, aural-oral therapy)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Γιατ</a:t>
            </a:r>
            <a:r>
              <a:rPr lang="en-US" dirty="0" err="1"/>
              <a:t>ί</a:t>
            </a:r>
            <a:r>
              <a:rPr lang="en-US" dirty="0"/>
              <a:t>;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529400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A4548-AA5C-484D-974F-ABDA8420D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Δεδομένα Ι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EF8DA-0DDB-9D49-A991-EA822B07A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454572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 Λογοθεραπευτής μαθαίνει το παιδί να ακούει</a:t>
            </a:r>
            <a:r>
              <a:rPr lang="en-US" dirty="0"/>
              <a:t>, </a:t>
            </a:r>
            <a:r>
              <a:rPr lang="el-GR" dirty="0"/>
              <a:t>να κατανοεί περιβαλλοντικούς ήχους και να παράγει ομιλία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 ρ</a:t>
            </a:r>
            <a:r>
              <a:rPr lang="en-CY" dirty="0"/>
              <a:t>ό</a:t>
            </a:r>
            <a:r>
              <a:rPr lang="el-GR" dirty="0" err="1"/>
              <a:t>λος</a:t>
            </a:r>
            <a:r>
              <a:rPr lang="el-GR" dirty="0"/>
              <a:t> του Λογοθεραπευτή ξεκινά πριν την τοποθέτηση του ΚΕ (προ-εγχειρητικά) και συνεχίζεται περισσότερο μετά την τοποθέτηση (μετεγχειρητικά)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Ιδανικά</a:t>
            </a:r>
            <a:r>
              <a:rPr lang="en-US" dirty="0"/>
              <a:t>,</a:t>
            </a:r>
            <a:r>
              <a:rPr lang="el-GR" dirty="0"/>
              <a:t> η παρέμβαση ξεκινά από τους 6 πρώτους μήνες ζωής μετά τον Πρώιμο Ανιχνευτικό Έλεγχο Ακοής Νεογνών (</a:t>
            </a:r>
            <a:r>
              <a:rPr lang="en-US" dirty="0"/>
              <a:t>ASHA)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Σύγχρονα ερευνητικά δεδομένα έδειξαν ότι με έγκαιρη ανίχνευση, διάγνωση, παρέμβαση (από 6 μήνες) το νήπιο με ΚΕ μπορεί να «φθάσει» σε αντίστοιχα γλωσσικά επίπεδα με τους συνομηλίκους χωρίς απώλεια ακοής (</a:t>
            </a:r>
            <a:r>
              <a:rPr lang="en-US" dirty="0"/>
              <a:t>ASHA)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3524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751A-274C-7646-8488-2550BC2C7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Δεδομένα ΙΙ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4B214-F724-2D45-8C92-7F39CB45B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454572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παροχή πρώιμης ακουστικής ανατροφοδότησης είναι πιο σημαντική για την ανάπτυξη ομιλίας, έναντι του επιλεγόμενου μοντέλου εκπαίδευσης (</a:t>
            </a:r>
            <a:r>
              <a:rPr lang="en-US" dirty="0"/>
              <a:t>Kumar et al., 2009)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Μ</a:t>
            </a:r>
            <a:r>
              <a:rPr lang="en-US" dirty="0" err="1"/>
              <a:t>ό</a:t>
            </a:r>
            <a:r>
              <a:rPr lang="el-GR" dirty="0" err="1"/>
              <a:t>νο</a:t>
            </a:r>
            <a:r>
              <a:rPr lang="el-GR" dirty="0"/>
              <a:t> οι προφορικές προσεγγίσεις εκμεταλλεύονται το στενό «παράθυρο» χρόνου για την ανάπτυξη ομιλίας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Την περίοδο εκείνη η ακουστική διέγερση αναδιοργανώνει τον ακουστικό φλοιό δημιουργώντας τις αναγκαίες συνδέσεις νευρώνων (</a:t>
            </a:r>
            <a:r>
              <a:rPr lang="en-US" dirty="0"/>
              <a:t>Gordon et al., 2005; Ponton and </a:t>
            </a:r>
            <a:r>
              <a:rPr lang="en-US" dirty="0" err="1"/>
              <a:t>Eggermont</a:t>
            </a:r>
            <a:r>
              <a:rPr lang="en-US" dirty="0"/>
              <a:t>, 2001; Sharma et al., 2009</a:t>
            </a:r>
            <a:r>
              <a:rPr lang="el-GR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623421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092F-7CD9-5948-B4AD-64777B566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Δεδομένα ΙΙΙ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57BC9-7FD1-D14F-8143-CACC3DCC4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4545724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900" dirty="0"/>
              <a:t>Η μελέτη των </a:t>
            </a:r>
            <a:r>
              <a:rPr lang="en-US" sz="1900" dirty="0" err="1"/>
              <a:t>Geers</a:t>
            </a:r>
            <a:r>
              <a:rPr lang="en-US" sz="1900" dirty="0"/>
              <a:t> et al (2017) </a:t>
            </a:r>
            <a:r>
              <a:rPr lang="el-GR" sz="1900" dirty="0"/>
              <a:t>παρουσίασε τα πιο σημαντικά συμπεράσματα σχετικά με τη χρήση, εκ μέρους των γονέων, νοηματικής πριν ή/και μετά το ΚΕ, χωρίς να εντοπιστούν οφέλη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900" dirty="0"/>
              <a:t>Η χρήση της νοηματικής συνδέθηκε με αργή ανάπτυξη της αναγνώρισης ομιλίας, καθώς και χαμηλά επίπεδα καταληπτότητας στις πρώτες τάξεις του δημοτικού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900" dirty="0"/>
              <a:t>Παιδιά (με τις προϋποθέσεις που τέθηκαν ανωτέρω) και συμμετείχαν σε προγράμματα αποκατάστασης βάσει της χρήσης της ακοής έδειξαν σημαντικό γλωσσικό προβάδισμα έναντι των νοηματικών μοντέλων (</a:t>
            </a:r>
            <a:r>
              <a:rPr lang="en-US" sz="1900" dirty="0" err="1"/>
              <a:t>Geers</a:t>
            </a:r>
            <a:r>
              <a:rPr lang="en-US" sz="1900" dirty="0"/>
              <a:t> et al., 2003).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900" dirty="0"/>
              <a:t>Υψηλά επίπεδα καταληπτότητας της ομιλίας συνδέθηκαν με τη χρήση προφορικών μοντέλων αποκατάστασης (</a:t>
            </a:r>
            <a:r>
              <a:rPr lang="en-US" sz="1900" dirty="0"/>
              <a:t>Montag et al., 2014)</a:t>
            </a:r>
            <a:endParaRPr lang="en-CY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101879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36781-C336-6342-B112-66466534F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S.M.A.R.T </a:t>
            </a:r>
            <a:r>
              <a:rPr lang="el-GR" dirty="0"/>
              <a:t>στόχοι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BB981-746B-4C42-81EB-A9C88D87F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454572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 Λογοθεραπευτής είναι μέλος της διεπιστημονικής ομάδας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παρέμβαση στα παιδιά αυτά απαιτεί υψηλό βαθμό ειδίκευσης</a:t>
            </a:r>
            <a:r>
              <a:rPr lang="en-US" dirty="0"/>
              <a:t> </a:t>
            </a:r>
            <a:r>
              <a:rPr lang="el-GR" dirty="0"/>
              <a:t>στις </a:t>
            </a:r>
            <a:r>
              <a:rPr lang="el-GR" i="1" u="sng" dirty="0"/>
              <a:t>προφορικές μεθόδους αποκατάστασης</a:t>
            </a:r>
            <a:endParaRPr lang="en-US" i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Οι </a:t>
            </a:r>
            <a:r>
              <a:rPr lang="el-GR" dirty="0" err="1"/>
              <a:t>στ</a:t>
            </a:r>
            <a:r>
              <a:rPr lang="en-US" dirty="0" err="1"/>
              <a:t>ό</a:t>
            </a:r>
            <a:r>
              <a:rPr lang="el-GR" dirty="0" err="1"/>
              <a:t>χοι</a:t>
            </a:r>
            <a:r>
              <a:rPr lang="el-GR" dirty="0"/>
              <a:t> του θεραπευτικού πλάνου πρέπει να είναι</a:t>
            </a:r>
            <a:r>
              <a:rPr lang="en-US" dirty="0"/>
              <a:t>:</a:t>
            </a:r>
            <a:endParaRPr lang="el-GR" dirty="0"/>
          </a:p>
          <a:p>
            <a:pPr marL="342900" indent="-342900" algn="ctr">
              <a:buAutoNum type="arabicParenR"/>
            </a:pPr>
            <a:r>
              <a:rPr lang="el-GR" dirty="0">
                <a:solidFill>
                  <a:srgbClr val="FF0000"/>
                </a:solidFill>
              </a:rPr>
              <a:t>Συγκεκριμένοι</a:t>
            </a:r>
            <a:r>
              <a:rPr lang="en-US" dirty="0">
                <a:solidFill>
                  <a:srgbClr val="FF0000"/>
                </a:solidFill>
              </a:rPr>
              <a:t> (Specific)</a:t>
            </a:r>
          </a:p>
          <a:p>
            <a:pPr marL="342900" indent="-342900" algn="ctr">
              <a:buAutoNum type="arabicParenR"/>
            </a:pPr>
            <a:r>
              <a:rPr lang="el-GR" dirty="0">
                <a:solidFill>
                  <a:srgbClr val="FF0000"/>
                </a:solidFill>
              </a:rPr>
              <a:t>Μετρήσιμοι (</a:t>
            </a:r>
            <a:r>
              <a:rPr lang="en-US" dirty="0">
                <a:solidFill>
                  <a:srgbClr val="FF0000"/>
                </a:solidFill>
              </a:rPr>
              <a:t>Measurable)</a:t>
            </a:r>
          </a:p>
          <a:p>
            <a:pPr marL="342900" indent="-342900" algn="ctr">
              <a:buAutoNum type="arabicParenR"/>
            </a:pPr>
            <a:r>
              <a:rPr lang="el-GR" dirty="0" err="1">
                <a:solidFill>
                  <a:srgbClr val="FF0000"/>
                </a:solidFill>
              </a:rPr>
              <a:t>Πραγματοποι</a:t>
            </a:r>
            <a:r>
              <a:rPr lang="en-US" dirty="0" err="1">
                <a:solidFill>
                  <a:srgbClr val="FF0000"/>
                </a:solidFill>
              </a:rPr>
              <a:t>ή</a:t>
            </a:r>
            <a:r>
              <a:rPr lang="el-GR" dirty="0" err="1">
                <a:solidFill>
                  <a:srgbClr val="FF0000"/>
                </a:solidFill>
              </a:rPr>
              <a:t>σιμοι</a:t>
            </a:r>
            <a:r>
              <a:rPr lang="el-GR" dirty="0">
                <a:solidFill>
                  <a:srgbClr val="FF0000"/>
                </a:solidFill>
              </a:rPr>
              <a:t> (</a:t>
            </a:r>
            <a:r>
              <a:rPr lang="en-US" dirty="0">
                <a:solidFill>
                  <a:srgbClr val="FF0000"/>
                </a:solidFill>
              </a:rPr>
              <a:t>Attainable)</a:t>
            </a:r>
          </a:p>
          <a:p>
            <a:pPr marL="342900" indent="-342900" algn="ctr">
              <a:buAutoNum type="arabicParenR"/>
            </a:pPr>
            <a:r>
              <a:rPr lang="el-GR" dirty="0" err="1">
                <a:solidFill>
                  <a:srgbClr val="FF0000"/>
                </a:solidFill>
              </a:rPr>
              <a:t>Ρεαλιστικο</a:t>
            </a:r>
            <a:r>
              <a:rPr lang="en-US" dirty="0" err="1">
                <a:solidFill>
                  <a:srgbClr val="FF0000"/>
                </a:solidFill>
              </a:rPr>
              <a:t>ί</a:t>
            </a:r>
            <a:r>
              <a:rPr lang="el-GR" dirty="0">
                <a:solidFill>
                  <a:srgbClr val="FF0000"/>
                </a:solidFill>
              </a:rPr>
              <a:t> (</a:t>
            </a:r>
            <a:r>
              <a:rPr lang="en-US" dirty="0">
                <a:solidFill>
                  <a:srgbClr val="FF0000"/>
                </a:solidFill>
              </a:rPr>
              <a:t>Realistic)</a:t>
            </a:r>
          </a:p>
          <a:p>
            <a:pPr marL="342900" indent="-342900" algn="ctr">
              <a:buAutoNum type="arabicParenR"/>
            </a:pPr>
            <a:r>
              <a:rPr lang="el-GR" dirty="0">
                <a:solidFill>
                  <a:srgbClr val="FF0000"/>
                </a:solidFill>
              </a:rPr>
              <a:t>Χρονικά προσδιορισμένοι (</a:t>
            </a:r>
            <a:r>
              <a:rPr lang="en-US" dirty="0">
                <a:solidFill>
                  <a:srgbClr val="FF0000"/>
                </a:solidFill>
              </a:rPr>
              <a:t>Time Bound)</a:t>
            </a:r>
            <a:endParaRPr lang="en-C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43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picture containing person, indoor, child, child&#10;&#10;Description automatically generated">
            <a:extLst>
              <a:ext uri="{FF2B5EF4-FFF2-40B4-BE49-F238E27FC236}">
                <a16:creationId xmlns:a16="http://schemas.microsoft.com/office/drawing/2014/main" id="{8ABFE146-5689-FA42-A5FF-AF12982DA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10" r="-1" b="-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331CCB1-0D68-44E3-B5A2-C3301B35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52574" y="1272209"/>
            <a:ext cx="5147826" cy="4839241"/>
            <a:chOff x="6892268" y="1497535"/>
            <a:chExt cx="4908132" cy="461391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CC700D5-9809-43F4-89D5-7DBBCB0DC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997148" y="1733385"/>
              <a:ext cx="4588058" cy="4141760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7163242-6303-46DC-BAC1-2A204F0613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139134" y="1901498"/>
              <a:ext cx="4245803" cy="3840480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05C4C40-D70E-4C4F-B228-98A0A613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892268" y="1497535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F16E97-1621-2945-8429-42B21F079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764" y="2247663"/>
            <a:ext cx="3691581" cy="218639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3400"/>
              <a:t>Σας ευχαριστώ για το χρόνο σας!</a:t>
            </a:r>
          </a:p>
        </p:txBody>
      </p:sp>
    </p:spTree>
    <p:extLst>
      <p:ext uri="{BB962C8B-B14F-4D97-AF65-F5344CB8AC3E}">
        <p14:creationId xmlns:p14="http://schemas.microsoft.com/office/powerpoint/2010/main" val="3625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BDC0B-97D8-0741-8387-BD9F56E30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Στ</a:t>
            </a:r>
            <a:r>
              <a:rPr lang="en-CY" dirty="0"/>
              <a:t>ό</a:t>
            </a:r>
            <a:r>
              <a:rPr lang="el-GR" dirty="0" err="1"/>
              <a:t>χοι</a:t>
            </a:r>
            <a:r>
              <a:rPr lang="el-GR" dirty="0"/>
              <a:t> παρουσίασης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35C4A-6FD3-0F45-A7D3-BEFD04C27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427771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Που πρέπει να εστιάζει κυρίως η μετεγχειρητική παρέμβαση του Λογοθεραπευτή βάσει σύγχρονων ευρημάτων</a:t>
            </a:r>
            <a:r>
              <a:rPr lang="en-US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Σημαντικά αναπτυξιακά ορόσημα που πρέπει να γνωρίζει η διεπιστημονική ομάδα</a:t>
            </a:r>
            <a:r>
              <a:rPr lang="en-US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Ποιος ο ρ</a:t>
            </a:r>
            <a:r>
              <a:rPr lang="en-US" dirty="0" err="1"/>
              <a:t>ό</a:t>
            </a:r>
            <a:r>
              <a:rPr lang="el-GR" dirty="0" err="1"/>
              <a:t>λος</a:t>
            </a:r>
            <a:r>
              <a:rPr lang="el-GR" dirty="0"/>
              <a:t> του Λογοθεραπευτή στο σχεδιασμό και εφαρμογή του Εξατομικευμένου Πλάνου Αποκατάστασης (</a:t>
            </a:r>
            <a:r>
              <a:rPr lang="en-US" dirty="0"/>
              <a:t>Individualized Education Plan-IEP)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80205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1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reeform: Shape 13">
            <a:extLst>
              <a:ext uri="{FF2B5EF4-FFF2-40B4-BE49-F238E27FC236}">
                <a16:creationId xmlns:a16="http://schemas.microsoft.com/office/drawing/2014/main" id="{BC0385E9-02B2-4941-889A-EAD43F5BB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6139" y="0"/>
            <a:ext cx="5455860" cy="6858000"/>
          </a:xfrm>
          <a:custGeom>
            <a:avLst/>
            <a:gdLst>
              <a:gd name="connsiteX0" fmla="*/ 3832837 w 5455860"/>
              <a:gd name="connsiteY0" fmla="*/ 0 h 6858000"/>
              <a:gd name="connsiteX1" fmla="*/ 2739604 w 5455860"/>
              <a:gd name="connsiteY1" fmla="*/ 0 h 6858000"/>
              <a:gd name="connsiteX2" fmla="*/ 1959438 w 5455860"/>
              <a:gd name="connsiteY2" fmla="*/ 0 h 6858000"/>
              <a:gd name="connsiteX3" fmla="*/ 1895061 w 5455860"/>
              <a:gd name="connsiteY3" fmla="*/ 0 h 6858000"/>
              <a:gd name="connsiteX4" fmla="*/ 249909 w 5455860"/>
              <a:gd name="connsiteY4" fmla="*/ 0 h 6858000"/>
              <a:gd name="connsiteX5" fmla="*/ 0 w 5455860"/>
              <a:gd name="connsiteY5" fmla="*/ 0 h 6858000"/>
              <a:gd name="connsiteX6" fmla="*/ 0 w 5455860"/>
              <a:gd name="connsiteY6" fmla="*/ 6858000 h 6858000"/>
              <a:gd name="connsiteX7" fmla="*/ 249909 w 5455860"/>
              <a:gd name="connsiteY7" fmla="*/ 6858000 h 6858000"/>
              <a:gd name="connsiteX8" fmla="*/ 1895061 w 5455860"/>
              <a:gd name="connsiteY8" fmla="*/ 6858000 h 6858000"/>
              <a:gd name="connsiteX9" fmla="*/ 1959438 w 5455860"/>
              <a:gd name="connsiteY9" fmla="*/ 6858000 h 6858000"/>
              <a:gd name="connsiteX10" fmla="*/ 2739604 w 5455860"/>
              <a:gd name="connsiteY10" fmla="*/ 6858000 h 6858000"/>
              <a:gd name="connsiteX11" fmla="*/ 2953106 w 5455860"/>
              <a:gd name="connsiteY11" fmla="*/ 6858000 h 6858000"/>
              <a:gd name="connsiteX12" fmla="*/ 3064862 w 5455860"/>
              <a:gd name="connsiteY12" fmla="*/ 6780599 h 6858000"/>
              <a:gd name="connsiteX13" fmla="*/ 3581510 w 5455860"/>
              <a:gd name="connsiteY13" fmla="*/ 6374814 h 6858000"/>
              <a:gd name="connsiteX14" fmla="*/ 5455860 w 5455860"/>
              <a:gd name="connsiteY14" fmla="*/ 3621656 h 6858000"/>
              <a:gd name="connsiteX15" fmla="*/ 3854961 w 5455860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5860" h="6858000">
                <a:moveTo>
                  <a:pt x="3832837" y="0"/>
                </a:moveTo>
                <a:lnTo>
                  <a:pt x="2739604" y="0"/>
                </a:lnTo>
                <a:lnTo>
                  <a:pt x="1959438" y="0"/>
                </a:lnTo>
                <a:lnTo>
                  <a:pt x="1895061" y="0"/>
                </a:lnTo>
                <a:lnTo>
                  <a:pt x="249909" y="0"/>
                </a:lnTo>
                <a:lnTo>
                  <a:pt x="0" y="0"/>
                </a:lnTo>
                <a:lnTo>
                  <a:pt x="0" y="6858000"/>
                </a:lnTo>
                <a:lnTo>
                  <a:pt x="249909" y="6858000"/>
                </a:lnTo>
                <a:lnTo>
                  <a:pt x="1895061" y="6858000"/>
                </a:lnTo>
                <a:lnTo>
                  <a:pt x="1959438" y="6858000"/>
                </a:lnTo>
                <a:lnTo>
                  <a:pt x="2739604" y="6858000"/>
                </a:lnTo>
                <a:lnTo>
                  <a:pt x="2953106" y="6858000"/>
                </a:lnTo>
                <a:lnTo>
                  <a:pt x="3064862" y="6780599"/>
                </a:lnTo>
                <a:cubicBezTo>
                  <a:pt x="3238680" y="6653108"/>
                  <a:pt x="3409307" y="6515397"/>
                  <a:pt x="3581510" y="6374814"/>
                </a:cubicBezTo>
                <a:cubicBezTo>
                  <a:pt x="4527135" y="5602839"/>
                  <a:pt x="5455860" y="4969131"/>
                  <a:pt x="5455860" y="3621656"/>
                </a:cubicBezTo>
                <a:cubicBezTo>
                  <a:pt x="5455860" y="2093192"/>
                  <a:pt x="4882124" y="754641"/>
                  <a:pt x="3854961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586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9" name="Freeform: Shape 17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69160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548A9-BAAD-2A48-9344-2E17F5A60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615" y="1045596"/>
            <a:ext cx="4148511" cy="2045334"/>
          </a:xfrm>
        </p:spPr>
        <p:txBody>
          <a:bodyPr anchor="b">
            <a:normAutofit/>
          </a:bodyPr>
          <a:lstStyle/>
          <a:p>
            <a:r>
              <a:rPr lang="el-GR"/>
              <a:t>Φυσιολογική Ακοή</a:t>
            </a:r>
            <a:endParaRPr lang="en-CY" dirty="0"/>
          </a:p>
        </p:txBody>
      </p:sp>
      <p:pic>
        <p:nvPicPr>
          <p:cNvPr id="4" name="Θέση περιεχομένου 4" descr="Chart&#10;&#10;Description automatically generated">
            <a:extLst>
              <a:ext uri="{FF2B5EF4-FFF2-40B4-BE49-F238E27FC236}">
                <a16:creationId xmlns:a16="http://schemas.microsoft.com/office/drawing/2014/main" id="{83D66071-5156-894C-9321-780A1E808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7" y="0"/>
            <a:ext cx="5813589" cy="3268133"/>
          </a:xfrm>
          <a:prstGeom prst="rect">
            <a:avLst/>
          </a:prstGeom>
        </p:spPr>
      </p:pic>
      <p:pic>
        <p:nvPicPr>
          <p:cNvPr id="5" name="Θέση περιεχομένου 4" descr="Εικόνα που περιέχει κείμενο, χάρτ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04EF8763-4438-EF44-AFB8-989F08806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7" y="3268133"/>
            <a:ext cx="5813589" cy="35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91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FD81A-C8D4-4F4D-9750-586ADD8AE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0"/>
            <a:ext cx="8770571" cy="2027583"/>
          </a:xfrm>
        </p:spPr>
        <p:txBody>
          <a:bodyPr>
            <a:normAutofit/>
          </a:bodyPr>
          <a:lstStyle/>
          <a:p>
            <a:r>
              <a:rPr lang="el-GR" dirty="0"/>
              <a:t>Ενδείξεις που πρέπει να προβληματίσουν.. </a:t>
            </a:r>
            <a:br>
              <a:rPr lang="el-GR" dirty="0"/>
            </a:br>
            <a:r>
              <a:rPr lang="el-GR" sz="1200" dirty="0"/>
              <a:t>(</a:t>
            </a:r>
            <a:r>
              <a:rPr lang="en-US" sz="1200" dirty="0"/>
              <a:t>National Inst on Deafness &amp; Communication Disorders, USA</a:t>
            </a:r>
            <a:r>
              <a:rPr lang="en-US" sz="1600" dirty="0"/>
              <a:t>)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1A862-C3D8-5A4B-B26E-5BC5F1AD3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5"/>
            <a:ext cx="8770571" cy="4287307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Ψυχοκινητική καθυστέρηση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Καθυστέρηση Ομιλίας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&gt;300 Συνδρόμων σχετίζονται με βαρηκοΐα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Χορήγηση </a:t>
            </a:r>
            <a:r>
              <a:rPr lang="el-GR" dirty="0" err="1"/>
              <a:t>Ωτοτοξικών</a:t>
            </a:r>
            <a:r>
              <a:rPr lang="el-GR" dirty="0"/>
              <a:t> Φαρμάκων-εγκυμοσύνη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Πιθανή ύπαρξη </a:t>
            </a:r>
            <a:r>
              <a:rPr lang="el-GR" dirty="0" err="1"/>
              <a:t>Κρανιοεγκεφαλικών</a:t>
            </a:r>
            <a:r>
              <a:rPr lang="el-GR" dirty="0"/>
              <a:t> Κακώσεων (ΚΕΚ)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Λοιμώξεις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Ιστορικό Βαρηκοΐας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Συχνές Ωτίτιδες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 err="1"/>
              <a:t>Κυτταρομεγαλοϊ</a:t>
            </a:r>
            <a:r>
              <a:rPr lang="en-US" dirty="0" err="1"/>
              <a:t>ό</a:t>
            </a:r>
            <a:r>
              <a:rPr lang="el-GR" dirty="0"/>
              <a:t>ς (</a:t>
            </a:r>
            <a:r>
              <a:rPr lang="en-US" dirty="0"/>
              <a:t>CMV)-</a:t>
            </a:r>
            <a:r>
              <a:rPr lang="el-GR" dirty="0"/>
              <a:t>πιο συχνή αιτία για εμφάνιση </a:t>
            </a:r>
            <a:r>
              <a:rPr lang="el-GR" dirty="0" err="1"/>
              <a:t>νευροαισθητηριακής</a:t>
            </a:r>
            <a:r>
              <a:rPr lang="el-GR" dirty="0"/>
              <a:t> βαρηκοΐας στα παιδιά (απώλεια ακοής, ΜΔ)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58318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7DA7-33F0-D848-8B0A-0824CB9E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Επιδημιολογία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28BB6-2EEF-6047-9094-AB1231D19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426742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2 με 3 παιδιά/1000 στις ΗΠΑ</a:t>
            </a:r>
            <a:r>
              <a:rPr lang="en-US" sz="2000" dirty="0"/>
              <a:t>,</a:t>
            </a:r>
            <a:r>
              <a:rPr lang="el-GR" sz="2000" dirty="0"/>
              <a:t> με απώλεια ακοής σε ένα ή/και τα δύο αυτιά</a:t>
            </a:r>
            <a:r>
              <a:rPr lang="en-US" sz="2000" dirty="0"/>
              <a:t> (National Inst on Deafness &amp; Communication Disorders, 2019 USA)</a:t>
            </a:r>
            <a:endParaRPr lang="el-G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&gt;90% των παιδιών με μεγάλες απώλειες έχουν ακούοντες γονείς (</a:t>
            </a:r>
            <a:r>
              <a:rPr lang="en-US" sz="2000" dirty="0"/>
              <a:t>Mitchell &amp; </a:t>
            </a:r>
            <a:r>
              <a:rPr lang="en-US" sz="2000" dirty="0" err="1"/>
              <a:t>Karchmer</a:t>
            </a:r>
            <a:r>
              <a:rPr lang="en-US" sz="2000" dirty="0"/>
              <a:t>, 2004)</a:t>
            </a:r>
            <a:endParaRPr lang="el-G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&gt;80% </a:t>
            </a:r>
            <a:r>
              <a:rPr lang="el-GR" sz="2000" dirty="0"/>
              <a:t>των παιδιών με απώλεια ακοής, εμφανίζουν </a:t>
            </a:r>
            <a:r>
              <a:rPr lang="el-GR" sz="2000" dirty="0" err="1"/>
              <a:t>νευροαισθητηριακού</a:t>
            </a:r>
            <a:r>
              <a:rPr lang="el-GR" sz="2000" dirty="0"/>
              <a:t> τύπου βαρηκοΐα (</a:t>
            </a:r>
            <a:r>
              <a:rPr lang="en-US" sz="2000" dirty="0"/>
              <a:t>ASHA)</a:t>
            </a:r>
            <a:endParaRPr lang="el-G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&gt;300.000 Κοχλιακών Εμφυτευμάτων σε παιδιά μέχρι αρχές 2013 (</a:t>
            </a:r>
            <a:r>
              <a:rPr lang="en-US" sz="2000" dirty="0"/>
              <a:t>FDA, 2013)</a:t>
            </a:r>
            <a:endParaRPr lang="en-CY" sz="2000" dirty="0"/>
          </a:p>
        </p:txBody>
      </p:sp>
    </p:spTree>
    <p:extLst>
      <p:ext uri="{BB962C8B-B14F-4D97-AF65-F5344CB8AC3E}">
        <p14:creationId xmlns:p14="http://schemas.microsoft.com/office/powerpoint/2010/main" val="4071900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83566-4A5B-8B42-AC50-B5FB2C76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Νευροαισθητηριακή</a:t>
            </a:r>
            <a:r>
              <a:rPr lang="el-GR" dirty="0"/>
              <a:t> Βαρηκοΐα</a:t>
            </a:r>
            <a:endParaRPr lang="en-CY" dirty="0"/>
          </a:p>
        </p:txBody>
      </p:sp>
      <p:pic>
        <p:nvPicPr>
          <p:cNvPr id="4" name="Θέση περιεχομένου 4" descr="Εικόνα που περιέχει κείμενο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id="{97A6F25D-A3BD-8641-9759-52AFEAE5A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39" y="2716213"/>
            <a:ext cx="8058647" cy="392312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281838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1E6B1-6E6B-7E49-9CBD-70E1CC1C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Αποκατάσταση Ακοής &amp; Κοχλιακό Εμφύτευμα (ΚΕ)</a:t>
            </a:r>
            <a:endParaRPr lang="en-CY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46F212-BBE6-4F45-A421-EEA38FB5DC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6142" y="2312275"/>
                <a:ext cx="11739716" cy="441298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dirty="0"/>
                  <a:t>				</a:t>
                </a:r>
                <a:r>
                  <a:rPr lang="el-GR" b="1" dirty="0">
                    <a:solidFill>
                      <a:schemeClr val="tx1"/>
                    </a:solidFill>
                  </a:rPr>
                  <a:t>Ορολογία (Ακουστική Αποκατάσταση)</a:t>
                </a:r>
              </a:p>
              <a:p>
                <a:r>
                  <a:rPr lang="el-GR" dirty="0"/>
                  <a:t>				</a:t>
                </a:r>
                <a:r>
                  <a:rPr lang="en-US" dirty="0"/>
                  <a:t>Auditory Habilitation	</a:t>
                </a:r>
                <a:r>
                  <a:rPr lang="el-GR" dirty="0"/>
                  <a:t>          παιδιά</a:t>
                </a:r>
                <a:endParaRPr lang="en-US" dirty="0"/>
              </a:p>
              <a:p>
                <a:r>
                  <a:rPr lang="el-GR" dirty="0"/>
                  <a:t>				</a:t>
                </a:r>
                <a:r>
                  <a:rPr lang="en-US" dirty="0"/>
                  <a:t>Auditory Rehabilitation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dirty="0"/>
                  <a:t>	ενήλικες</a:t>
                </a:r>
              </a:p>
              <a:p>
                <a:endParaRPr lang="el-GR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l-GR" dirty="0">
                    <a:solidFill>
                      <a:srgbClr val="0070C0"/>
                    </a:solidFill>
                  </a:rPr>
                  <a:t>  Το κοχλιακό εμφύτευμα (ΚΕ) είναι ηλεκτρονική συσκευή που συμβάλλει στη μερική αποκατάσταση της ακοής ατόμων με σοβαρή ή πολύ σοβαρή απώλεια ακοής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l-GR" dirty="0">
                    <a:solidFill>
                      <a:srgbClr val="0070C0"/>
                    </a:solidFill>
                  </a:rPr>
                  <a:t>  Το ΚΕ διεγείρει άμεσα τα ακουστικά νεύρα, δίνοντας αντίληψη ήχου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l-GR" dirty="0">
                    <a:solidFill>
                      <a:srgbClr val="0070C0"/>
                    </a:solidFill>
                  </a:rPr>
                  <a:t>  Το ΚΕ υποκαθιστά τα κατεστραμμένα τριχωτά κύτταρα του κοχλία και διεγείρει άμεσα το ακουστικό νεύρο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l-GR" dirty="0">
                    <a:solidFill>
                      <a:srgbClr val="0070C0"/>
                    </a:solidFill>
                  </a:rPr>
                  <a:t>  Το ΚΕ δεν είναι για όλα τα περιστατικά π.χ. μικρό υπόλοιπο ακοής</a:t>
                </a:r>
              </a:p>
              <a:p>
                <a:endParaRPr lang="en-CY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46F212-BBE6-4F45-A421-EEA38FB5DC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6142" y="2312275"/>
                <a:ext cx="11739716" cy="4412989"/>
              </a:xfrm>
              <a:blipFill>
                <a:blip r:embed="rId2"/>
                <a:stretch>
                  <a:fillRect l="-108"/>
                </a:stretch>
              </a:blipFill>
            </p:spPr>
            <p:txBody>
              <a:bodyPr/>
              <a:lstStyle/>
              <a:p>
                <a:r>
                  <a:rPr lang="en-C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091FA8-8DE3-1841-8F69-C13929811531}"/>
                  </a:ext>
                </a:extLst>
              </p:cNvPr>
              <p:cNvSpPr txBox="1"/>
              <p:nvPr/>
            </p:nvSpPr>
            <p:spPr>
              <a:xfrm>
                <a:off x="6887496" y="2905432"/>
                <a:ext cx="10290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CY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091FA8-8DE3-1841-8F69-C13929811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496" y="2905432"/>
                <a:ext cx="102903" cy="276999"/>
              </a:xfrm>
              <a:prstGeom prst="rect">
                <a:avLst/>
              </a:prstGeom>
              <a:blipFill>
                <a:blip r:embed="rId3"/>
                <a:stretch>
                  <a:fillRect l="-55556" r="-133333"/>
                </a:stretch>
              </a:blipFill>
            </p:spPr>
            <p:txBody>
              <a:bodyPr/>
              <a:lstStyle/>
              <a:p>
                <a:r>
                  <a:rPr lang="en-C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48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866F5-2EE9-2E48-A31D-0788ABE2C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Ακοή &amp; Ομιλία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2316C-0BF3-5744-AC15-ECC83A149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454572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Για να μπορέσει να </a:t>
            </a:r>
            <a:r>
              <a:rPr lang="el-GR" sz="2000" b="1" dirty="0"/>
              <a:t>μιλήσει</a:t>
            </a:r>
            <a:r>
              <a:rPr lang="el-GR" sz="2000" dirty="0"/>
              <a:t> το παιδί πρέπει να </a:t>
            </a:r>
            <a:r>
              <a:rPr lang="el-GR" sz="2000" b="1" dirty="0"/>
              <a:t>ακούσει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Λόγος ως εξελικτικό πλεονέκτημα των ανθρώπων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Ο λόγος είναι βασική παράμετρος για τον αυτοπροσδιορισμό και την κοινωνικοποίηση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1 έτους εμφάνιση πρώτων λέξεων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2 έτη λεξιλόγιο 200 λέξεων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3 έτη λεξιλόγιο 1000 λέξεων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4 έτη λεξιλόγιο 2000 λέξεων (</a:t>
            </a:r>
            <a:r>
              <a:rPr lang="en-US" sz="2000" dirty="0"/>
              <a:t>Fry, 1979)</a:t>
            </a:r>
            <a:endParaRPr lang="el-G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Y" sz="2000" dirty="0"/>
          </a:p>
        </p:txBody>
      </p:sp>
    </p:spTree>
    <p:extLst>
      <p:ext uri="{BB962C8B-B14F-4D97-AF65-F5344CB8AC3E}">
        <p14:creationId xmlns:p14="http://schemas.microsoft.com/office/powerpoint/2010/main" val="47537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4352-E01B-784C-A089-E52E63816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Ακο</a:t>
            </a:r>
            <a:r>
              <a:rPr lang="en-CY" dirty="0"/>
              <a:t>ό</a:t>
            </a:r>
            <a:r>
              <a:rPr lang="el-GR" dirty="0" err="1"/>
              <a:t>γραμμα</a:t>
            </a:r>
            <a:r>
              <a:rPr lang="el-GR" dirty="0"/>
              <a:t> «Μπανάνα» &amp; Ρόλος Λογοθεραπευτή</a:t>
            </a:r>
            <a:endParaRPr lang="en-CY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B2A664BB-08E8-A24C-ACFC-6EAE9EF77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2312988"/>
            <a:ext cx="8770571" cy="4545012"/>
          </a:xfrm>
        </p:spPr>
      </p:pic>
    </p:spTree>
    <p:extLst>
      <p:ext uri="{BB962C8B-B14F-4D97-AF65-F5344CB8AC3E}">
        <p14:creationId xmlns:p14="http://schemas.microsoft.com/office/powerpoint/2010/main" val="391667613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855</Words>
  <Application>Microsoft Macintosh PowerPoint</Application>
  <PresentationFormat>Widescreen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Meiryo</vt:lpstr>
      <vt:lpstr>Arial</vt:lpstr>
      <vt:lpstr>Cambria Math</vt:lpstr>
      <vt:lpstr>Corbel</vt:lpstr>
      <vt:lpstr>Courier New</vt:lpstr>
      <vt:lpstr>Wingdings</vt:lpstr>
      <vt:lpstr>SketchLinesVTI</vt:lpstr>
      <vt:lpstr>O σύγχρονος ρόλος του Λογοθεραπευτή στην αποκατάσταση επικοινωνίας νηπίων με Κοχλιακό Εμφύτευμα</vt:lpstr>
      <vt:lpstr>Στόχοι παρουσίασης</vt:lpstr>
      <vt:lpstr>Φυσιολογική Ακοή</vt:lpstr>
      <vt:lpstr>Ενδείξεις που πρέπει να προβληματίσουν..  (National Inst on Deafness &amp; Communication Disorders, USA)</vt:lpstr>
      <vt:lpstr>Επιδημιολογία</vt:lpstr>
      <vt:lpstr>Νευροαισθητηριακή Βαρηκοΐα</vt:lpstr>
      <vt:lpstr>Αποκατάσταση Ακοής &amp; Κοχλιακό Εμφύτευμα (ΚΕ)</vt:lpstr>
      <vt:lpstr>Ακοή &amp; Ομιλία</vt:lpstr>
      <vt:lpstr>Ακοόγραμμα «Μπανάνα» &amp; Ρόλος Λογοθεραπευτή</vt:lpstr>
      <vt:lpstr>Συχνότητες ενεργοποίησης Κοχλία</vt:lpstr>
      <vt:lpstr>Ποιο το κατάλληλο μοντέλο εκπαίδευσης;</vt:lpstr>
      <vt:lpstr>Δεδομένα Ι</vt:lpstr>
      <vt:lpstr>Δεδομένα ΙΙ</vt:lpstr>
      <vt:lpstr>Δεδομένα ΙΙΙ</vt:lpstr>
      <vt:lpstr>S.M.A.R.T στόχοι</vt:lpstr>
      <vt:lpstr>Σας ευχαριστώ για το χρόνο σας!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σύγχρονος ρόλος του Λογοθεραπευτή στην αποκατάσταση επικοινωνίας νηπίων με Κοχλιακό Εμφύτευμα</dc:title>
  <dc:creator>Paris Binos</dc:creator>
  <cp:lastModifiedBy>Paris Binos</cp:lastModifiedBy>
  <cp:revision>3</cp:revision>
  <dcterms:created xsi:type="dcterms:W3CDTF">2020-11-07T11:12:08Z</dcterms:created>
  <dcterms:modified xsi:type="dcterms:W3CDTF">2020-11-07T11:19:39Z</dcterms:modified>
</cp:coreProperties>
</file>